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4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charts/chart5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ppt/charts/chart6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5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8"/>
  </p:notesMasterIdLst>
  <p:sldIdLst>
    <p:sldId id="256" r:id="rId3"/>
    <p:sldId id="292" r:id="rId4"/>
    <p:sldId id="291" r:id="rId5"/>
    <p:sldId id="258" r:id="rId6"/>
    <p:sldId id="295" r:id="rId7"/>
    <p:sldId id="297" r:id="rId8"/>
    <p:sldId id="294" r:id="rId9"/>
    <p:sldId id="293" r:id="rId10"/>
    <p:sldId id="296" r:id="rId11"/>
    <p:sldId id="277" r:id="rId12"/>
    <p:sldId id="280" r:id="rId13"/>
    <p:sldId id="289" r:id="rId14"/>
    <p:sldId id="290" r:id="rId15"/>
    <p:sldId id="284" r:id="rId16"/>
    <p:sldId id="273" r:id="rId17"/>
  </p:sldIdLst>
  <p:sldSz cx="9144000" cy="6858000" type="screen4x3"/>
  <p:notesSz cx="6881813" cy="100028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01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 autoAdjust="0"/>
    <p:restoredTop sz="94660"/>
  </p:normalViewPr>
  <p:slideViewPr>
    <p:cSldViewPr>
      <p:cViewPr varScale="1">
        <p:scale>
          <a:sx n="115" d="100"/>
          <a:sy n="115" d="100"/>
        </p:scale>
        <p:origin x="1494" y="114"/>
      </p:cViewPr>
      <p:guideLst>
        <p:guide orient="horz" pos="4201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Microsoft_Excel_Worksheet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ergio%20Portatadino\Desktop\AGI\6.%20Guinea\AAA%20PROJECTS\Castalia\Conference\Charts%204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2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oleObject" Target="file:///C:\Users\Sergio%20Portatadino\Desktop\AGI\6.%20Guinea\AAA%20PROJECTS\Castalia\Conference\Charts%204.xlsx" TargetMode="Externa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oleObject" Target="file:///C:\Users\Sergio%20Portatadino\Desktop\AGI\6.%20Guinea\AAA%20PROJECTS\Castalia\Conference\Charts%204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lang="fr-FR" sz="16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FR" sz="1600" b="1" dirty="0" smtClean="0"/>
              <a:t>Génération 2017</a:t>
            </a:r>
            <a:endParaRPr lang="fr-FR" sz="1600" b="1" dirty="0"/>
          </a:p>
        </c:rich>
      </c:tx>
      <c:layout>
        <c:manualLayout>
          <c:xMode val="edge"/>
          <c:yMode val="edge"/>
          <c:x val="0.61935174844120633"/>
          <c:y val="5.2075650411869331E-3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3602521872265968"/>
          <c:y val="0.20966863517060388"/>
          <c:w val="0.40712518078097382"/>
          <c:h val="0.69267825896762902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7F6-445A-B0D3-6179863B2AFA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7F6-445A-B0D3-6179863B2AFA}"/>
              </c:ext>
            </c:extLst>
          </c:dPt>
          <c:dLbls>
            <c:dLbl>
              <c:idx val="0"/>
              <c:layout>
                <c:manualLayout>
                  <c:x val="5.2777777777777674E-2"/>
                  <c:y val="-8.4875562720134109E-17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37F6-445A-B0D3-6179863B2AFA}"/>
                </c:ext>
              </c:extLst>
            </c:dLbl>
            <c:dLbl>
              <c:idx val="1"/>
              <c:layout>
                <c:manualLayout>
                  <c:x val="-8.1745996036209953E-2"/>
                  <c:y val="0.13425925925925927"/>
                </c:manualLayout>
              </c:layout>
              <c:tx>
                <c:rich>
                  <a:bodyPr/>
                  <a:lstStyle/>
                  <a:p>
                    <a:fld id="{D3ADEF3B-7902-4E5C-AAF5-23138A43B8D9}" type="CATEGORYNAME">
                      <a:rPr lang="en-US" smtClean="0"/>
                      <a:pPr/>
                      <a:t>[CATEGORY NAME]</a:t>
                    </a:fld>
                    <a:r>
                      <a:rPr lang="en-US" dirty="0" smtClean="0"/>
                      <a:t> (HFO)</a:t>
                    </a:r>
                    <a:r>
                      <a:rPr lang="en-US" baseline="0" dirty="0"/>
                      <a:t>
</a:t>
                    </a:r>
                    <a:fld id="{CB42C075-7070-4A56-923C-3D5407663E0E}" type="PERCENTAGE">
                      <a:rPr lang="en-US" baseline="0" smtClean="0"/>
                      <a:pPr/>
                      <a:t>[PERCENTAGE]</a:t>
                    </a:fld>
                    <a:endParaRPr lang="en-US" baseline="0" dirty="0"/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37F6-445A-B0D3-6179863B2AF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fr-FR"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'2017'!$G$30:$G$32</c:f>
              <c:strCache>
                <c:ptCount val="2"/>
                <c:pt idx="0">
                  <c:v>Hydro</c:v>
                </c:pt>
                <c:pt idx="1">
                  <c:v>Thermique</c:v>
                </c:pt>
              </c:strCache>
            </c:strRef>
          </c:cat>
          <c:val>
            <c:numRef>
              <c:f>'2017'!$H$31:$H$32</c:f>
              <c:numCache>
                <c:formatCode>#,##0</c:formatCode>
                <c:ptCount val="2"/>
                <c:pt idx="0">
                  <c:v>1202851.8990000011</c:v>
                </c:pt>
                <c:pt idx="1">
                  <c:v>510317.47400000022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7F6-445A-B0D3-6179863B2AFA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  <c:userShapes r:id="rId3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fr-FR" sz="16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FR" sz="1600" b="1"/>
              <a:t>GWh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fr-FR" sz="16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7.9258657644341049E-2"/>
          <c:y val="0.15034518281959419"/>
          <c:w val="0.87835624084947062"/>
          <c:h val="0.58244843597083151"/>
        </c:manualLayout>
      </c:layout>
      <c:areaChart>
        <c:grouping val="stacked"/>
        <c:varyColors val="0"/>
        <c:ser>
          <c:idx val="3"/>
          <c:order val="0"/>
          <c:tx>
            <c:strRef>
              <c:f>Demand!$A$12</c:f>
              <c:strCache>
                <c:ptCount val="1"/>
                <c:pt idx="0">
                  <c:v>Demande Nationale</c:v>
                </c:pt>
              </c:strCache>
            </c:strRef>
          </c:tx>
          <c:spPr>
            <a:solidFill>
              <a:schemeClr val="accent4"/>
            </a:solidFill>
            <a:ln w="25400">
              <a:noFill/>
            </a:ln>
            <a:effectLst/>
          </c:spPr>
          <c:cat>
            <c:numRef>
              <c:f>Demand!$C$2:$N$2</c:f>
              <c:numCache>
                <c:formatCode>General</c:formatCode>
                <c:ptCount val="12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  <c:pt idx="10">
                  <c:v>2024</c:v>
                </c:pt>
                <c:pt idx="11">
                  <c:v>2025</c:v>
                </c:pt>
              </c:numCache>
            </c:numRef>
          </c:cat>
          <c:val>
            <c:numRef>
              <c:f>Demand!$C$12:$N$12</c:f>
              <c:numCache>
                <c:formatCode>General</c:formatCode>
                <c:ptCount val="12"/>
                <c:pt idx="0">
                  <c:v>0</c:v>
                </c:pt>
                <c:pt idx="1">
                  <c:v>0</c:v>
                </c:pt>
                <c:pt idx="2">
                  <c:v>1540</c:v>
                </c:pt>
                <c:pt idx="3" formatCode="#,##0">
                  <c:v>1710</c:v>
                </c:pt>
                <c:pt idx="4" formatCode="#,##0">
                  <c:v>1930</c:v>
                </c:pt>
                <c:pt idx="5" formatCode="#,##0">
                  <c:v>2150</c:v>
                </c:pt>
                <c:pt idx="6" formatCode="#,##0">
                  <c:v>2400</c:v>
                </c:pt>
                <c:pt idx="7" formatCode="#,##0">
                  <c:v>2680</c:v>
                </c:pt>
                <c:pt idx="8" formatCode="#,##0">
                  <c:v>3000</c:v>
                </c:pt>
                <c:pt idx="9" formatCode="#,##0">
                  <c:v>3350</c:v>
                </c:pt>
                <c:pt idx="10" formatCode="#,##0">
                  <c:v>3750</c:v>
                </c:pt>
                <c:pt idx="11" formatCode="#,##0">
                  <c:v>4200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04E-4E01-A113-70026A638B0E}"/>
            </c:ext>
          </c:extLst>
        </c:ser>
        <c:ser>
          <c:idx val="6"/>
          <c:order val="1"/>
          <c:tx>
            <c:strRef>
              <c:f>Demand!$A$14</c:f>
              <c:strCache>
                <c:ptCount val="1"/>
                <c:pt idx="0">
                  <c:v>Secteur Minier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 w="25400">
              <a:noFill/>
            </a:ln>
            <a:effectLst/>
          </c:spPr>
          <c:cat>
            <c:numRef>
              <c:f>Demand!$C$2:$N$2</c:f>
              <c:numCache>
                <c:formatCode>General</c:formatCode>
                <c:ptCount val="12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  <c:pt idx="10">
                  <c:v>2024</c:v>
                </c:pt>
                <c:pt idx="11">
                  <c:v>2025</c:v>
                </c:pt>
              </c:numCache>
            </c:numRef>
          </c:cat>
          <c:val>
            <c:numRef>
              <c:f>Demand!$C$14:$N$14</c:f>
              <c:numCache>
                <c:formatCode>General</c:formatCode>
                <c:ptCount val="12"/>
                <c:pt idx="3" formatCode="#,##0">
                  <c:v>0</c:v>
                </c:pt>
                <c:pt idx="4" formatCode="#,##0">
                  <c:v>0</c:v>
                </c:pt>
                <c:pt idx="5" formatCode="#,##0">
                  <c:v>0</c:v>
                </c:pt>
                <c:pt idx="6" formatCode="#,##0">
                  <c:v>0</c:v>
                </c:pt>
                <c:pt idx="7" formatCode="#,##0">
                  <c:v>300</c:v>
                </c:pt>
                <c:pt idx="8" formatCode="#,##0">
                  <c:v>600</c:v>
                </c:pt>
                <c:pt idx="9" formatCode="#,##0">
                  <c:v>900</c:v>
                </c:pt>
                <c:pt idx="10" formatCode="#,##0">
                  <c:v>1200</c:v>
                </c:pt>
                <c:pt idx="11" formatCode="#,##0">
                  <c:v>1500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04E-4E01-A113-70026A638B0E}"/>
            </c:ext>
          </c:extLst>
        </c:ser>
        <c:ser>
          <c:idx val="7"/>
          <c:order val="2"/>
          <c:tx>
            <c:v>Export</c:v>
          </c:tx>
          <c:spPr>
            <a:solidFill>
              <a:srgbClr val="FF0000"/>
            </a:solidFill>
            <a:ln w="25400">
              <a:noFill/>
            </a:ln>
            <a:effectLst/>
          </c:spPr>
          <c:cat>
            <c:numRef>
              <c:f>Demand!$C$2:$N$2</c:f>
              <c:numCache>
                <c:formatCode>General</c:formatCode>
                <c:ptCount val="12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  <c:pt idx="10">
                  <c:v>2024</c:v>
                </c:pt>
                <c:pt idx="11">
                  <c:v>2025</c:v>
                </c:pt>
              </c:numCache>
            </c:numRef>
          </c:cat>
          <c:val>
            <c:numRef>
              <c:f>Demand!$C$21:$N$21</c:f>
              <c:numCache>
                <c:formatCode>General</c:formatCode>
                <c:ptCount val="12"/>
                <c:pt idx="3" formatCode="#,##0">
                  <c:v>0</c:v>
                </c:pt>
                <c:pt idx="4" formatCode="#,##0">
                  <c:v>0</c:v>
                </c:pt>
                <c:pt idx="5" formatCode="#,##0">
                  <c:v>0</c:v>
                </c:pt>
                <c:pt idx="6" formatCode="#,##0">
                  <c:v>284</c:v>
                </c:pt>
                <c:pt idx="7" formatCode="#,##0">
                  <c:v>580</c:v>
                </c:pt>
                <c:pt idx="8" formatCode="#,##0">
                  <c:v>627</c:v>
                </c:pt>
                <c:pt idx="9" formatCode="#,##0">
                  <c:v>627</c:v>
                </c:pt>
                <c:pt idx="10" formatCode="#,##0">
                  <c:v>627</c:v>
                </c:pt>
                <c:pt idx="11" formatCode="#,##0">
                  <c:v>627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04E-4E01-A113-70026A638B0E}"/>
            </c:ext>
          </c:extLst>
        </c:ser>
        <c:ser>
          <c:idx val="2"/>
          <c:order val="3"/>
          <c:tx>
            <c:strRef>
              <c:f>Demand!$A$5:$B$5</c:f>
              <c:strCache>
                <c:ptCount val="2"/>
                <c:pt idx="0">
                  <c:v>Clients non domestiques BT</c:v>
                </c:pt>
              </c:strCache>
            </c:strRef>
          </c:tx>
          <c:spPr>
            <a:solidFill>
              <a:schemeClr val="accent3"/>
            </a:solidFill>
            <a:ln w="25400">
              <a:noFill/>
            </a:ln>
            <a:effectLst/>
          </c:spPr>
          <c:cat>
            <c:numRef>
              <c:f>Demand!$C$2:$N$2</c:f>
              <c:numCache>
                <c:formatCode>General</c:formatCode>
                <c:ptCount val="12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  <c:pt idx="10">
                  <c:v>2024</c:v>
                </c:pt>
                <c:pt idx="11">
                  <c:v>2025</c:v>
                </c:pt>
              </c:numCache>
            </c:numRef>
          </c:cat>
          <c:val>
            <c:numRef>
              <c:f>Demand!$E$5:$N$5</c:f>
            </c:numRef>
          </c:val>
          <c:extLst>
            <c:ext xmlns:c16="http://schemas.microsoft.com/office/drawing/2014/chart" uri="{C3380CC4-5D6E-409C-BE32-E72D297353CC}">
              <c16:uniqueId val="{00000003-504E-4E01-A113-70026A638B0E}"/>
            </c:ext>
          </c:extLst>
        </c:ser>
        <c:ser>
          <c:idx val="0"/>
          <c:order val="4"/>
          <c:tx>
            <c:strRef>
              <c:f>Demand!$A$3:$B$3</c:f>
              <c:strCache>
                <c:ptCount val="2"/>
                <c:pt idx="0">
                  <c:v>Volume consommé</c:v>
                </c:pt>
                <c:pt idx="1">
                  <c:v>MWh</c:v>
                </c:pt>
              </c:strCache>
            </c:strRef>
          </c:tx>
          <c:spPr>
            <a:solidFill>
              <a:schemeClr val="accent1"/>
            </a:solidFill>
            <a:ln w="25400">
              <a:noFill/>
            </a:ln>
            <a:effectLst/>
          </c:spPr>
          <c:cat>
            <c:numRef>
              <c:f>Demand!$C$2:$N$2</c:f>
              <c:numCache>
                <c:formatCode>General</c:formatCode>
                <c:ptCount val="12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  <c:pt idx="10">
                  <c:v>2024</c:v>
                </c:pt>
                <c:pt idx="11">
                  <c:v>2025</c:v>
                </c:pt>
              </c:numCache>
            </c:numRef>
          </c:cat>
          <c:val>
            <c:numRef>
              <c:f>Demand!$E$3:$N$3</c:f>
            </c:numRef>
          </c:val>
          <c:extLst>
            <c:ext xmlns:c16="http://schemas.microsoft.com/office/drawing/2014/chart" uri="{C3380CC4-5D6E-409C-BE32-E72D297353CC}">
              <c16:uniqueId val="{00000004-504E-4E01-A113-70026A638B0E}"/>
            </c:ext>
          </c:extLst>
        </c:ser>
        <c:ser>
          <c:idx val="5"/>
          <c:order val="6"/>
          <c:tx>
            <c:strRef>
              <c:f>Demand!$A$8:$B$8</c:f>
              <c:strCache>
                <c:ptCount val="2"/>
                <c:pt idx="0">
                  <c:v>Clients non domestiques MT</c:v>
                </c:pt>
              </c:strCache>
            </c:strRef>
          </c:tx>
          <c:spPr>
            <a:solidFill>
              <a:schemeClr val="accent6"/>
            </a:solidFill>
            <a:ln w="25400">
              <a:noFill/>
            </a:ln>
            <a:effectLst/>
          </c:spPr>
          <c:cat>
            <c:numRef>
              <c:f>Demand!$C$2:$N$2</c:f>
              <c:numCache>
                <c:formatCode>General</c:formatCode>
                <c:ptCount val="12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  <c:pt idx="10">
                  <c:v>2024</c:v>
                </c:pt>
                <c:pt idx="11">
                  <c:v>2025</c:v>
                </c:pt>
              </c:numCache>
            </c:numRef>
          </c:cat>
          <c:val>
            <c:numRef>
              <c:f>Demand!$E$8:$N$8</c:f>
            </c:numRef>
          </c:val>
          <c:extLst>
            <c:ext xmlns:c16="http://schemas.microsoft.com/office/drawing/2014/chart" uri="{C3380CC4-5D6E-409C-BE32-E72D297353CC}">
              <c16:uniqueId val="{00000005-504E-4E01-A113-70026A638B0E}"/>
            </c:ext>
          </c:extLst>
        </c:ser>
        <c:ser>
          <c:idx val="4"/>
          <c:order val="7"/>
          <c:tx>
            <c:strRef>
              <c:f>Demand!$A$7:$B$7</c:f>
              <c:strCache>
                <c:ptCount val="2"/>
                <c:pt idx="0">
                  <c:v>Organisations Internationales</c:v>
                </c:pt>
              </c:strCache>
            </c:strRef>
          </c:tx>
          <c:spPr>
            <a:solidFill>
              <a:schemeClr val="accent5"/>
            </a:solidFill>
            <a:ln w="25400">
              <a:noFill/>
            </a:ln>
            <a:effectLst/>
          </c:spPr>
          <c:cat>
            <c:numRef>
              <c:f>Demand!$C$2:$N$2</c:f>
              <c:numCache>
                <c:formatCode>General</c:formatCode>
                <c:ptCount val="12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  <c:pt idx="10">
                  <c:v>2024</c:v>
                </c:pt>
                <c:pt idx="11">
                  <c:v>2025</c:v>
                </c:pt>
              </c:numCache>
            </c:numRef>
          </c:cat>
          <c:val>
            <c:numRef>
              <c:f>Demand!$E$7:$N$7</c:f>
            </c:numRef>
          </c:val>
          <c:extLst>
            <c:ext xmlns:c16="http://schemas.microsoft.com/office/drawing/2014/chart" uri="{C3380CC4-5D6E-409C-BE32-E72D297353CC}">
              <c16:uniqueId val="{00000006-504E-4E01-A113-70026A638B0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2670208"/>
        <c:axId val="92779264"/>
      </c:areaChart>
      <c:areaChart>
        <c:grouping val="standard"/>
        <c:varyColors val="0"/>
        <c:ser>
          <c:idx val="1"/>
          <c:order val="5"/>
          <c:tx>
            <c:strRef>
              <c:f>Demand!$A$13</c:f>
              <c:strCache>
                <c:ptCount val="1"/>
                <c:pt idx="0">
                  <c:v>Demande Nationale (historique)</c:v>
                </c:pt>
              </c:strCache>
            </c:strRef>
          </c:tx>
          <c:spPr>
            <a:solidFill>
              <a:schemeClr val="accent2"/>
            </a:solidFill>
            <a:ln w="25400">
              <a:noFill/>
            </a:ln>
            <a:effectLst/>
          </c:spPr>
          <c:val>
            <c:numRef>
              <c:f>Demand!$C$13:$E$13</c:f>
              <c:numCache>
                <c:formatCode>General</c:formatCode>
                <c:ptCount val="3"/>
                <c:pt idx="0">
                  <c:v>713</c:v>
                </c:pt>
                <c:pt idx="1">
                  <c:v>1079</c:v>
                </c:pt>
                <c:pt idx="2">
                  <c:v>1540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504E-4E01-A113-70026A638B0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2799744"/>
        <c:axId val="92781184"/>
      </c:areaChart>
      <c:catAx>
        <c:axId val="926702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fr-FR"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2779264"/>
        <c:crosses val="autoZero"/>
        <c:auto val="1"/>
        <c:lblAlgn val="ctr"/>
        <c:lblOffset val="100"/>
        <c:noMultiLvlLbl val="0"/>
      </c:catAx>
      <c:valAx>
        <c:axId val="927792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fr-FR"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2670208"/>
        <c:crosses val="autoZero"/>
        <c:crossBetween val="midCat"/>
      </c:valAx>
      <c:valAx>
        <c:axId val="92781184"/>
        <c:scaling>
          <c:orientation val="minMax"/>
          <c:max val="7000"/>
        </c:scaling>
        <c:delete val="1"/>
        <c:axPos val="r"/>
        <c:numFmt formatCode="General" sourceLinked="1"/>
        <c:majorTickMark val="out"/>
        <c:minorTickMark val="none"/>
        <c:tickLblPos val="nextTo"/>
        <c:crossAx val="92799744"/>
        <c:crosses val="max"/>
        <c:crossBetween val="midCat"/>
      </c:valAx>
      <c:catAx>
        <c:axId val="92799744"/>
        <c:scaling>
          <c:orientation val="minMax"/>
        </c:scaling>
        <c:delete val="1"/>
        <c:axPos val="b"/>
        <c:majorTickMark val="out"/>
        <c:minorTickMark val="none"/>
        <c:tickLblPos val="nextTo"/>
        <c:crossAx val="92781184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3.8582952909127291E-3"/>
          <c:y val="0.84714118573352271"/>
          <c:w val="0.98590253235406133"/>
          <c:h val="0.1304303931596260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fr-FR"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sz="1600" b="0"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lang="fr-FR" sz="18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FR" sz="1800" b="1"/>
              <a:t>Production d'électricité (MWh)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fr-FR" sz="18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8.7688802928578516E-2"/>
          <c:y val="0.11367846318328749"/>
          <c:w val="0.87235377947910464"/>
          <c:h val="0.65194766021678985"/>
        </c:manualLayout>
      </c:layout>
      <c:areaChart>
        <c:grouping val="stacked"/>
        <c:varyColors val="0"/>
        <c:ser>
          <c:idx val="3"/>
          <c:order val="0"/>
          <c:tx>
            <c:strRef>
              <c:f>'Hp Production (2)'!$A$19</c:f>
              <c:strCache>
                <c:ptCount val="1"/>
                <c:pt idx="0">
                  <c:v>THERMIQUE + Importation</c:v>
                </c:pt>
              </c:strCache>
            </c:strRef>
          </c:tx>
          <c:spPr>
            <a:solidFill>
              <a:srgbClr val="C00000"/>
            </a:solidFill>
            <a:ln w="25400">
              <a:noFill/>
            </a:ln>
            <a:effectLst/>
          </c:spPr>
          <c:cat>
            <c:numRef>
              <c:f>'Hp Production (2)'!$B$2:$L$2</c:f>
              <c:numCache>
                <c:formatCode>General</c:formatCode>
                <c:ptCount val="9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  <c:pt idx="6">
                  <c:v>2023</c:v>
                </c:pt>
                <c:pt idx="7">
                  <c:v>2024</c:v>
                </c:pt>
                <c:pt idx="8">
                  <c:v>2025</c:v>
                </c:pt>
              </c:numCache>
            </c:numRef>
          </c:cat>
          <c:val>
            <c:numRef>
              <c:f>'Hp Production (2)'!$B$19:$L$19</c:f>
              <c:numCache>
                <c:formatCode>_(* #,##0_);_(* \(#,##0\);_(* "-"??_);_(@_)</c:formatCode>
                <c:ptCount val="9"/>
                <c:pt idx="0">
                  <c:v>555000</c:v>
                </c:pt>
                <c:pt idx="1">
                  <c:v>709256</c:v>
                </c:pt>
                <c:pt idx="2">
                  <c:v>900256</c:v>
                </c:pt>
                <c:pt idx="3">
                  <c:v>1114256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0AE-4155-9ACE-9CA1E0F4D768}"/>
            </c:ext>
          </c:extLst>
        </c:ser>
        <c:ser>
          <c:idx val="6"/>
          <c:order val="1"/>
          <c:tx>
            <c:strRef>
              <c:f>'Hp Production (2)'!$A$6</c:f>
              <c:strCache>
                <c:ptCount val="1"/>
                <c:pt idx="0">
                  <c:v>Hydro Existant</c:v>
                </c:pt>
              </c:strCache>
            </c:strRef>
          </c:tx>
          <c:spPr>
            <a:solidFill>
              <a:schemeClr val="accent1">
                <a:lumMod val="50000"/>
              </a:schemeClr>
            </a:solidFill>
            <a:ln w="25400">
              <a:noFill/>
            </a:ln>
            <a:effectLst/>
          </c:spPr>
          <c:val>
            <c:numRef>
              <c:f>'Hp Production (2)'!$D$6:$L$6</c:f>
              <c:numCache>
                <c:formatCode>_(* #,##0_);_(* \(#,##0\);_(* "-"??_);_(@_)</c:formatCode>
                <c:ptCount val="9"/>
                <c:pt idx="0">
                  <c:v>1165000</c:v>
                </c:pt>
                <c:pt idx="1">
                  <c:v>1195000</c:v>
                </c:pt>
                <c:pt idx="2">
                  <c:v>1249000</c:v>
                </c:pt>
                <c:pt idx="3">
                  <c:v>1313000</c:v>
                </c:pt>
                <c:pt idx="4">
                  <c:v>1440000</c:v>
                </c:pt>
                <c:pt idx="5">
                  <c:v>1677000</c:v>
                </c:pt>
                <c:pt idx="6">
                  <c:v>1664250</c:v>
                </c:pt>
                <c:pt idx="7">
                  <c:v>1664250</c:v>
                </c:pt>
                <c:pt idx="8">
                  <c:v>1664250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0AE-4155-9ACE-9CA1E0F4D768}"/>
            </c:ext>
          </c:extLst>
        </c:ser>
        <c:ser>
          <c:idx val="0"/>
          <c:order val="2"/>
          <c:tx>
            <c:strRef>
              <c:f>'Hp Production (2)'!$A$5</c:f>
              <c:strCache>
                <c:ptCount val="1"/>
                <c:pt idx="0">
                  <c:v>Hydro - Kaleta</c:v>
                </c:pt>
              </c:strCache>
            </c:strRef>
          </c:tx>
          <c:spPr>
            <a:solidFill>
              <a:schemeClr val="accent1"/>
            </a:solidFill>
            <a:ln w="25400">
              <a:noFill/>
            </a:ln>
            <a:effectLst/>
          </c:spPr>
          <c:cat>
            <c:numRef>
              <c:f>'Hp Production (2)'!$B$2:$L$2</c:f>
              <c:numCache>
                <c:formatCode>General</c:formatCode>
                <c:ptCount val="9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  <c:pt idx="6">
                  <c:v>2023</c:v>
                </c:pt>
                <c:pt idx="7">
                  <c:v>2024</c:v>
                </c:pt>
                <c:pt idx="8">
                  <c:v>2025</c:v>
                </c:pt>
              </c:numCache>
            </c:numRef>
          </c:cat>
          <c:val>
            <c:numRef>
              <c:f>'Hp Production (2)'!$B$5:$L$5</c:f>
            </c:numRef>
          </c:val>
          <c:extLst>
            <c:ext xmlns:c16="http://schemas.microsoft.com/office/drawing/2014/chart" uri="{C3380CC4-5D6E-409C-BE32-E72D297353CC}">
              <c16:uniqueId val="{00000002-90AE-4155-9ACE-9CA1E0F4D768}"/>
            </c:ext>
          </c:extLst>
        </c:ser>
        <c:ser>
          <c:idx val="1"/>
          <c:order val="3"/>
          <c:tx>
            <c:strRef>
              <c:f>'Hp Production (2)'!$A$7</c:f>
              <c:strCache>
                <c:ptCount val="1"/>
                <c:pt idx="0">
                  <c:v>Hydro - Souapiti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</c:spPr>
          <c:cat>
            <c:numRef>
              <c:f>'Hp Production (2)'!$B$2:$L$2</c:f>
              <c:numCache>
                <c:formatCode>General</c:formatCode>
                <c:ptCount val="9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  <c:pt idx="6">
                  <c:v>2023</c:v>
                </c:pt>
                <c:pt idx="7">
                  <c:v>2024</c:v>
                </c:pt>
                <c:pt idx="8">
                  <c:v>2025</c:v>
                </c:pt>
              </c:numCache>
            </c:numRef>
          </c:cat>
          <c:val>
            <c:numRef>
              <c:f>'Hp Production (2)'!$B$7:$L$7</c:f>
              <c:numCache>
                <c:formatCode>_(* #,##0_);_(* \(#,##0\);_(* "-"??_);_(@_)</c:formatCode>
                <c:ptCount val="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1480000</c:v>
                </c:pt>
                <c:pt idx="5">
                  <c:v>1713209.3151027146</c:v>
                </c:pt>
                <c:pt idx="6">
                  <c:v>1713209.3151027146</c:v>
                </c:pt>
                <c:pt idx="7">
                  <c:v>1713209.3151027146</c:v>
                </c:pt>
                <c:pt idx="8">
                  <c:v>1713209.3151027146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0AE-4155-9ACE-9CA1E0F4D768}"/>
            </c:ext>
          </c:extLst>
        </c:ser>
        <c:ser>
          <c:idx val="2"/>
          <c:order val="4"/>
          <c:tx>
            <c:strRef>
              <c:f>'Hp Production (2)'!$A$8</c:f>
              <c:strCache>
                <c:ptCount val="1"/>
                <c:pt idx="0">
                  <c:v>Other Hydro</c:v>
                </c:pt>
              </c:strCache>
            </c:strRef>
          </c:tx>
          <c:spPr>
            <a:solidFill>
              <a:schemeClr val="accent3"/>
            </a:solidFill>
            <a:ln w="25400">
              <a:noFill/>
            </a:ln>
            <a:effectLst/>
          </c:spPr>
          <c:cat>
            <c:numRef>
              <c:f>'Hp Production (2)'!$B$2:$L$2</c:f>
              <c:numCache>
                <c:formatCode>General</c:formatCode>
                <c:ptCount val="9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  <c:pt idx="6">
                  <c:v>2023</c:v>
                </c:pt>
                <c:pt idx="7">
                  <c:v>2024</c:v>
                </c:pt>
                <c:pt idx="8">
                  <c:v>2025</c:v>
                </c:pt>
              </c:numCache>
            </c:numRef>
          </c:cat>
          <c:val>
            <c:numRef>
              <c:f>'Hp Production (2)'!$B$8:$L$8</c:f>
            </c:numRef>
          </c:val>
          <c:extLst>
            <c:ext xmlns:c16="http://schemas.microsoft.com/office/drawing/2014/chart" uri="{C3380CC4-5D6E-409C-BE32-E72D297353CC}">
              <c16:uniqueId val="{00000004-90AE-4155-9ACE-9CA1E0F4D768}"/>
            </c:ext>
          </c:extLst>
        </c:ser>
        <c:ser>
          <c:idx val="4"/>
          <c:order val="5"/>
          <c:tx>
            <c:strRef>
              <c:f>'Hp Production (2)'!$A$23</c:f>
              <c:strCache>
                <c:ptCount val="1"/>
                <c:pt idx="0">
                  <c:v>Production Hydro Additionnelle</c:v>
                </c:pt>
              </c:strCache>
            </c:strRef>
          </c:tx>
          <c:spPr>
            <a:solidFill>
              <a:schemeClr val="accent1">
                <a:lumMod val="20000"/>
                <a:lumOff val="80000"/>
              </a:schemeClr>
            </a:solidFill>
            <a:ln w="25400">
              <a:noFill/>
            </a:ln>
            <a:effectLst/>
          </c:spPr>
          <c:cat>
            <c:numRef>
              <c:f>'Hp Production (2)'!$B$2:$L$2</c:f>
              <c:numCache>
                <c:formatCode>General</c:formatCode>
                <c:ptCount val="9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  <c:pt idx="6">
                  <c:v>2023</c:v>
                </c:pt>
                <c:pt idx="7">
                  <c:v>2024</c:v>
                </c:pt>
                <c:pt idx="8">
                  <c:v>2025</c:v>
                </c:pt>
              </c:numCache>
            </c:numRef>
          </c:cat>
          <c:val>
            <c:numRef>
              <c:f>'Hp Production (2)'!$B$23:$L$23</c:f>
              <c:numCache>
                <c:formatCode>_(* #,##0_);_(* \(#,##0\);_(* "-"??_);_(@_)</c:formatCode>
                <c:ptCount val="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23000</c:v>
                </c:pt>
                <c:pt idx="4">
                  <c:v>423000</c:v>
                </c:pt>
                <c:pt idx="5">
                  <c:v>633000</c:v>
                </c:pt>
                <c:pt idx="6">
                  <c:v>1233000</c:v>
                </c:pt>
                <c:pt idx="7">
                  <c:v>1613000</c:v>
                </c:pt>
                <c:pt idx="8">
                  <c:v>2213000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90AE-4155-9ACE-9CA1E0F4D768}"/>
            </c:ext>
          </c:extLst>
        </c:ser>
        <c:ser>
          <c:idx val="5"/>
          <c:order val="6"/>
          <c:tx>
            <c:strRef>
              <c:f>'Hp Production (2)'!$A$25</c:f>
              <c:strCache>
                <c:ptCount val="1"/>
                <c:pt idx="0">
                  <c:v>Production Solaire Additionnelle</c:v>
                </c:pt>
              </c:strCache>
            </c:strRef>
          </c:tx>
          <c:spPr>
            <a:solidFill>
              <a:schemeClr val="accent4"/>
            </a:solidFill>
            <a:ln w="25400">
              <a:noFill/>
            </a:ln>
            <a:effectLst/>
          </c:spPr>
          <c:cat>
            <c:numRef>
              <c:f>'Hp Production (2)'!$B$2:$L$2</c:f>
              <c:numCache>
                <c:formatCode>General</c:formatCode>
                <c:ptCount val="9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  <c:pt idx="6">
                  <c:v>2023</c:v>
                </c:pt>
                <c:pt idx="7">
                  <c:v>2024</c:v>
                </c:pt>
                <c:pt idx="8">
                  <c:v>2025</c:v>
                </c:pt>
              </c:numCache>
            </c:numRef>
          </c:cat>
          <c:val>
            <c:numRef>
              <c:f>'Hp Production (2)'!$B$25:$L$25</c:f>
              <c:numCache>
                <c:formatCode>_(* #,##0_);_(* \(#,##0\);_(* "-"??_);_(@_)</c:formatCode>
                <c:ptCount val="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133000</c:v>
                </c:pt>
                <c:pt idx="4">
                  <c:v>217000</c:v>
                </c:pt>
                <c:pt idx="5">
                  <c:v>217000</c:v>
                </c:pt>
                <c:pt idx="6">
                  <c:v>312000</c:v>
                </c:pt>
                <c:pt idx="7">
                  <c:v>588000</c:v>
                </c:pt>
                <c:pt idx="8">
                  <c:v>748000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0AE-4155-9ACE-9CA1E0F4D76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6010624"/>
        <c:axId val="96025984"/>
      </c:areaChart>
      <c:catAx>
        <c:axId val="960106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fr-FR"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6025984"/>
        <c:crosses val="autoZero"/>
        <c:auto val="1"/>
        <c:lblAlgn val="ctr"/>
        <c:lblOffset val="100"/>
        <c:noMultiLvlLbl val="0"/>
      </c:catAx>
      <c:valAx>
        <c:axId val="960259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fr-FR"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6010624"/>
        <c:crosses val="autoZero"/>
        <c:crossBetween val="midCat"/>
        <c:majorUnit val="2000000"/>
        <c:dispUnits>
          <c:builtInUnit val="thousands"/>
        </c:dispUnits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4.5798569120095844E-3"/>
          <c:y val="0.8812745916299034"/>
          <c:w val="0.98400986920549083"/>
          <c:h val="0.1061763897955729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fr-FR"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sz="1800"/>
      </a:pPr>
      <a:endParaRPr lang="en-US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>
        <c:manualLayout>
          <c:xMode val="edge"/>
          <c:yMode val="edge"/>
          <c:x val="0.31072047704032951"/>
          <c:y val="2.462981146250010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fr-FR"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5890120731988653"/>
          <c:y val="0.21566937573943493"/>
          <c:w val="0.40281961906801511"/>
          <c:h val="0.46715040759652421"/>
        </c:manualLayout>
      </c:layout>
      <c:pieChart>
        <c:varyColors val="1"/>
        <c:ser>
          <c:idx val="0"/>
          <c:order val="0"/>
          <c:tx>
            <c:strRef>
              <c:f>'Hp Production (2)'!$O$2</c:f>
              <c:strCache>
                <c:ptCount val="1"/>
                <c:pt idx="0">
                  <c:v>2017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9E2-4769-AEAE-4A940BE2CFDA}"/>
              </c:ext>
            </c:extLst>
          </c:dPt>
          <c:dPt>
            <c:idx val="1"/>
            <c:bubble3D val="0"/>
            <c:spPr>
              <a:solidFill>
                <a:srgbClr val="C00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9E2-4769-AEAE-4A940BE2CFDA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09E2-4769-AEAE-4A940BE2CFDA}"/>
              </c:ext>
            </c:extLst>
          </c:dPt>
          <c:dLbls>
            <c:dLbl>
              <c:idx val="0"/>
              <c:layout>
                <c:manualLayout>
                  <c:x val="-7.637937696680655E-2"/>
                  <c:y val="4.1186975689799491E-7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70%</a:t>
                    </a:r>
                    <a:endParaRPr lang="en-US" dirty="0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5930798480230821"/>
                      <c:h val="0.33790618595425276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09E2-4769-AEAE-4A940BE2CFDA}"/>
                </c:ext>
              </c:extLst>
            </c:dLbl>
            <c:dLbl>
              <c:idx val="1"/>
              <c:layout>
                <c:manualLayout>
                  <c:x val="-2.3868179419366392E-2"/>
                  <c:y val="5.2307459126045404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30%</a:t>
                    </a:r>
                    <a:endParaRPr lang="en-US" dirty="0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496650884602489"/>
                      <c:h val="0.3123801459007427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09E2-4769-AEAE-4A940BE2CFDA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09E2-4769-AEAE-4A940BE2CFD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lang="fr-FR"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'Hp Production (2)'!$N$3:$N$6</c:f>
              <c:strCache>
                <c:ptCount val="3"/>
                <c:pt idx="0">
                  <c:v>Hydro</c:v>
                </c:pt>
                <c:pt idx="1">
                  <c:v>Thermique</c:v>
                </c:pt>
                <c:pt idx="2">
                  <c:v>Solaire</c:v>
                </c:pt>
              </c:strCache>
            </c:strRef>
          </c:cat>
          <c:val>
            <c:numRef>
              <c:f>'Hp Production (2)'!$O$3:$O$6</c:f>
              <c:numCache>
                <c:formatCode>_(* #,##0_);_(* \(#,##0\);_(* "-"??_);_(@_)</c:formatCode>
                <c:ptCount val="3"/>
                <c:pt idx="0">
                  <c:v>1165000</c:v>
                </c:pt>
                <c:pt idx="1">
                  <c:v>555000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09E2-4769-AEAE-4A940BE2CFDA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en-US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lang="fr-FR"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FR" sz="1400" b="1"/>
              <a:t>2020</a:t>
            </a:r>
          </a:p>
        </c:rich>
      </c:tx>
      <c:layout>
        <c:manualLayout>
          <c:xMode val="edge"/>
          <c:yMode val="edge"/>
          <c:x val="0.28136879272781962"/>
          <c:y val="4.703703703703712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fr-FR"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4784482758620702"/>
          <c:y val="0.25784382716049381"/>
          <c:w val="0.40672019382465679"/>
          <c:h val="0.44558456790123491"/>
        </c:manualLayout>
      </c:layout>
      <c:pieChart>
        <c:varyColors val="1"/>
        <c:ser>
          <c:idx val="1"/>
          <c:order val="0"/>
          <c:tx>
            <c:strRef>
              <c:f>'Hp Production (2)'!$P$2</c:f>
              <c:strCache>
                <c:ptCount val="1"/>
                <c:pt idx="0">
                  <c:v>2020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45C-42CC-92CB-A825A2021651}"/>
              </c:ext>
            </c:extLst>
          </c:dPt>
          <c:dPt>
            <c:idx val="1"/>
            <c:bubble3D val="0"/>
            <c:spPr>
              <a:solidFill>
                <a:srgbClr val="C00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45C-42CC-92CB-A825A2021651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45C-42CC-92CB-A825A2021651}"/>
              </c:ext>
            </c:extLst>
          </c:dPt>
          <c:dLbls>
            <c:dLbl>
              <c:idx val="1"/>
              <c:layout>
                <c:manualLayout>
                  <c:x val="3.7562917887461585E-7"/>
                  <c:y val="0.21950617283950621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8766058147396883"/>
                      <c:h val="0.31211687242798353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945C-42CC-92CB-A825A2021651}"/>
                </c:ext>
              </c:extLst>
            </c:dLbl>
            <c:dLbl>
              <c:idx val="2"/>
              <c:layout>
                <c:manualLayout>
                  <c:x val="-0.2000856434527834"/>
                  <c:y val="6.3228806584362071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945C-42CC-92CB-A825A202165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lang="fr-FR"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'Hp Production (2)'!$N$3:$N$6</c:f>
              <c:strCache>
                <c:ptCount val="3"/>
                <c:pt idx="0">
                  <c:v>Hydro</c:v>
                </c:pt>
                <c:pt idx="1">
                  <c:v>Thermique</c:v>
                </c:pt>
                <c:pt idx="2">
                  <c:v>Solaire</c:v>
                </c:pt>
              </c:strCache>
            </c:strRef>
          </c:cat>
          <c:val>
            <c:numRef>
              <c:f>'Hp Production (2)'!$P$3:$P$6</c:f>
              <c:numCache>
                <c:formatCode>_(* #,##0_);_(* \(#,##0\);_(* "-"??_);_(@_)</c:formatCode>
                <c:ptCount val="3"/>
                <c:pt idx="0">
                  <c:v>1336000</c:v>
                </c:pt>
                <c:pt idx="1">
                  <c:v>1114256</c:v>
                </c:pt>
                <c:pt idx="2">
                  <c:v>133000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45C-42CC-92CB-A825A2021651}"/>
            </c:ext>
          </c:extLst>
        </c:ser>
        <c:ser>
          <c:idx val="0"/>
          <c:order val="1"/>
          <c:tx>
            <c:strRef>
              <c:f>'Hp Production (2)'!$P$2</c:f>
              <c:strCache>
                <c:ptCount val="1"/>
                <c:pt idx="0">
                  <c:v>2020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8-945C-42CC-92CB-A825A2021651}"/>
              </c:ext>
            </c:extLst>
          </c:dPt>
          <c:dPt>
            <c:idx val="1"/>
            <c:bubble3D val="0"/>
            <c:spPr>
              <a:solidFill>
                <a:srgbClr val="C00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A-945C-42CC-92CB-A825A2021651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C-945C-42CC-92CB-A825A202165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lang="fr-FR"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'Hp Production (2)'!$N$3:$N$6</c:f>
              <c:strCache>
                <c:ptCount val="3"/>
                <c:pt idx="0">
                  <c:v>Hydro</c:v>
                </c:pt>
                <c:pt idx="1">
                  <c:v>Thermique</c:v>
                </c:pt>
                <c:pt idx="2">
                  <c:v>Solaire</c:v>
                </c:pt>
              </c:strCache>
            </c:strRef>
          </c:cat>
          <c:val>
            <c:numRef>
              <c:f>'Hp Production (2)'!$P$3:$P$6</c:f>
              <c:numCache>
                <c:formatCode>_(* #,##0_);_(* \(#,##0\);_(* "-"??_);_(@_)</c:formatCode>
                <c:ptCount val="3"/>
                <c:pt idx="0">
                  <c:v>1336000</c:v>
                </c:pt>
                <c:pt idx="1">
                  <c:v>1114256</c:v>
                </c:pt>
                <c:pt idx="2">
                  <c:v>133000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945C-42CC-92CB-A825A2021651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sz="1100"/>
      </a:pPr>
      <a:endParaRPr lang="en-US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lang="fr-FR"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FR" sz="1400" b="1"/>
              <a:t>2025</a:t>
            </a:r>
          </a:p>
        </c:rich>
      </c:tx>
      <c:layout>
        <c:manualLayout>
          <c:xMode val="edge"/>
          <c:yMode val="edge"/>
          <c:x val="0.36246675681767004"/>
          <c:y val="7.8395061728395114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fr-FR"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32655792201938266"/>
          <c:y val="0.21080679012345691"/>
          <c:w val="0.39956445796709533"/>
          <c:h val="0.43774506172839506"/>
        </c:manualLayout>
      </c:layout>
      <c:pieChart>
        <c:varyColors val="1"/>
        <c:ser>
          <c:idx val="0"/>
          <c:order val="0"/>
          <c:tx>
            <c:strRef>
              <c:f>'Hp Production (2)'!$Q$2</c:f>
              <c:strCache>
                <c:ptCount val="1"/>
                <c:pt idx="0">
                  <c:v>2025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1EB-4CD7-95DD-C7CE09EF66A3}"/>
              </c:ext>
            </c:extLst>
          </c:dPt>
          <c:dPt>
            <c:idx val="1"/>
            <c:bubble3D val="0"/>
            <c:spPr>
              <a:solidFill>
                <a:srgbClr val="C00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1EB-4CD7-95DD-C7CE09EF66A3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1EB-4CD7-95DD-C7CE09EF66A3}"/>
              </c:ext>
            </c:extLst>
          </c:dPt>
          <c:dLbls>
            <c:dLbl>
              <c:idx val="0"/>
              <c:layout>
                <c:manualLayout>
                  <c:x val="8.2051288362130853E-2"/>
                  <c:y val="-0.10748865867695849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B1EB-4CD7-95DD-C7CE09EF66A3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1EB-4CD7-95DD-C7CE09EF66A3}"/>
                </c:ext>
              </c:extLst>
            </c:dLbl>
            <c:dLbl>
              <c:idx val="2"/>
              <c:layout>
                <c:manualLayout>
                  <c:x val="-0.15295019157088144"/>
                  <c:y val="8.1940740740740731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B1EB-4CD7-95DD-C7CE09EF66A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lang="fr-FR"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'Hp Production (2)'!$N$3:$N$6</c:f>
              <c:strCache>
                <c:ptCount val="3"/>
                <c:pt idx="0">
                  <c:v>Hydro</c:v>
                </c:pt>
                <c:pt idx="1">
                  <c:v>Thermique</c:v>
                </c:pt>
                <c:pt idx="2">
                  <c:v>Solaire</c:v>
                </c:pt>
              </c:strCache>
            </c:strRef>
          </c:cat>
          <c:val>
            <c:numRef>
              <c:f>'Hp Production (2)'!$Q$3:$Q$6</c:f>
              <c:numCache>
                <c:formatCode>_(* #,##0_);_(* \(#,##0\);_(* "-"??_);_(@_)</c:formatCode>
                <c:ptCount val="3"/>
                <c:pt idx="0">
                  <c:v>5590459.3151027113</c:v>
                </c:pt>
                <c:pt idx="1">
                  <c:v>0</c:v>
                </c:pt>
                <c:pt idx="2">
                  <c:v>748000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B1EB-4CD7-95DD-C7CE09EF66A3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sz="1100"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0.46667</cdr:x>
      <cdr:y>0.22519</cdr:y>
    </cdr:from>
    <cdr:to>
      <cdr:x>0.68</cdr:x>
      <cdr:y>0.48722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000264" y="78581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en-US" dirty="0" smtClean="0"/>
            <a:t>Thermal 30%</a:t>
          </a:r>
          <a:endParaRPr lang="en-US" sz="1100" dirty="0"/>
        </a:p>
      </cdr:txBody>
    </cdr:sp>
  </cdr:relSizeAnchor>
  <cdr:relSizeAnchor xmlns:cdr="http://schemas.openxmlformats.org/drawingml/2006/chartDrawing">
    <cdr:from>
      <cdr:x>0.43333</cdr:x>
      <cdr:y>0.26613</cdr:y>
    </cdr:from>
    <cdr:to>
      <cdr:x>0.48333</cdr:x>
      <cdr:y>0.30707</cdr:y>
    </cdr:to>
    <cdr:sp macro="" textlink="">
      <cdr:nvSpPr>
        <cdr:cNvPr id="6" name="Elbow Connector 5"/>
        <cdr:cNvSpPr/>
      </cdr:nvSpPr>
      <cdr:spPr>
        <a:xfrm xmlns:a="http://schemas.openxmlformats.org/drawingml/2006/main" flipV="1">
          <a:off x="1857388" y="928694"/>
          <a:ext cx="214314" cy="142876"/>
        </a:xfrm>
        <a:prstGeom xmlns:a="http://schemas.openxmlformats.org/drawingml/2006/main" prst="bentConnector3">
          <a:avLst>
            <a:gd name="adj1" fmla="val 50000"/>
          </a:avLst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en-US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500142"/>
          </a:xfrm>
          <a:prstGeom prst="rect">
            <a:avLst/>
          </a:prstGeom>
        </p:spPr>
        <p:txBody>
          <a:bodyPr vert="horz" lIns="96478" tIns="48239" rIns="96478" bIns="48239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500142"/>
          </a:xfrm>
          <a:prstGeom prst="rect">
            <a:avLst/>
          </a:prstGeom>
        </p:spPr>
        <p:txBody>
          <a:bodyPr vert="horz" lIns="96478" tIns="48239" rIns="96478" bIns="48239" rtlCol="0"/>
          <a:lstStyle>
            <a:lvl1pPr algn="r">
              <a:defRPr sz="1300"/>
            </a:lvl1pPr>
          </a:lstStyle>
          <a:p>
            <a:fld id="{837E0F33-04AB-4D9C-994F-9F8AC4504ACB}" type="datetimeFigureOut">
              <a:rPr lang="fr-FR" smtClean="0"/>
              <a:pPr/>
              <a:t>17/04/2018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50888"/>
            <a:ext cx="4997450" cy="3749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478" tIns="48239" rIns="96478" bIns="48239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8182" y="4751348"/>
            <a:ext cx="5505450" cy="4501277"/>
          </a:xfrm>
          <a:prstGeom prst="rect">
            <a:avLst/>
          </a:prstGeom>
        </p:spPr>
        <p:txBody>
          <a:bodyPr vert="horz" lIns="96478" tIns="48239" rIns="96478" bIns="48239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500960"/>
            <a:ext cx="2982119" cy="500142"/>
          </a:xfrm>
          <a:prstGeom prst="rect">
            <a:avLst/>
          </a:prstGeom>
        </p:spPr>
        <p:txBody>
          <a:bodyPr vert="horz" lIns="96478" tIns="48239" rIns="96478" bIns="48239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98102" y="9500960"/>
            <a:ext cx="2982119" cy="500142"/>
          </a:xfrm>
          <a:prstGeom prst="rect">
            <a:avLst/>
          </a:prstGeom>
        </p:spPr>
        <p:txBody>
          <a:bodyPr vert="horz" lIns="96478" tIns="48239" rIns="96478" bIns="48239" rtlCol="0" anchor="b"/>
          <a:lstStyle>
            <a:lvl1pPr algn="r">
              <a:defRPr sz="1300"/>
            </a:lvl1pPr>
          </a:lstStyle>
          <a:p>
            <a:fld id="{50ECDA26-C6AA-4C2C-9CA6-DF035A6E60F8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81280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ECDA26-C6AA-4C2C-9CA6-DF035A6E60F8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2161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4124EB-A5CA-410E-BCDB-368BB48DE481}" type="slidenum">
              <a:rPr lang="fr-FR" smtClean="0">
                <a:solidFill>
                  <a:prstClr val="black"/>
                </a:solidFill>
              </a:rPr>
              <a:pPr/>
              <a:t>11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96960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21900-7E50-449A-8F85-5BB19FE65368}" type="datetime1">
              <a:rPr lang="fr-FR" smtClean="0"/>
              <a:pPr/>
              <a:t>17/04/2018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C249D-E481-42D0-B871-CF547DA63BDC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7D7BA-993E-4AAE-97F5-5D73C6660C5B}" type="datetime1">
              <a:rPr lang="fr-FR" smtClean="0"/>
              <a:pPr/>
              <a:t>17/04/2018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C249D-E481-42D0-B871-CF547DA63BDC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15A46-973D-49DB-848A-3524DF443BC3}" type="datetime1">
              <a:rPr lang="fr-FR" smtClean="0"/>
              <a:pPr/>
              <a:t>17/04/2018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C249D-E481-42D0-B871-CF547DA63BDC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de la date 13"/>
          <p:cNvSpPr>
            <a:spLocks noGrp="1"/>
          </p:cNvSpPr>
          <p:nvPr>
            <p:ph type="dt" sz="half" idx="15"/>
          </p:nvPr>
        </p:nvSpPr>
        <p:spPr bwMode="gray">
          <a:xfrm>
            <a:off x="8675689" y="6858001"/>
            <a:ext cx="468312" cy="188913"/>
          </a:xfrm>
          <a:prstGeom prst="rect">
            <a:avLst/>
          </a:prstGeom>
        </p:spPr>
        <p:txBody>
          <a:bodyPr anchor="t" anchorCtr="0"/>
          <a:lstStyle>
            <a:lvl1pPr algn="l">
              <a:defRPr sz="100">
                <a:solidFill>
                  <a:schemeClr val="tx1"/>
                </a:solidFill>
              </a:defRPr>
            </a:lvl1pPr>
          </a:lstStyle>
          <a:p>
            <a:fld id="{6C00AE43-70C5-4413-A360-9CCB53D12327}" type="datetime1">
              <a:rPr lang="fr-FR" smtClean="0">
                <a:solidFill>
                  <a:prstClr val="black"/>
                </a:solidFill>
              </a:rPr>
              <a:pPr/>
              <a:t>17/04/2018</a:t>
            </a:fld>
            <a:endParaRPr lang="fr-FR">
              <a:solidFill>
                <a:prstClr val="black"/>
              </a:solidFill>
            </a:endParaRPr>
          </a:p>
        </p:txBody>
      </p:sp>
      <p:sp>
        <p:nvSpPr>
          <p:cNvPr id="15" name="Espace réservé du numéro de diapositive 14"/>
          <p:cNvSpPr>
            <a:spLocks noGrp="1"/>
          </p:cNvSpPr>
          <p:nvPr>
            <p:ph type="sldNum" sz="quarter" idx="16"/>
          </p:nvPr>
        </p:nvSpPr>
        <p:spPr bwMode="gray">
          <a:xfrm>
            <a:off x="8675690" y="6858000"/>
            <a:ext cx="468313" cy="188913"/>
          </a:xfrm>
          <a:prstGeom prst="rect">
            <a:avLst/>
          </a:prstGeom>
        </p:spPr>
        <p:txBody>
          <a:bodyPr anchor="t" anchorCtr="0"/>
          <a:lstStyle>
            <a:lvl1pPr algn="l">
              <a:defRPr sz="100">
                <a:solidFill>
                  <a:schemeClr val="tx1"/>
                </a:solidFill>
              </a:defRPr>
            </a:lvl1pPr>
          </a:lstStyle>
          <a:p>
            <a:fld id="{733122C9-A0B9-462F-8757-0847AD287B63}" type="slidenum">
              <a:rPr lang="fr-FR" smtClean="0">
                <a:solidFill>
                  <a:prstClr val="black"/>
                </a:solidFill>
              </a:rPr>
              <a:pPr/>
              <a:t>‹#›</a:t>
            </a:fld>
            <a:endParaRPr lang="fr-FR">
              <a:solidFill>
                <a:prstClr val="black"/>
              </a:solidFill>
            </a:endParaRPr>
          </a:p>
        </p:txBody>
      </p:sp>
      <p:sp>
        <p:nvSpPr>
          <p:cNvPr id="16" name="Espace réservé du pied de page 15"/>
          <p:cNvSpPr>
            <a:spLocks noGrp="1"/>
          </p:cNvSpPr>
          <p:nvPr>
            <p:ph type="ftr" sz="quarter" idx="17"/>
          </p:nvPr>
        </p:nvSpPr>
        <p:spPr bwMode="gray">
          <a:xfrm>
            <a:off x="8675689" y="6858001"/>
            <a:ext cx="468312" cy="188913"/>
          </a:xfrm>
          <a:prstGeom prst="rect">
            <a:avLst/>
          </a:prstGeom>
        </p:spPr>
        <p:txBody>
          <a:bodyPr anchor="t" anchorCtr="0"/>
          <a:lstStyle>
            <a:lvl1pPr algn="l">
              <a:defRPr sz="100">
                <a:solidFill>
                  <a:schemeClr val="tx1"/>
                </a:solidFill>
              </a:defRPr>
            </a:lvl1pPr>
          </a:lstStyle>
          <a:p>
            <a:endParaRPr lang="fr-FR">
              <a:solidFill>
                <a:prstClr val="black"/>
              </a:solidFill>
            </a:endParaRPr>
          </a:p>
        </p:txBody>
      </p:sp>
      <p:sp>
        <p:nvSpPr>
          <p:cNvPr id="3" name="Rectangle 2"/>
          <p:cNvSpPr/>
          <p:nvPr userDrawn="1"/>
        </p:nvSpPr>
        <p:spPr bwMode="auto">
          <a:xfrm>
            <a:off x="0" y="1"/>
            <a:ext cx="9144000" cy="6857999"/>
          </a:xfrm>
          <a:prstGeom prst="rect">
            <a:avLst/>
          </a:prstGeom>
          <a:noFill/>
          <a:ln w="76200" cap="flat" cmpd="sng" algn="ctr">
            <a:solidFill>
              <a:srgbClr val="50211B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fr-FR" sz="1800" smtClean="0">
              <a:solidFill>
                <a:srgbClr val="000000"/>
              </a:solidFill>
            </a:endParaRPr>
          </a:p>
        </p:txBody>
      </p:sp>
      <p:pic>
        <p:nvPicPr>
          <p:cNvPr id="4" name="Imag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6800" y="0"/>
            <a:ext cx="446242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26281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//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pour une image  3"/>
          <p:cNvSpPr>
            <a:spLocks noGrp="1"/>
          </p:cNvSpPr>
          <p:nvPr>
            <p:ph type="pic" sz="quarter" idx="18"/>
          </p:nvPr>
        </p:nvSpPr>
        <p:spPr>
          <a:xfrm>
            <a:off x="1" y="0"/>
            <a:ext cx="2324269" cy="6858000"/>
          </a:xfrm>
          <a:solidFill>
            <a:srgbClr val="04935E">
              <a:alpha val="50000"/>
            </a:srgbClr>
          </a:solidFill>
        </p:spPr>
        <p:txBody>
          <a:bodyPr vert="horz" lIns="0" tIns="0" rIns="0" bIns="0" rtlCol="0">
            <a:noAutofit/>
          </a:bodyPr>
          <a:lstStyle>
            <a:lvl1pPr>
              <a:defRPr lang="fr-FR">
                <a:noFill/>
              </a:defRPr>
            </a:lvl1pPr>
          </a:lstStyle>
          <a:p>
            <a:pPr lvl="0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2324270" y="279401"/>
            <a:ext cx="6514931" cy="905377"/>
          </a:xfrm>
        </p:spPr>
        <p:txBody>
          <a:bodyPr bIns="72000" anchor="b">
            <a:noAutofit/>
          </a:bodyPr>
          <a:lstStyle>
            <a:lvl1pPr algn="ctr">
              <a:spcBef>
                <a:spcPct val="0"/>
              </a:spcBef>
              <a:defRPr sz="2800" b="1" i="0">
                <a:solidFill>
                  <a:srgbClr val="50211A"/>
                </a:solidFill>
                <a:latin typeface="Helvetica" charset="0"/>
                <a:ea typeface="Helvetica" charset="0"/>
                <a:cs typeface="Helvetica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fr-FR" dirty="0" smtClean="0"/>
              <a:t>SOMMAIRE</a:t>
            </a:r>
            <a:endParaRPr lang="fr-FR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5" hasCustomPrompt="1"/>
          </p:nvPr>
        </p:nvSpPr>
        <p:spPr>
          <a:xfrm>
            <a:off x="3284176" y="1892367"/>
            <a:ext cx="5157697" cy="246221"/>
          </a:xfrm>
        </p:spPr>
        <p:txBody>
          <a:bodyPr/>
          <a:lstStyle>
            <a:lvl1pPr marL="214313" indent="-214313">
              <a:lnSpc>
                <a:spcPct val="100000"/>
              </a:lnSpc>
              <a:buClr>
                <a:schemeClr val="accent1"/>
              </a:buClr>
              <a:buFont typeface="Montserrat Light" panose="00000400000000000000" pitchFamily="2" charset="0"/>
              <a:buChar char="−"/>
              <a:defRPr sz="1200" b="1">
                <a:solidFill>
                  <a:srgbClr val="50211A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buClr>
                <a:schemeClr val="tx2"/>
              </a:buCl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 baseline="0"/>
            </a:lvl6pPr>
            <a:lvl7pPr>
              <a:defRPr>
                <a:solidFill>
                  <a:schemeClr val="bg1"/>
                </a:solidFill>
              </a:defRPr>
            </a:lvl7pPr>
          </a:lstStyle>
          <a:p>
            <a:pPr lvl="0"/>
            <a:r>
              <a:rPr lang="fr-FR" dirty="0" smtClean="0"/>
              <a:t>Contenu</a:t>
            </a:r>
            <a:endParaRPr lang="fr-FR" dirty="0"/>
          </a:p>
        </p:txBody>
      </p:sp>
      <p:sp>
        <p:nvSpPr>
          <p:cNvPr id="14" name="Espace réservé du texte 6"/>
          <p:cNvSpPr>
            <a:spLocks noGrp="1"/>
          </p:cNvSpPr>
          <p:nvPr>
            <p:ph type="body" sz="quarter" idx="19" hasCustomPrompt="1"/>
          </p:nvPr>
        </p:nvSpPr>
        <p:spPr>
          <a:xfrm>
            <a:off x="2724759" y="1892367"/>
            <a:ext cx="466554" cy="246221"/>
          </a:xfrm>
        </p:spPr>
        <p:txBody>
          <a:bodyPr/>
          <a:lstStyle>
            <a:lvl1pPr algn="r">
              <a:lnSpc>
                <a:spcPct val="100000"/>
              </a:lnSpc>
              <a:defRPr lang="fr-FR" sz="1200" b="0" kern="1200" cap="all" baseline="0" smtClean="0">
                <a:solidFill>
                  <a:srgbClr val="50211A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buClr>
                <a:schemeClr val="tx2"/>
              </a:buCl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 baseline="0"/>
            </a:lvl6pPr>
            <a:lvl7pPr>
              <a:defRPr>
                <a:solidFill>
                  <a:schemeClr val="bg1"/>
                </a:solidFill>
              </a:defRPr>
            </a:lvl7pPr>
          </a:lstStyle>
          <a:p>
            <a:pPr lvl="0"/>
            <a:r>
              <a:rPr lang="fr-FR" dirty="0" smtClean="0"/>
              <a:t>N°</a:t>
            </a:r>
          </a:p>
        </p:txBody>
      </p:sp>
      <p:sp>
        <p:nvSpPr>
          <p:cNvPr id="15" name="Espace réservé du texte 6"/>
          <p:cNvSpPr>
            <a:spLocks noGrp="1"/>
          </p:cNvSpPr>
          <p:nvPr>
            <p:ph type="body" sz="quarter" idx="20" hasCustomPrompt="1"/>
          </p:nvPr>
        </p:nvSpPr>
        <p:spPr>
          <a:xfrm>
            <a:off x="3284176" y="2311695"/>
            <a:ext cx="5157697" cy="246221"/>
          </a:xfrm>
        </p:spPr>
        <p:txBody>
          <a:bodyPr/>
          <a:lstStyle>
            <a:lvl1pPr marL="214313" indent="-214313">
              <a:lnSpc>
                <a:spcPct val="100000"/>
              </a:lnSpc>
              <a:buClr>
                <a:schemeClr val="accent1"/>
              </a:buClr>
              <a:buFont typeface="Montserrat Light" panose="00000400000000000000" pitchFamily="2" charset="0"/>
              <a:buChar char="−"/>
              <a:defRPr sz="1200" b="1">
                <a:solidFill>
                  <a:srgbClr val="50211A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buClr>
                <a:schemeClr val="tx2"/>
              </a:buCl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 baseline="0"/>
            </a:lvl6pPr>
            <a:lvl7pPr>
              <a:defRPr>
                <a:solidFill>
                  <a:schemeClr val="bg1"/>
                </a:solidFill>
              </a:defRPr>
            </a:lvl7pPr>
          </a:lstStyle>
          <a:p>
            <a:pPr lvl="0"/>
            <a:r>
              <a:rPr lang="fr-FR" dirty="0" smtClean="0"/>
              <a:t>Contenu</a:t>
            </a:r>
            <a:endParaRPr lang="fr-FR" dirty="0"/>
          </a:p>
        </p:txBody>
      </p:sp>
      <p:sp>
        <p:nvSpPr>
          <p:cNvPr id="16" name="Espace réservé du texte 6"/>
          <p:cNvSpPr>
            <a:spLocks noGrp="1"/>
          </p:cNvSpPr>
          <p:nvPr>
            <p:ph type="body" sz="quarter" idx="21" hasCustomPrompt="1"/>
          </p:nvPr>
        </p:nvSpPr>
        <p:spPr>
          <a:xfrm>
            <a:off x="2724759" y="2311695"/>
            <a:ext cx="466554" cy="246221"/>
          </a:xfrm>
        </p:spPr>
        <p:txBody>
          <a:bodyPr/>
          <a:lstStyle>
            <a:lvl1pPr algn="r">
              <a:lnSpc>
                <a:spcPct val="100000"/>
              </a:lnSpc>
              <a:defRPr lang="fr-FR" sz="1200" b="0" kern="1200" cap="all" baseline="0" smtClean="0">
                <a:solidFill>
                  <a:srgbClr val="50211A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buClr>
                <a:schemeClr val="tx2"/>
              </a:buCl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 baseline="0"/>
            </a:lvl6pPr>
            <a:lvl7pPr>
              <a:defRPr>
                <a:solidFill>
                  <a:schemeClr val="bg1"/>
                </a:solidFill>
              </a:defRPr>
            </a:lvl7pPr>
          </a:lstStyle>
          <a:p>
            <a:pPr lvl="0"/>
            <a:r>
              <a:rPr lang="fr-FR" dirty="0" smtClean="0"/>
              <a:t>N°</a:t>
            </a:r>
          </a:p>
        </p:txBody>
      </p:sp>
      <p:sp>
        <p:nvSpPr>
          <p:cNvPr id="18" name="Espace réservé du texte 6"/>
          <p:cNvSpPr>
            <a:spLocks noGrp="1"/>
          </p:cNvSpPr>
          <p:nvPr>
            <p:ph type="body" sz="quarter" idx="22" hasCustomPrompt="1"/>
          </p:nvPr>
        </p:nvSpPr>
        <p:spPr>
          <a:xfrm>
            <a:off x="3284175" y="2723067"/>
            <a:ext cx="5157697" cy="246221"/>
          </a:xfrm>
        </p:spPr>
        <p:txBody>
          <a:bodyPr/>
          <a:lstStyle>
            <a:lvl1pPr marL="214313" indent="-214313">
              <a:lnSpc>
                <a:spcPct val="100000"/>
              </a:lnSpc>
              <a:buClr>
                <a:schemeClr val="accent1"/>
              </a:buClr>
              <a:buFont typeface="Montserrat Light" panose="00000400000000000000" pitchFamily="2" charset="0"/>
              <a:buChar char="−"/>
              <a:defRPr sz="1200" b="1">
                <a:solidFill>
                  <a:srgbClr val="50211A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buClr>
                <a:schemeClr val="tx2"/>
              </a:buCl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 baseline="0"/>
            </a:lvl6pPr>
            <a:lvl7pPr>
              <a:defRPr>
                <a:solidFill>
                  <a:schemeClr val="bg1"/>
                </a:solidFill>
              </a:defRPr>
            </a:lvl7pPr>
          </a:lstStyle>
          <a:p>
            <a:pPr lvl="0"/>
            <a:r>
              <a:rPr lang="fr-FR" dirty="0" smtClean="0"/>
              <a:t>Contenu</a:t>
            </a:r>
            <a:endParaRPr lang="fr-FR" dirty="0"/>
          </a:p>
        </p:txBody>
      </p:sp>
      <p:sp>
        <p:nvSpPr>
          <p:cNvPr id="19" name="Espace réservé du texte 6"/>
          <p:cNvSpPr>
            <a:spLocks noGrp="1"/>
          </p:cNvSpPr>
          <p:nvPr>
            <p:ph type="body" sz="quarter" idx="23" hasCustomPrompt="1"/>
          </p:nvPr>
        </p:nvSpPr>
        <p:spPr>
          <a:xfrm>
            <a:off x="2727427" y="2723067"/>
            <a:ext cx="466554" cy="246221"/>
          </a:xfrm>
        </p:spPr>
        <p:txBody>
          <a:bodyPr/>
          <a:lstStyle>
            <a:lvl1pPr algn="r">
              <a:lnSpc>
                <a:spcPct val="100000"/>
              </a:lnSpc>
              <a:defRPr lang="fr-FR" sz="1200" b="0" kern="1200" cap="all" baseline="0" smtClean="0">
                <a:solidFill>
                  <a:srgbClr val="50211A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buClr>
                <a:schemeClr val="tx2"/>
              </a:buCl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 baseline="0"/>
            </a:lvl6pPr>
            <a:lvl7pPr>
              <a:defRPr>
                <a:solidFill>
                  <a:schemeClr val="bg1"/>
                </a:solidFill>
              </a:defRPr>
            </a:lvl7pPr>
          </a:lstStyle>
          <a:p>
            <a:pPr lvl="0"/>
            <a:r>
              <a:rPr lang="fr-FR" dirty="0" smtClean="0"/>
              <a:t>N°</a:t>
            </a:r>
          </a:p>
        </p:txBody>
      </p:sp>
      <p:cxnSp>
        <p:nvCxnSpPr>
          <p:cNvPr id="5" name="Connecteur droit 4"/>
          <p:cNvCxnSpPr/>
          <p:nvPr userDrawn="1"/>
        </p:nvCxnSpPr>
        <p:spPr bwMode="auto">
          <a:xfrm>
            <a:off x="4572000" y="1184777"/>
            <a:ext cx="1981200" cy="0"/>
          </a:xfrm>
          <a:prstGeom prst="line">
            <a:avLst/>
          </a:prstGeom>
          <a:solidFill>
            <a:schemeClr val="bg2"/>
          </a:solidFill>
          <a:ln w="9525" cap="flat" cmpd="sng" algn="ctr">
            <a:solidFill>
              <a:srgbClr val="50211B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8" name="Imag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3800" y="194813"/>
            <a:ext cx="867800" cy="989964"/>
          </a:xfrm>
          <a:prstGeom prst="rect">
            <a:avLst/>
          </a:prstGeom>
        </p:spPr>
      </p:pic>
      <p:sp>
        <p:nvSpPr>
          <p:cNvPr id="13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591980" y="6313281"/>
            <a:ext cx="297521" cy="396695"/>
          </a:xfrm>
          <a:prstGeom prst="ellipse">
            <a:avLst/>
          </a:prstGeom>
          <a:ln>
            <a:solidFill>
              <a:srgbClr val="50211B"/>
            </a:solidFill>
          </a:ln>
        </p:spPr>
        <p:txBody>
          <a:bodyPr/>
          <a:lstStyle>
            <a:lvl1pPr>
              <a:defRPr sz="800"/>
            </a:lvl1pPr>
          </a:lstStyle>
          <a:p>
            <a:fld id="{C7975134-E461-9847-AB2C-B7660D6D5010}" type="slidenum">
              <a:rPr lang="fr-FR" smtClean="0">
                <a:solidFill>
                  <a:prstClr val="black"/>
                </a:solidFill>
              </a:rPr>
              <a:pPr/>
              <a:t>‹#›</a:t>
            </a:fld>
            <a:endParaRPr lang="fr-F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3978330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799">
          <p15:clr>
            <a:srgbClr val="FBAE40"/>
          </p15:clr>
        </p15:guide>
        <p15:guide id="2" orient="horz" pos="4065">
          <p15:clr>
            <a:srgbClr val="FBAE40"/>
          </p15:clr>
        </p15:guide>
        <p15:guide id="3" pos="193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49270" y="849711"/>
            <a:ext cx="8162770" cy="28813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algn="ctr">
              <a:defRPr lang="en-GB" sz="1600" i="0" kern="0" dirty="0"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 b="1" i="0" cap="all" baseline="0">
                <a:latin typeface="Helvetica" charset="0"/>
                <a:ea typeface="Helvetica" charset="0"/>
                <a:cs typeface="Helvetica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04800" y="1452961"/>
            <a:ext cx="8507240" cy="4681537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05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</a:t>
            </a:r>
            <a:r>
              <a:rPr lang="en-US" dirty="0" smtClean="0"/>
              <a:t>level</a:t>
            </a:r>
            <a:endParaRPr lang="en-US" dirty="0"/>
          </a:p>
        </p:txBody>
      </p:sp>
      <p:sp>
        <p:nvSpPr>
          <p:cNvPr id="13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591980" y="6313281"/>
            <a:ext cx="297521" cy="396695"/>
          </a:xfrm>
          <a:prstGeom prst="ellipse">
            <a:avLst/>
          </a:prstGeom>
          <a:ln>
            <a:solidFill>
              <a:srgbClr val="50211B"/>
            </a:solidFill>
          </a:ln>
        </p:spPr>
        <p:txBody>
          <a:bodyPr/>
          <a:lstStyle>
            <a:lvl1pPr>
              <a:defRPr sz="800"/>
            </a:lvl1pPr>
          </a:lstStyle>
          <a:p>
            <a:fld id="{AA2885F6-1C58-41AE-BD0D-FCDF02A116F1}" type="slidenum">
              <a:rPr lang="fr-FR" smtClean="0">
                <a:solidFill>
                  <a:prstClr val="black"/>
                </a:solidFill>
              </a:rPr>
              <a:pPr/>
              <a:t>‹#›</a:t>
            </a:fld>
            <a:endParaRPr lang="fr-FR" dirty="0">
              <a:solidFill>
                <a:prstClr val="black"/>
              </a:solidFill>
            </a:endParaRPr>
          </a:p>
        </p:txBody>
      </p:sp>
      <p:cxnSp>
        <p:nvCxnSpPr>
          <p:cNvPr id="18" name="Connecteur droit 17"/>
          <p:cNvCxnSpPr/>
          <p:nvPr userDrawn="1"/>
        </p:nvCxnSpPr>
        <p:spPr bwMode="auto">
          <a:xfrm>
            <a:off x="3581400" y="1295400"/>
            <a:ext cx="1981200" cy="0"/>
          </a:xfrm>
          <a:prstGeom prst="line">
            <a:avLst/>
          </a:prstGeom>
          <a:solidFill>
            <a:schemeClr val="bg2"/>
          </a:solidFill>
          <a:ln w="19050" cap="flat" cmpd="sng" algn="ctr">
            <a:solidFill>
              <a:srgbClr val="50211B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Connecteur droit 18"/>
          <p:cNvCxnSpPr/>
          <p:nvPr userDrawn="1"/>
        </p:nvCxnSpPr>
        <p:spPr bwMode="auto">
          <a:xfrm flipV="1">
            <a:off x="1" y="6511628"/>
            <a:ext cx="4591979" cy="0"/>
          </a:xfrm>
          <a:prstGeom prst="line">
            <a:avLst/>
          </a:prstGeom>
          <a:solidFill>
            <a:schemeClr val="bg2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Connecteur droit 19"/>
          <p:cNvCxnSpPr/>
          <p:nvPr userDrawn="1"/>
        </p:nvCxnSpPr>
        <p:spPr bwMode="auto">
          <a:xfrm>
            <a:off x="4889500" y="6513151"/>
            <a:ext cx="4254500" cy="0"/>
          </a:xfrm>
          <a:prstGeom prst="line">
            <a:avLst/>
          </a:prstGeom>
          <a:solidFill>
            <a:schemeClr val="bg2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21" name="Image 2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3800" y="194813"/>
            <a:ext cx="867800" cy="989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11276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//Text + 1 pic Gau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538164" y="363037"/>
            <a:ext cx="3586511" cy="905377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lang="fr-FR" dirty="0" smtClean="0"/>
              <a:t>MODIFIEZ LE STYLE </a:t>
            </a:r>
            <a:br>
              <a:rPr lang="fr-FR" dirty="0" smtClean="0"/>
            </a:br>
            <a:r>
              <a:rPr lang="fr-FR" dirty="0" smtClean="0"/>
              <a:t>DU TITRE</a:t>
            </a:r>
            <a:endParaRPr lang="fr-FR" dirty="0"/>
          </a:p>
        </p:txBody>
      </p:sp>
      <p:sp>
        <p:nvSpPr>
          <p:cNvPr id="9" name="Espace réservé pour une image  8"/>
          <p:cNvSpPr>
            <a:spLocks noGrp="1"/>
          </p:cNvSpPr>
          <p:nvPr>
            <p:ph type="pic" sz="quarter" idx="13"/>
          </p:nvPr>
        </p:nvSpPr>
        <p:spPr>
          <a:xfrm>
            <a:off x="585995" y="1268414"/>
            <a:ext cx="675000" cy="1526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solidFill>
              <a:srgbClr val="50211B"/>
            </a:solidFill>
          </a:ln>
        </p:spPr>
        <p:txBody>
          <a:bodyPr>
            <a:normAutofit/>
          </a:bodyPr>
          <a:lstStyle>
            <a:lvl1pPr>
              <a:defRPr sz="100">
                <a:noFill/>
              </a:defRPr>
            </a:lvl1pPr>
          </a:lstStyle>
          <a:p>
            <a:endParaRPr lang="fr-FR"/>
          </a:p>
        </p:txBody>
      </p:sp>
      <p:sp>
        <p:nvSpPr>
          <p:cNvPr id="4" name="Espace réservé pour une image  3"/>
          <p:cNvSpPr>
            <a:spLocks noGrp="1"/>
          </p:cNvSpPr>
          <p:nvPr>
            <p:ph type="pic" sz="quarter" idx="14"/>
          </p:nvPr>
        </p:nvSpPr>
        <p:spPr>
          <a:xfrm>
            <a:off x="4572000" y="0"/>
            <a:ext cx="4572000" cy="6858000"/>
          </a:xfrm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fr-FR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5"/>
          </p:nvPr>
        </p:nvSpPr>
        <p:spPr>
          <a:xfrm>
            <a:off x="538163" y="1682751"/>
            <a:ext cx="3637360" cy="4645479"/>
          </a:xfrm>
        </p:spPr>
        <p:txBody>
          <a:bodyPr/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22" name="Espace réservé pour une image  2"/>
          <p:cNvSpPr>
            <a:spLocks noGrp="1"/>
          </p:cNvSpPr>
          <p:nvPr>
            <p:ph type="pic" sz="quarter" idx="11"/>
          </p:nvPr>
        </p:nvSpPr>
        <p:spPr>
          <a:xfrm>
            <a:off x="4889501" y="0"/>
            <a:ext cx="4254501" cy="6858000"/>
          </a:xfrm>
          <a:solidFill>
            <a:schemeClr val="accent1">
              <a:alpha val="10000"/>
            </a:schemeClr>
          </a:solidFill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endParaRPr lang="fr-FR"/>
          </a:p>
        </p:txBody>
      </p:sp>
      <p:pic>
        <p:nvPicPr>
          <p:cNvPr id="3" name="Imag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401" y="177800"/>
            <a:ext cx="866967" cy="989013"/>
          </a:xfrm>
          <a:prstGeom prst="rect">
            <a:avLst/>
          </a:prstGeom>
        </p:spPr>
      </p:pic>
      <p:sp>
        <p:nvSpPr>
          <p:cNvPr id="8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591980" y="6313281"/>
            <a:ext cx="297521" cy="396695"/>
          </a:xfrm>
          <a:prstGeom prst="ellipse">
            <a:avLst/>
          </a:prstGeom>
          <a:ln>
            <a:solidFill>
              <a:srgbClr val="50211B"/>
            </a:solidFill>
          </a:ln>
        </p:spPr>
        <p:txBody>
          <a:bodyPr/>
          <a:lstStyle>
            <a:lvl1pPr>
              <a:defRPr sz="800"/>
            </a:lvl1pPr>
          </a:lstStyle>
          <a:p>
            <a:fld id="{C7975134-E461-9847-AB2C-B7660D6D5010}" type="slidenum">
              <a:rPr lang="fr-FR" smtClean="0">
                <a:solidFill>
                  <a:prstClr val="black"/>
                </a:solidFill>
              </a:rPr>
              <a:pPr/>
              <a:t>‹#›</a:t>
            </a:fld>
            <a:endParaRPr lang="fr-F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4466699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189">
          <p15:clr>
            <a:srgbClr val="FBAE40"/>
          </p15:clr>
        </p15:guide>
        <p15:guide id="2" orient="horz" pos="799">
          <p15:clr>
            <a:srgbClr val="FBAE40"/>
          </p15:clr>
        </p15:guide>
        <p15:guide id="3" orient="horz" pos="4065">
          <p15:clr>
            <a:srgbClr val="FBAE40"/>
          </p15:clr>
        </p15:guide>
        <p15:guide id="4" pos="7491">
          <p15:clr>
            <a:srgbClr val="FBAE40"/>
          </p15:clr>
        </p15:guide>
        <p15:guide id="5" pos="384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//Text + 1 pic Dro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991102" y="363037"/>
            <a:ext cx="3586511" cy="905377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lang="fr-FR" dirty="0" smtClean="0"/>
              <a:t>MODIFIEZ LE STYLE </a:t>
            </a:r>
            <a:br>
              <a:rPr lang="fr-FR" dirty="0" smtClean="0"/>
            </a:br>
            <a:r>
              <a:rPr lang="fr-FR" dirty="0" smtClean="0"/>
              <a:t>DU TITRE</a:t>
            </a:r>
            <a:endParaRPr lang="fr-FR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5"/>
          </p:nvPr>
        </p:nvSpPr>
        <p:spPr>
          <a:xfrm>
            <a:off x="4991100" y="1682751"/>
            <a:ext cx="3637360" cy="43434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8" name="Espace réservé pour une image  2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4572000" cy="6858000"/>
          </a:xfrm>
          <a:solidFill>
            <a:schemeClr val="accent1">
              <a:alpha val="10000"/>
            </a:schemeClr>
          </a:solidFill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endParaRPr lang="fr-FR"/>
          </a:p>
        </p:txBody>
      </p:sp>
      <p:sp>
        <p:nvSpPr>
          <p:cNvPr id="11" name="Espace réservé pour une image  8"/>
          <p:cNvSpPr>
            <a:spLocks noGrp="1"/>
          </p:cNvSpPr>
          <p:nvPr>
            <p:ph type="pic" sz="quarter" idx="13"/>
          </p:nvPr>
        </p:nvSpPr>
        <p:spPr>
          <a:xfrm>
            <a:off x="4991100" y="1268414"/>
            <a:ext cx="675000" cy="1526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solidFill>
              <a:srgbClr val="50211B"/>
            </a:solidFill>
          </a:ln>
        </p:spPr>
        <p:txBody>
          <a:bodyPr>
            <a:normAutofit/>
          </a:bodyPr>
          <a:lstStyle>
            <a:lvl1pPr>
              <a:defRPr sz="100">
                <a:solidFill>
                  <a:srgbClr val="50211B"/>
                </a:solidFill>
              </a:defRPr>
            </a:lvl1pPr>
          </a:lstStyle>
          <a:p>
            <a:endParaRPr lang="fr-FR"/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1" y="177800"/>
            <a:ext cx="866967" cy="989013"/>
          </a:xfrm>
          <a:prstGeom prst="rect">
            <a:avLst/>
          </a:prstGeom>
        </p:spPr>
      </p:pic>
      <p:sp>
        <p:nvSpPr>
          <p:cNvPr id="10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591980" y="6313281"/>
            <a:ext cx="297521" cy="396695"/>
          </a:xfrm>
          <a:prstGeom prst="ellipse">
            <a:avLst/>
          </a:prstGeom>
          <a:ln>
            <a:solidFill>
              <a:srgbClr val="50211B"/>
            </a:solidFill>
          </a:ln>
        </p:spPr>
        <p:txBody>
          <a:bodyPr/>
          <a:lstStyle>
            <a:lvl1pPr>
              <a:defRPr sz="800"/>
            </a:lvl1pPr>
          </a:lstStyle>
          <a:p>
            <a:fld id="{C7975134-E461-9847-AB2C-B7660D6D5010}" type="slidenum">
              <a:rPr lang="fr-FR" smtClean="0">
                <a:solidFill>
                  <a:prstClr val="black"/>
                </a:solidFill>
              </a:rPr>
              <a:pPr/>
              <a:t>‹#›</a:t>
            </a:fld>
            <a:endParaRPr lang="fr-F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6131589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799">
          <p15:clr>
            <a:srgbClr val="FBAE40"/>
          </p15:clr>
        </p15:guide>
        <p15:guide id="2" orient="horz" pos="4065">
          <p15:clr>
            <a:srgbClr val="FBAE40"/>
          </p15:clr>
        </p15:guide>
        <p15:guide id="3" pos="7491">
          <p15:clr>
            <a:srgbClr val="FBAE40"/>
          </p15:clr>
        </p15:guide>
        <p15:guide id="4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Header">
    <p:bg>
      <p:bgPr>
        <a:solidFill>
          <a:srgbClr val="50211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16488" y="2879725"/>
            <a:ext cx="3389313" cy="1362075"/>
          </a:xfrm>
        </p:spPr>
        <p:txBody>
          <a:bodyPr anchor="t"/>
          <a:lstStyle>
            <a:lvl1pPr algn="l">
              <a:defRPr sz="3000" b="1" cap="all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3" name="Imag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155" r="15558" b="37106"/>
          <a:stretch/>
        </p:blipFill>
        <p:spPr>
          <a:xfrm>
            <a:off x="16042" y="-1857763"/>
            <a:ext cx="4070684" cy="9045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64977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ection Header">
    <p:bg>
      <p:bgPr>
        <a:solidFill>
          <a:srgbClr val="50211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243" y="2921000"/>
            <a:ext cx="3389313" cy="1362075"/>
          </a:xfrm>
        </p:spPr>
        <p:txBody>
          <a:bodyPr anchor="t"/>
          <a:lstStyle>
            <a:lvl1pPr algn="l">
              <a:defRPr sz="3000" b="1" cap="all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3" name="Imag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46" t="12892" r="52858" b="39427"/>
          <a:stretch/>
        </p:blipFill>
        <p:spPr>
          <a:xfrm>
            <a:off x="5273842" y="-36095"/>
            <a:ext cx="387015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2082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16488" y="2879725"/>
            <a:ext cx="3389313" cy="1362075"/>
          </a:xfrm>
        </p:spPr>
        <p:txBody>
          <a:bodyPr anchor="t"/>
          <a:lstStyle>
            <a:lvl1pPr algn="l">
              <a:defRPr sz="3000" b="1" cap="all">
                <a:solidFill>
                  <a:srgbClr val="50211B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15012" y1="14167" x2="15012" y2="14167"/>
                        <a14:foregroundMark x1="65704" y1="34000" x2="65704" y2="34000"/>
                        <a14:foregroundMark x1="3580" y1="8250" x2="3580" y2="8250"/>
                        <a14:foregroundMark x1="1732" y1="3083" x2="1732" y2="3083"/>
                        <a14:foregroundMark x1="51732" y1="40750" x2="51732" y2="40750"/>
                        <a14:foregroundMark x1="25404" y1="41500" x2="25404" y2="41500"/>
                        <a14:foregroundMark x1="16744" y1="34750" x2="16744" y2="34750"/>
                        <a14:foregroundMark x1="13972" y1="48417" x2="13972" y2="4841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57"/>
          <a:stretch/>
        </p:blipFill>
        <p:spPr>
          <a:xfrm>
            <a:off x="1" y="0"/>
            <a:ext cx="369864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7945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B1710-FF8B-438C-AA13-164F0A265E32}" type="datetime1">
              <a:rPr lang="fr-FR" smtClean="0"/>
              <a:pPr/>
              <a:t>17/04/2018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C249D-E481-42D0-B871-CF547DA63BDC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4657" y="2959629"/>
            <a:ext cx="3389313" cy="1362075"/>
          </a:xfrm>
        </p:spPr>
        <p:txBody>
          <a:bodyPr anchor="t"/>
          <a:lstStyle>
            <a:lvl1pPr algn="l">
              <a:defRPr sz="3000" b="1" cap="all">
                <a:solidFill>
                  <a:srgbClr val="50211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Imag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6786" y="0"/>
            <a:ext cx="458721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4691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cap="all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0" name="Text Placeholder 18"/>
          <p:cNvSpPr>
            <a:spLocks noGrp="1"/>
          </p:cNvSpPr>
          <p:nvPr>
            <p:ph type="body" sz="quarter" idx="20"/>
          </p:nvPr>
        </p:nvSpPr>
        <p:spPr>
          <a:xfrm>
            <a:off x="660998" y="1863725"/>
            <a:ext cx="3938477" cy="4105275"/>
          </a:xfrm>
        </p:spPr>
        <p:txBody>
          <a:bodyPr/>
          <a:lstStyle>
            <a:lvl1pPr>
              <a:spcBef>
                <a:spcPts val="150"/>
              </a:spcBef>
              <a:spcAft>
                <a:spcPts val="150"/>
              </a:spcAft>
              <a:defRPr sz="750"/>
            </a:lvl1pPr>
            <a:lvl2pPr>
              <a:spcBef>
                <a:spcPts val="150"/>
              </a:spcBef>
              <a:spcAft>
                <a:spcPts val="150"/>
              </a:spcAft>
              <a:defRPr sz="750"/>
            </a:lvl2pPr>
            <a:lvl3pPr>
              <a:spcBef>
                <a:spcPts val="150"/>
              </a:spcBef>
              <a:spcAft>
                <a:spcPts val="150"/>
              </a:spcAft>
              <a:defRPr sz="750"/>
            </a:lvl3pPr>
            <a:lvl4pPr>
              <a:spcBef>
                <a:spcPts val="150"/>
              </a:spcBef>
              <a:spcAft>
                <a:spcPts val="150"/>
              </a:spcAft>
              <a:defRPr sz="750"/>
            </a:lvl4pPr>
            <a:lvl5pPr>
              <a:spcBef>
                <a:spcPts val="150"/>
              </a:spcBef>
              <a:spcAft>
                <a:spcPts val="150"/>
              </a:spcAft>
              <a:defRPr sz="75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1" name="Text Placeholder 18"/>
          <p:cNvSpPr>
            <a:spLocks noGrp="1"/>
          </p:cNvSpPr>
          <p:nvPr>
            <p:ph type="body" sz="quarter" idx="21"/>
          </p:nvPr>
        </p:nvSpPr>
        <p:spPr>
          <a:xfrm>
            <a:off x="4899211" y="1863725"/>
            <a:ext cx="3938477" cy="4105275"/>
          </a:xfrm>
        </p:spPr>
        <p:txBody>
          <a:bodyPr/>
          <a:lstStyle>
            <a:lvl1pPr>
              <a:spcBef>
                <a:spcPts val="150"/>
              </a:spcBef>
              <a:spcAft>
                <a:spcPts val="150"/>
              </a:spcAft>
              <a:defRPr sz="750"/>
            </a:lvl1pPr>
            <a:lvl2pPr>
              <a:spcBef>
                <a:spcPts val="150"/>
              </a:spcBef>
              <a:spcAft>
                <a:spcPts val="150"/>
              </a:spcAft>
              <a:defRPr sz="750"/>
            </a:lvl2pPr>
            <a:lvl3pPr>
              <a:spcBef>
                <a:spcPts val="150"/>
              </a:spcBef>
              <a:spcAft>
                <a:spcPts val="150"/>
              </a:spcAft>
              <a:defRPr sz="750"/>
            </a:lvl3pPr>
            <a:lvl4pPr>
              <a:spcBef>
                <a:spcPts val="150"/>
              </a:spcBef>
              <a:spcAft>
                <a:spcPts val="150"/>
              </a:spcAft>
              <a:defRPr sz="750"/>
            </a:lvl4pPr>
            <a:lvl5pPr>
              <a:spcBef>
                <a:spcPts val="150"/>
              </a:spcBef>
              <a:spcAft>
                <a:spcPts val="150"/>
              </a:spcAft>
              <a:defRPr sz="75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25"/>
          </p:nvPr>
        </p:nvSpPr>
        <p:spPr>
          <a:xfrm>
            <a:off x="649270" y="836613"/>
            <a:ext cx="8162770" cy="28813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algn="ctr">
              <a:defRPr lang="en-GB" i="0" kern="0" dirty="0"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28"/>
          </p:nvPr>
        </p:nvSpPr>
        <p:spPr>
          <a:xfrm>
            <a:off x="660998" y="1576859"/>
            <a:ext cx="3938477" cy="252000"/>
          </a:xfrm>
          <a:solidFill>
            <a:schemeClr val="bg1"/>
          </a:solidFill>
          <a:ln>
            <a:noFill/>
          </a:ln>
          <a:effectLst>
            <a:outerShdw dist="12700" dir="5400000" algn="t" rotWithShape="0">
              <a:schemeClr val="accent1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2000" tIns="0" rIns="0" bIns="0" numCol="1" anchor="ctr" anchorCtr="0" compatLnSpc="1">
            <a:prstTxWarp prst="textNoShape">
              <a:avLst/>
            </a:prstTxWarp>
          </a:bodyPr>
          <a:lstStyle>
            <a:lvl1pPr>
              <a:defRPr lang="en-US" sz="900" dirty="0" smtClean="0">
                <a:solidFill>
                  <a:schemeClr val="accent1"/>
                </a:solidFill>
              </a:defRPr>
            </a:lvl1pPr>
          </a:lstStyle>
          <a:p>
            <a:pPr marL="135731" lvl="0" indent="-135731">
              <a:buNone/>
            </a:pPr>
            <a:r>
              <a:rPr lang="en-US" dirty="0"/>
              <a:t>Click to edit Master text styles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30"/>
          </p:nvPr>
        </p:nvSpPr>
        <p:spPr>
          <a:xfrm>
            <a:off x="4899211" y="1576859"/>
            <a:ext cx="3938477" cy="252000"/>
          </a:xfrm>
          <a:solidFill>
            <a:schemeClr val="bg1"/>
          </a:solidFill>
          <a:ln>
            <a:noFill/>
          </a:ln>
          <a:effectLst>
            <a:outerShdw dist="12700" dir="5400000" algn="t" rotWithShape="0">
              <a:schemeClr val="accent1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2000" tIns="0" rIns="0" bIns="0" numCol="1" anchor="ctr" anchorCtr="0" compatLnSpc="1">
            <a:prstTxWarp prst="textNoShape">
              <a:avLst/>
            </a:prstTxWarp>
          </a:bodyPr>
          <a:lstStyle>
            <a:lvl1pPr>
              <a:defRPr lang="en-US" sz="900" dirty="0" smtClean="0">
                <a:solidFill>
                  <a:schemeClr val="accent1"/>
                </a:solidFill>
              </a:defRPr>
            </a:lvl1pPr>
          </a:lstStyle>
          <a:p>
            <a:pPr marL="135731" lvl="0" indent="-135731">
              <a:buNone/>
            </a:pPr>
            <a:r>
              <a:rPr lang="en-US" dirty="0"/>
              <a:t>Click to edit Master text styles</a:t>
            </a:r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591980" y="6313281"/>
            <a:ext cx="297521" cy="396695"/>
          </a:xfrm>
          <a:prstGeom prst="ellipse">
            <a:avLst/>
          </a:prstGeom>
          <a:ln>
            <a:solidFill>
              <a:srgbClr val="50211B"/>
            </a:solidFill>
          </a:ln>
        </p:spPr>
        <p:txBody>
          <a:bodyPr/>
          <a:lstStyle>
            <a:lvl1pPr>
              <a:defRPr sz="800"/>
            </a:lvl1pPr>
          </a:lstStyle>
          <a:p>
            <a:fld id="{AA2885F6-1C58-41AE-BD0D-FCDF02A116F1}" type="slidenum">
              <a:rPr lang="fr-FR" smtClean="0">
                <a:solidFill>
                  <a:prstClr val="black"/>
                </a:solidFill>
              </a:rPr>
              <a:pPr/>
              <a:t>‹#›</a:t>
            </a:fld>
            <a:endParaRPr lang="fr-FR" dirty="0">
              <a:solidFill>
                <a:prstClr val="black"/>
              </a:solidFill>
            </a:endParaRPr>
          </a:p>
        </p:txBody>
      </p:sp>
      <p:cxnSp>
        <p:nvCxnSpPr>
          <p:cNvPr id="17" name="Connecteur droit 16"/>
          <p:cNvCxnSpPr/>
          <p:nvPr userDrawn="1"/>
        </p:nvCxnSpPr>
        <p:spPr bwMode="auto">
          <a:xfrm>
            <a:off x="3581400" y="1295400"/>
            <a:ext cx="1981200" cy="0"/>
          </a:xfrm>
          <a:prstGeom prst="line">
            <a:avLst/>
          </a:prstGeom>
          <a:solidFill>
            <a:schemeClr val="bg2"/>
          </a:solidFill>
          <a:ln w="19050" cap="flat" cmpd="sng" algn="ctr">
            <a:solidFill>
              <a:srgbClr val="50211B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Connecteur droit 21"/>
          <p:cNvCxnSpPr/>
          <p:nvPr userDrawn="1"/>
        </p:nvCxnSpPr>
        <p:spPr bwMode="auto">
          <a:xfrm flipV="1">
            <a:off x="1" y="6511628"/>
            <a:ext cx="4591979" cy="0"/>
          </a:xfrm>
          <a:prstGeom prst="line">
            <a:avLst/>
          </a:prstGeom>
          <a:solidFill>
            <a:schemeClr val="bg2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Connecteur droit 22"/>
          <p:cNvCxnSpPr/>
          <p:nvPr userDrawn="1"/>
        </p:nvCxnSpPr>
        <p:spPr bwMode="auto">
          <a:xfrm>
            <a:off x="4889500" y="6513151"/>
            <a:ext cx="4254500" cy="0"/>
          </a:xfrm>
          <a:prstGeom prst="line">
            <a:avLst/>
          </a:prstGeom>
          <a:solidFill>
            <a:schemeClr val="bg2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24" name="Image 2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3800" y="194813"/>
            <a:ext cx="867800" cy="989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42027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orient="horz" pos="1720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C8C7187E-F2DC-4887-B631-AA05BD8D868A}" type="datetime1">
              <a:rPr lang="fr-FR" smtClean="0">
                <a:solidFill>
                  <a:prstClr val="black"/>
                </a:solidFill>
              </a:rPr>
              <a:pPr/>
              <a:t>17/04/2018</a:t>
            </a:fld>
            <a:endParaRPr lang="fr-FR">
              <a:solidFill>
                <a:prstClr val="black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538040" y="6272677"/>
            <a:ext cx="453561" cy="396695"/>
          </a:xfrm>
          <a:prstGeom prst="ellipse">
            <a:avLst/>
          </a:prstGeom>
          <a:ln>
            <a:noFill/>
          </a:ln>
        </p:spPr>
        <p:txBody>
          <a:bodyPr/>
          <a:lstStyle>
            <a:lvl1pPr>
              <a:defRPr sz="800"/>
            </a:lvl1pPr>
          </a:lstStyle>
          <a:p>
            <a:fld id="{AA2885F6-1C58-41AE-BD0D-FCDF02A116F1}" type="slidenum">
              <a:rPr lang="fr-FR" smtClean="0">
                <a:solidFill>
                  <a:prstClr val="black"/>
                </a:solidFill>
              </a:rPr>
              <a:pPr/>
              <a:t>‹#›</a:t>
            </a:fld>
            <a:endParaRPr lang="fr-F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11231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ingl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98770" y="375526"/>
            <a:ext cx="7690448" cy="363561"/>
          </a:xfrm>
        </p:spPr>
        <p:txBody>
          <a:bodyPr wrap="square">
            <a:spAutoFit/>
          </a:bodyPr>
          <a:lstStyle>
            <a:lvl1pPr>
              <a:defRPr sz="2625" baseline="0"/>
            </a:lvl1pPr>
          </a:lstStyle>
          <a:p>
            <a:r>
              <a:rPr lang="en-GB" dirty="0" smtClean="0"/>
              <a:t>Add Title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idx="1"/>
          </p:nvPr>
        </p:nvSpPr>
        <p:spPr>
          <a:xfrm>
            <a:off x="398769" y="1800001"/>
            <a:ext cx="7690448" cy="4525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538040" y="6272677"/>
            <a:ext cx="453561" cy="396695"/>
          </a:xfrm>
          <a:prstGeom prst="ellipse">
            <a:avLst/>
          </a:prstGeom>
          <a:ln>
            <a:noFill/>
          </a:ln>
        </p:spPr>
        <p:txBody>
          <a:bodyPr/>
          <a:lstStyle>
            <a:lvl1pPr>
              <a:defRPr sz="800"/>
            </a:lvl1pPr>
          </a:lstStyle>
          <a:p>
            <a:fld id="{AA2885F6-1C58-41AE-BD0D-FCDF02A116F1}" type="slidenum">
              <a:rPr lang="fr-FR" smtClean="0">
                <a:solidFill>
                  <a:prstClr val="black"/>
                </a:solidFill>
              </a:rPr>
              <a:pPr/>
              <a:t>‹#›</a:t>
            </a:fld>
            <a:endParaRPr lang="fr-F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09310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03E22-41E4-4596-8C94-D9128AF330D6}" type="datetime1">
              <a:rPr lang="fr-FR" smtClean="0"/>
              <a:pPr/>
              <a:t>17/04/2018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C249D-E481-42D0-B871-CF547DA63BDC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C0A3D-EB7D-4AE0-8D68-479E0BA8E2CA}" type="datetime1">
              <a:rPr lang="fr-FR" smtClean="0"/>
              <a:pPr/>
              <a:t>17/04/2018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C249D-E481-42D0-B871-CF547DA63BDC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07EB5-3322-4746-8F7F-8B327E6F1B8F}" type="datetime1">
              <a:rPr lang="fr-FR" smtClean="0"/>
              <a:pPr/>
              <a:t>17/04/2018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C249D-E481-42D0-B871-CF547DA63BDC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223E9-F502-4062-8CD2-609B2C0BC8F0}" type="datetime1">
              <a:rPr lang="fr-FR" smtClean="0"/>
              <a:pPr/>
              <a:t>17/04/2018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C249D-E481-42D0-B871-CF547DA63BDC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5BABF-471F-4A40-B331-296EF52D8C78}" type="datetime1">
              <a:rPr lang="fr-FR" smtClean="0"/>
              <a:pPr/>
              <a:t>17/04/2018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C249D-E481-42D0-B871-CF547DA63BDC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C030C-6A63-4C77-BD3E-8C157254A4D1}" type="datetime1">
              <a:rPr lang="fr-FR" smtClean="0"/>
              <a:pPr/>
              <a:t>17/04/2018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C249D-E481-42D0-B871-CF547DA63BDC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2BC1D-990A-4142-8F03-3B36C61A88E1}" type="datetime1">
              <a:rPr lang="fr-FR" smtClean="0"/>
              <a:pPr/>
              <a:t>17/04/2018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C249D-E481-42D0-B871-CF547DA63BDC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3EF518-44BD-48C9-AFF7-48A7F0B46B1C}" type="datetime1">
              <a:rPr lang="fr-FR" smtClean="0"/>
              <a:pPr/>
              <a:t>17/04/2018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EC249D-E481-42D0-B871-CF547DA63BDC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gray">
          <a:xfrm>
            <a:off x="848594" y="279401"/>
            <a:ext cx="7446812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US" dirty="0"/>
              <a:t>CLIQUEZ POUR MODIFIER LE STYLE DU TITRE</a:t>
            </a:r>
          </a:p>
        </p:txBody>
      </p:sp>
      <p:sp>
        <p:nvSpPr>
          <p:cNvPr id="1027" name="Rectangle 4"/>
          <p:cNvSpPr>
            <a:spLocks noGrp="1" noChangeArrowheads="1"/>
          </p:cNvSpPr>
          <p:nvPr>
            <p:ph type="body" idx="1"/>
          </p:nvPr>
        </p:nvSpPr>
        <p:spPr bwMode="gray">
          <a:xfrm>
            <a:off x="304801" y="1268414"/>
            <a:ext cx="8515298" cy="468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US" dirty="0"/>
              <a:t>Cliquez pour modifier les styles du texte du masque</a:t>
            </a:r>
          </a:p>
          <a:p>
            <a:pPr lvl="1"/>
            <a:r>
              <a:rPr lang="fr-FR" altLang="en-US" dirty="0"/>
              <a:t>Deuxième niveau</a:t>
            </a:r>
          </a:p>
          <a:p>
            <a:pPr lvl="2"/>
            <a:r>
              <a:rPr lang="fr-FR" altLang="en-US" dirty="0"/>
              <a:t>Troisième niveau</a:t>
            </a:r>
          </a:p>
          <a:p>
            <a:pPr lvl="3"/>
            <a:r>
              <a:rPr lang="fr-FR" altLang="en-US" dirty="0"/>
              <a:t>Quatrième </a:t>
            </a:r>
            <a:r>
              <a:rPr lang="fr-FR" altLang="en-US" dirty="0" smtClean="0"/>
              <a:t>niveau</a:t>
            </a:r>
            <a:endParaRPr lang="fr-FR" altLang="en-US" dirty="0"/>
          </a:p>
        </p:txBody>
      </p:sp>
      <p:sp>
        <p:nvSpPr>
          <p:cNvPr id="23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591980" y="6313281"/>
            <a:ext cx="297521" cy="396695"/>
          </a:xfrm>
          <a:prstGeom prst="ellipse">
            <a:avLst/>
          </a:prstGeom>
          <a:ln>
            <a:solidFill>
              <a:srgbClr val="50211B"/>
            </a:solidFill>
          </a:ln>
        </p:spPr>
        <p:txBody>
          <a:bodyPr/>
          <a:lstStyle>
            <a:lvl1pPr>
              <a:defRPr sz="800"/>
            </a:lvl1pPr>
          </a:lstStyle>
          <a:p>
            <a:fld id="{C7975134-E461-9847-AB2C-B7660D6D5010}" type="slidenum">
              <a:rPr lang="fr-FR" smtClean="0">
                <a:solidFill>
                  <a:prstClr val="black"/>
                </a:solidFill>
              </a:rPr>
              <a:pPr/>
              <a:t>‹#›</a:t>
            </a:fld>
            <a:endParaRPr lang="fr-F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0399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 i="0">
          <a:solidFill>
            <a:srgbClr val="03935F"/>
          </a:solidFill>
          <a:latin typeface="Helvetica" charset="0"/>
          <a:ea typeface="Helvetica" charset="0"/>
          <a:cs typeface="Helvetica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1200" b="1">
          <a:solidFill>
            <a:srgbClr val="03935F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1200" b="1">
          <a:solidFill>
            <a:srgbClr val="03935F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1200" b="1">
          <a:solidFill>
            <a:srgbClr val="03935F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1200" b="1">
          <a:solidFill>
            <a:srgbClr val="03935F"/>
          </a:solidFill>
          <a:latin typeface="Arial" pitchFamily="34" charset="0"/>
          <a:cs typeface="Arial" pitchFamily="34" charset="0"/>
        </a:defRPr>
      </a:lvl5pPr>
      <a:lvl6pPr marL="342900" algn="l" rtl="0" fontAlgn="base">
        <a:lnSpc>
          <a:spcPct val="90000"/>
        </a:lnSpc>
        <a:spcBef>
          <a:spcPct val="0"/>
        </a:spcBef>
        <a:spcAft>
          <a:spcPct val="0"/>
        </a:spcAft>
        <a:defRPr sz="1200" b="1">
          <a:solidFill>
            <a:srgbClr val="E60028"/>
          </a:solidFill>
          <a:latin typeface="Arial" pitchFamily="34" charset="0"/>
          <a:cs typeface="Arial" pitchFamily="34" charset="0"/>
        </a:defRPr>
      </a:lvl6pPr>
      <a:lvl7pPr marL="685800" algn="l" rtl="0" fontAlgn="base">
        <a:lnSpc>
          <a:spcPct val="90000"/>
        </a:lnSpc>
        <a:spcBef>
          <a:spcPct val="0"/>
        </a:spcBef>
        <a:spcAft>
          <a:spcPct val="0"/>
        </a:spcAft>
        <a:defRPr sz="1200" b="1">
          <a:solidFill>
            <a:srgbClr val="E60028"/>
          </a:solidFill>
          <a:latin typeface="Arial" pitchFamily="34" charset="0"/>
          <a:cs typeface="Arial" pitchFamily="34" charset="0"/>
        </a:defRPr>
      </a:lvl7pPr>
      <a:lvl8pPr marL="1028700" algn="l" rtl="0" fontAlgn="base">
        <a:lnSpc>
          <a:spcPct val="90000"/>
        </a:lnSpc>
        <a:spcBef>
          <a:spcPct val="0"/>
        </a:spcBef>
        <a:spcAft>
          <a:spcPct val="0"/>
        </a:spcAft>
        <a:defRPr sz="1200" b="1">
          <a:solidFill>
            <a:srgbClr val="E60028"/>
          </a:solidFill>
          <a:latin typeface="Arial" pitchFamily="34" charset="0"/>
          <a:cs typeface="Arial" pitchFamily="34" charset="0"/>
        </a:defRPr>
      </a:lvl8pPr>
      <a:lvl9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1200" b="1">
          <a:solidFill>
            <a:srgbClr val="E60028"/>
          </a:solidFill>
          <a:latin typeface="Arial" pitchFamily="34" charset="0"/>
          <a:cs typeface="Arial" pitchFamily="34" charset="0"/>
        </a:defRPr>
      </a:lvl9pPr>
    </p:titleStyle>
    <p:bodyStyle>
      <a:lvl1pPr algn="l" rtl="0" eaLnBrk="0" fontAlgn="base" hangingPunct="0">
        <a:spcBef>
          <a:spcPct val="100000"/>
        </a:spcBef>
        <a:spcAft>
          <a:spcPct val="0"/>
        </a:spcAft>
        <a:buClr>
          <a:srgbClr val="03935F"/>
        </a:buClr>
        <a:defRPr sz="1600" b="1" i="0">
          <a:solidFill>
            <a:srgbClr val="000000"/>
          </a:solidFill>
          <a:latin typeface="Helvetica" charset="0"/>
          <a:ea typeface="Helvetica" charset="0"/>
          <a:cs typeface="Helvetica" charset="0"/>
        </a:defRPr>
      </a:lvl1pPr>
      <a:lvl2pPr marL="134541" indent="-133350" algn="l" rtl="0" eaLnBrk="0" fontAlgn="base" hangingPunct="0">
        <a:spcBef>
          <a:spcPct val="50000"/>
        </a:spcBef>
        <a:spcAft>
          <a:spcPct val="0"/>
        </a:spcAft>
        <a:buClr>
          <a:srgbClr val="03935F"/>
        </a:buClr>
        <a:buChar char="•"/>
        <a:defRPr sz="1400">
          <a:solidFill>
            <a:srgbClr val="000000"/>
          </a:solidFill>
          <a:latin typeface="Helvetica" charset="0"/>
          <a:ea typeface="Helvetica" charset="0"/>
          <a:cs typeface="Helvetica" charset="0"/>
        </a:defRPr>
      </a:lvl2pPr>
      <a:lvl3pPr marL="271463" indent="-135731" algn="l" rtl="0" eaLnBrk="0" fontAlgn="base" hangingPunct="0">
        <a:spcBef>
          <a:spcPct val="50000"/>
        </a:spcBef>
        <a:spcAft>
          <a:spcPct val="0"/>
        </a:spcAft>
        <a:buClr>
          <a:srgbClr val="03935F"/>
        </a:buClr>
        <a:buFont typeface="Arial" pitchFamily="34" charset="0"/>
        <a:buChar char="▫"/>
        <a:defRPr sz="1050" b="0" i="0">
          <a:solidFill>
            <a:srgbClr val="000000"/>
          </a:solidFill>
          <a:latin typeface="Roboto Condensed Light" charset="0"/>
          <a:ea typeface="Roboto Condensed Light" charset="0"/>
          <a:cs typeface="Roboto Condensed Light" charset="0"/>
        </a:defRPr>
      </a:lvl3pPr>
      <a:lvl4pPr marL="401241" indent="-134541" algn="l" rtl="0" eaLnBrk="0" fontAlgn="base" hangingPunct="0">
        <a:spcBef>
          <a:spcPct val="50000"/>
        </a:spcBef>
        <a:spcAft>
          <a:spcPct val="0"/>
        </a:spcAft>
        <a:buClr>
          <a:srgbClr val="03935F"/>
        </a:buClr>
        <a:buFont typeface="Arial" pitchFamily="34" charset="0"/>
        <a:buChar char="-"/>
        <a:defRPr sz="1000" b="0" i="1">
          <a:solidFill>
            <a:srgbClr val="000000"/>
          </a:solidFill>
          <a:latin typeface="Roboto Condensed Light" charset="0"/>
          <a:ea typeface="Roboto Condensed Light" charset="0"/>
          <a:cs typeface="Roboto Condensed Light" charset="0"/>
        </a:defRPr>
      </a:lvl4pPr>
      <a:lvl5pPr marL="534591" indent="-120254" algn="l" defTabSz="536972" rtl="0" eaLnBrk="0" fontAlgn="base" hangingPunct="0">
        <a:spcBef>
          <a:spcPct val="50000"/>
        </a:spcBef>
        <a:spcAft>
          <a:spcPct val="0"/>
        </a:spcAft>
        <a:buClr>
          <a:srgbClr val="03935F"/>
        </a:buClr>
        <a:buFont typeface="Arial" pitchFamily="34" charset="0"/>
        <a:buChar char="."/>
        <a:defRPr sz="675">
          <a:solidFill>
            <a:srgbClr val="000000"/>
          </a:solidFill>
          <a:latin typeface="+mn-lt"/>
          <a:cs typeface="+mn-cs"/>
        </a:defRPr>
      </a:lvl5pPr>
      <a:lvl6pPr marL="1007269" indent="-120254" algn="l" rtl="0" fontAlgn="base">
        <a:spcBef>
          <a:spcPct val="50000"/>
        </a:spcBef>
        <a:spcAft>
          <a:spcPct val="0"/>
        </a:spcAft>
        <a:buFont typeface="Arial" pitchFamily="34" charset="0"/>
        <a:buChar char="."/>
        <a:defRPr sz="675">
          <a:solidFill>
            <a:srgbClr val="000000"/>
          </a:solidFill>
          <a:latin typeface="+mn-lt"/>
          <a:cs typeface="+mn-cs"/>
        </a:defRPr>
      </a:lvl6pPr>
      <a:lvl7pPr marL="1350169" indent="-120254" algn="l" rtl="0" fontAlgn="base">
        <a:spcBef>
          <a:spcPct val="50000"/>
        </a:spcBef>
        <a:spcAft>
          <a:spcPct val="0"/>
        </a:spcAft>
        <a:buFont typeface="Arial" pitchFamily="34" charset="0"/>
        <a:buChar char="."/>
        <a:defRPr sz="675">
          <a:solidFill>
            <a:srgbClr val="000000"/>
          </a:solidFill>
          <a:latin typeface="+mn-lt"/>
          <a:cs typeface="+mn-cs"/>
        </a:defRPr>
      </a:lvl7pPr>
      <a:lvl8pPr marL="1693069" indent="-120254" algn="l" rtl="0" fontAlgn="base">
        <a:spcBef>
          <a:spcPct val="50000"/>
        </a:spcBef>
        <a:spcAft>
          <a:spcPct val="0"/>
        </a:spcAft>
        <a:buFont typeface="Arial" pitchFamily="34" charset="0"/>
        <a:buChar char="."/>
        <a:defRPr sz="675">
          <a:solidFill>
            <a:srgbClr val="000000"/>
          </a:solidFill>
          <a:latin typeface="+mn-lt"/>
          <a:cs typeface="+mn-cs"/>
        </a:defRPr>
      </a:lvl8pPr>
      <a:lvl9pPr marL="2035969" indent="-120254" algn="l" rtl="0" fontAlgn="base">
        <a:spcBef>
          <a:spcPct val="50000"/>
        </a:spcBef>
        <a:spcAft>
          <a:spcPct val="0"/>
        </a:spcAft>
        <a:buFont typeface="Arial" pitchFamily="34" charset="0"/>
        <a:buChar char="."/>
        <a:defRPr sz="675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880">
          <p15:clr>
            <a:srgbClr val="F26B43"/>
          </p15:clr>
        </p15:guide>
        <p15:guide id="2" pos="2980">
          <p15:clr>
            <a:srgbClr val="F26B43"/>
          </p15:clr>
        </p15:guide>
        <p15:guide id="3" pos="5568">
          <p15:clr>
            <a:srgbClr val="F26B43"/>
          </p15:clr>
        </p15:guide>
        <p15:guide id="4" pos="192">
          <p15:clr>
            <a:srgbClr val="F26B43"/>
          </p15:clr>
        </p15:guide>
        <p15:guide id="5" orient="horz" pos="1620">
          <p15:clr>
            <a:srgbClr val="F26B43"/>
          </p15:clr>
        </p15:guide>
        <p15:guide id="6" orient="horz" pos="1720">
          <p15:clr>
            <a:srgbClr val="F26B43"/>
          </p15:clr>
        </p15:guide>
        <p15:guide id="7" orient="horz" pos="2964">
          <p15:clr>
            <a:srgbClr val="F26B43"/>
          </p15:clr>
        </p15:guide>
        <p15:guide id="8" orient="horz" pos="372">
          <p15:clr>
            <a:srgbClr val="F26B43"/>
          </p15:clr>
        </p15:guide>
        <p15:guide id="9" pos="5232">
          <p15:clr>
            <a:srgbClr val="F26B43"/>
          </p15:clr>
        </p15:guide>
        <p15:guide id="10" pos="528">
          <p15:clr>
            <a:srgbClr val="F26B43"/>
          </p15:clr>
        </p15:guide>
        <p15:guide id="11" pos="3080">
          <p15:clr>
            <a:srgbClr val="F26B43"/>
          </p15:clr>
        </p15:guide>
        <p15:guide id="12" orient="horz" pos="132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Relationship Id="rId6" Type="http://schemas.openxmlformats.org/officeDocument/2006/relationships/chart" Target="../charts/chart6.xml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00034" y="1730980"/>
            <a:ext cx="7572428" cy="1470025"/>
          </a:xfrm>
        </p:spPr>
        <p:txBody>
          <a:bodyPr>
            <a:normAutofit/>
          </a:bodyPr>
          <a:lstStyle/>
          <a:p>
            <a:r>
              <a:rPr lang="fr-FR" sz="4000" b="1" dirty="0" err="1" smtClean="0">
                <a:solidFill>
                  <a:srgbClr val="92D050"/>
                </a:solidFill>
              </a:rPr>
              <a:t>Embassy</a:t>
            </a:r>
            <a:r>
              <a:rPr lang="fr-FR" sz="4000" b="1" dirty="0" smtClean="0">
                <a:solidFill>
                  <a:srgbClr val="92D050"/>
                </a:solidFill>
              </a:rPr>
              <a:t> of </a:t>
            </a:r>
            <a:r>
              <a:rPr lang="fr-FR" sz="4000" b="1" dirty="0" err="1" smtClean="0">
                <a:solidFill>
                  <a:srgbClr val="92D050"/>
                </a:solidFill>
              </a:rPr>
              <a:t>Republic</a:t>
            </a:r>
            <a:r>
              <a:rPr lang="fr-FR" sz="4000" b="1" dirty="0" smtClean="0">
                <a:solidFill>
                  <a:srgbClr val="92D050"/>
                </a:solidFill>
              </a:rPr>
              <a:t> of </a:t>
            </a:r>
            <a:r>
              <a:rPr lang="fr-FR" sz="4000" b="1" dirty="0" err="1" smtClean="0">
                <a:solidFill>
                  <a:srgbClr val="92D050"/>
                </a:solidFill>
              </a:rPr>
              <a:t>Guinea</a:t>
            </a:r>
            <a:r>
              <a:rPr lang="fr-FR" sz="4800" b="1" dirty="0" smtClean="0">
                <a:solidFill>
                  <a:srgbClr val="92D050"/>
                </a:solidFill>
              </a:rPr>
              <a:t/>
            </a:r>
            <a:br>
              <a:rPr lang="fr-FR" sz="4800" b="1" dirty="0" smtClean="0">
                <a:solidFill>
                  <a:srgbClr val="92D050"/>
                </a:solidFill>
              </a:rPr>
            </a:br>
            <a:r>
              <a:rPr lang="fr-FR" sz="2800" b="1" dirty="0" smtClean="0">
                <a:solidFill>
                  <a:srgbClr val="92D050"/>
                </a:solidFill>
              </a:rPr>
              <a:t>New Delhi</a:t>
            </a:r>
            <a:endParaRPr lang="fr-FR" sz="4800" dirty="0">
              <a:solidFill>
                <a:srgbClr val="92D050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00100" y="5214950"/>
            <a:ext cx="7500990" cy="1357322"/>
          </a:xfrm>
        </p:spPr>
        <p:txBody>
          <a:bodyPr>
            <a:normAutofit/>
          </a:bodyPr>
          <a:lstStyle/>
          <a:p>
            <a:endParaRPr lang="fr-FR" sz="2000" dirty="0" smtClean="0">
              <a:solidFill>
                <a:schemeClr val="tx2"/>
              </a:solidFill>
            </a:endParaRPr>
          </a:p>
          <a:p>
            <a:r>
              <a:rPr lang="en-US" sz="2000" dirty="0" smtClean="0">
                <a:solidFill>
                  <a:schemeClr val="tx2"/>
                </a:solidFill>
              </a:rPr>
              <a:t>PRESENTATION AT ISA SUN-MEET</a:t>
            </a:r>
          </a:p>
          <a:p>
            <a:r>
              <a:rPr lang="en-US" sz="2000" dirty="0" smtClean="0">
                <a:solidFill>
                  <a:schemeClr val="tx2"/>
                </a:solidFill>
              </a:rPr>
              <a:t>18 April 2018</a:t>
            </a:r>
            <a:endParaRPr lang="fr-FR" sz="2000" dirty="0" smtClean="0">
              <a:solidFill>
                <a:schemeClr val="tx2"/>
              </a:solidFill>
            </a:endParaRPr>
          </a:p>
          <a:p>
            <a:endParaRPr lang="fr-FR" sz="2000" dirty="0" smtClean="0">
              <a:solidFill>
                <a:schemeClr val="tx2"/>
              </a:solidFill>
            </a:endParaRPr>
          </a:p>
          <a:p>
            <a:endParaRPr lang="fr-FR" sz="2000" dirty="0" smtClean="0">
              <a:solidFill>
                <a:schemeClr val="tx2"/>
              </a:solidFill>
            </a:endParaRPr>
          </a:p>
        </p:txBody>
      </p:sp>
      <p:sp>
        <p:nvSpPr>
          <p:cNvPr id="5" name="Sous-titre 2"/>
          <p:cNvSpPr txBox="1">
            <a:spLocks/>
          </p:cNvSpPr>
          <p:nvPr/>
        </p:nvSpPr>
        <p:spPr>
          <a:xfrm>
            <a:off x="0" y="3805569"/>
            <a:ext cx="873808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3600" dirty="0">
              <a:solidFill>
                <a:srgbClr val="00B050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6" name="Picture 3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34102"/>
            <a:ext cx="1832248" cy="1155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12"/>
          <p:cNvSpPr>
            <a:spLocks noChangeArrowheads="1"/>
          </p:cNvSpPr>
          <p:nvPr/>
        </p:nvSpPr>
        <p:spPr bwMode="auto">
          <a:xfrm>
            <a:off x="2406654" y="810221"/>
            <a:ext cx="3736981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 REPUBLIC OF GUINEA</a:t>
            </a:r>
            <a:endParaRPr kumimoji="0" lang="fr-FR" altLang="fr-FR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   </a:t>
            </a:r>
            <a:r>
              <a:rPr lang="fr-FR" altLang="fr-FR" sz="1400" b="1" dirty="0" smtClean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Labour</a:t>
            </a:r>
            <a:r>
              <a:rPr kumimoji="0" lang="fr-FR" altLang="fr-FR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fr-FR" altLang="fr-FR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– </a:t>
            </a:r>
            <a:r>
              <a:rPr kumimoji="0" lang="fr-FR" altLang="fr-FR" sz="14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Justice </a:t>
            </a:r>
            <a:r>
              <a:rPr kumimoji="0" lang="fr-FR" altLang="fr-FR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– </a:t>
            </a:r>
            <a:r>
              <a:rPr kumimoji="0" lang="fr-FR" altLang="fr-FR" sz="1400" b="1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Solidarity</a:t>
            </a:r>
            <a:endParaRPr kumimoji="0" lang="fr-FR" altLang="fr-F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8" name="Picture 17"/>
          <p:cNvPicPr/>
          <p:nvPr/>
        </p:nvPicPr>
        <p:blipFill>
          <a:blip r:embed="rId4"/>
          <a:stretch>
            <a:fillRect/>
          </a:stretch>
        </p:blipFill>
        <p:spPr>
          <a:xfrm>
            <a:off x="666680" y="278467"/>
            <a:ext cx="1409840" cy="1554480"/>
          </a:xfrm>
          <a:prstGeom prst="rect">
            <a:avLst/>
          </a:prstGeom>
        </p:spPr>
      </p:pic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C249D-E481-42D0-B871-CF547DA63BDC}" type="slidenum">
              <a:rPr lang="fr-FR" smtClean="0"/>
              <a:pPr/>
              <a:t>1</a:t>
            </a:fld>
            <a:endParaRPr lang="fr-FR"/>
          </a:p>
        </p:txBody>
      </p:sp>
      <p:pic>
        <p:nvPicPr>
          <p:cNvPr id="10" name="Picture 9" descr="guinea3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00232" y="2652712"/>
            <a:ext cx="5008832" cy="26336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869480" y="2101589"/>
            <a:ext cx="2081995" cy="4132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050" dirty="0">
                <a:solidFill>
                  <a:prstClr val="white"/>
                </a:solidFill>
              </a:rPr>
              <a:t>2017-2025: +17% en moyenne </a:t>
            </a:r>
          </a:p>
        </p:txBody>
      </p:sp>
      <p:sp>
        <p:nvSpPr>
          <p:cNvPr id="8" name="Line Callout 1 7"/>
          <p:cNvSpPr/>
          <p:nvPr/>
        </p:nvSpPr>
        <p:spPr>
          <a:xfrm>
            <a:off x="937536" y="2810256"/>
            <a:ext cx="2057401" cy="844061"/>
          </a:xfrm>
          <a:prstGeom prst="borderCallout1">
            <a:avLst>
              <a:gd name="adj1" fmla="val 117014"/>
              <a:gd name="adj2" fmla="val 40921"/>
              <a:gd name="adj3" fmla="val 180469"/>
              <a:gd name="adj4" fmla="val 2749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>
                <a:solidFill>
                  <a:prstClr val="white"/>
                </a:solidFill>
              </a:rPr>
              <a:t>2014-2016: + 116%, grâce au nouveau barrage de Kaleta qui a permis à l’Offre de couvrir la Demande du SI </a:t>
            </a:r>
          </a:p>
        </p:txBody>
      </p:sp>
      <p:sp>
        <p:nvSpPr>
          <p:cNvPr id="10" name="Rectangle 9"/>
          <p:cNvSpPr/>
          <p:nvPr/>
        </p:nvSpPr>
        <p:spPr>
          <a:xfrm>
            <a:off x="285720" y="857232"/>
            <a:ext cx="85655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kern="0" dirty="0" smtClean="0">
              <a:latin typeface="Helvetica" charset="0"/>
              <a:ea typeface="Helvetica" charset="0"/>
              <a:cs typeface="Helvetica" charset="0"/>
            </a:endParaRPr>
          </a:p>
          <a:p>
            <a:r>
              <a:rPr lang="en-US" kern="0" dirty="0" smtClean="0">
                <a:latin typeface="Helvetica" charset="0"/>
                <a:ea typeface="Helvetica" charset="0"/>
                <a:cs typeface="Helvetica" charset="0"/>
              </a:rPr>
              <a:t>The national demand will increase in line with the electrification plan of the country; it will represent 2/3 of consumption by 2025. The remainder will be absorbed by mining and exportation sectors.</a:t>
            </a:r>
            <a:endParaRPr lang="fr-FR" kern="0" dirty="0">
              <a:latin typeface="Helvetica" charset="0"/>
              <a:ea typeface="Helvetica" charset="0"/>
              <a:cs typeface="Helvetica" charset="0"/>
            </a:endParaRPr>
          </a:p>
        </p:txBody>
      </p:sp>
      <p:graphicFrame>
        <p:nvGraphicFramePr>
          <p:cNvPr id="11" name="Chart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3088573"/>
              </p:ext>
            </p:extLst>
          </p:nvPr>
        </p:nvGraphicFramePr>
        <p:xfrm>
          <a:off x="277713" y="1988840"/>
          <a:ext cx="7961288" cy="33974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Rectangle 5"/>
          <p:cNvSpPr txBox="1">
            <a:spLocks noChangeArrowheads="1"/>
          </p:cNvSpPr>
          <p:nvPr/>
        </p:nvSpPr>
        <p:spPr>
          <a:xfrm>
            <a:off x="304800" y="138243"/>
            <a:ext cx="8534400" cy="46235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altLang="fr-FR" sz="4400" b="1" dirty="0" err="1" smtClean="0">
                <a:solidFill>
                  <a:srgbClr val="00B05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Projected</a:t>
            </a:r>
            <a:r>
              <a:rPr lang="fr-FR" altLang="fr-FR" sz="4400" b="1" dirty="0" smtClean="0">
                <a:solidFill>
                  <a:srgbClr val="00B05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altLang="fr-FR" sz="4400" b="1" dirty="0" err="1" smtClean="0">
                <a:solidFill>
                  <a:srgbClr val="00B05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Electricity</a:t>
            </a:r>
            <a:r>
              <a:rPr lang="fr-FR" altLang="fr-FR" sz="4400" b="1" dirty="0" smtClean="0">
                <a:solidFill>
                  <a:srgbClr val="00B05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altLang="fr-FR" sz="4400" b="1" dirty="0" err="1" smtClean="0">
                <a:solidFill>
                  <a:srgbClr val="00B05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Demand</a:t>
            </a:r>
            <a:endParaRPr lang="fr-FR" altLang="fr-FR" sz="4400" b="1" dirty="0">
              <a:solidFill>
                <a:srgbClr val="00B050"/>
              </a:solidFill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7921443" y="2307238"/>
            <a:ext cx="972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7809805" y="1949578"/>
            <a:ext cx="115462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900" b="1" dirty="0">
                <a:solidFill>
                  <a:srgbClr val="000000"/>
                </a:solidFill>
              </a:rPr>
              <a:t>% de la Demande (en 2025)</a:t>
            </a:r>
            <a:endParaRPr lang="fr-FR" sz="900" b="1" dirty="0">
              <a:solidFill>
                <a:prstClr val="black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7906622" y="2903118"/>
            <a:ext cx="621000" cy="0"/>
          </a:xfrm>
          <a:prstGeom prst="line">
            <a:avLst/>
          </a:prstGeom>
          <a:ln>
            <a:solidFill>
              <a:srgbClr val="04935E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7906622" y="3293583"/>
            <a:ext cx="621000" cy="0"/>
          </a:xfrm>
          <a:prstGeom prst="line">
            <a:avLst/>
          </a:prstGeom>
          <a:ln>
            <a:solidFill>
              <a:srgbClr val="92D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906622" y="2690656"/>
            <a:ext cx="621000" cy="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8546005" y="2550388"/>
            <a:ext cx="47961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900" b="1" dirty="0">
                <a:solidFill>
                  <a:srgbClr val="FF0000"/>
                </a:solidFill>
              </a:rPr>
              <a:t>10 % </a:t>
            </a:r>
            <a:endParaRPr lang="fr-FR" sz="900" dirty="0">
              <a:solidFill>
                <a:srgbClr val="FF0000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8540659" y="2784726"/>
            <a:ext cx="47961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900" b="1" dirty="0">
                <a:solidFill>
                  <a:srgbClr val="7AC575">
                    <a:lumMod val="50000"/>
                  </a:srgbClr>
                </a:solidFill>
              </a:rPr>
              <a:t>24 % </a:t>
            </a:r>
            <a:endParaRPr lang="fr-FR" sz="900" dirty="0">
              <a:solidFill>
                <a:srgbClr val="7AC575">
                  <a:lumMod val="50000"/>
                </a:srgbClr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536738" y="3151606"/>
            <a:ext cx="47961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900" b="1" dirty="0">
                <a:solidFill>
                  <a:srgbClr val="92D050"/>
                </a:solidFill>
              </a:rPr>
              <a:t>66 % </a:t>
            </a:r>
            <a:endParaRPr lang="fr-FR" sz="900" dirty="0">
              <a:solidFill>
                <a:srgbClr val="92D05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527622" y="6453336"/>
            <a:ext cx="453561" cy="297521"/>
          </a:xfrm>
        </p:spPr>
        <p:txBody>
          <a:bodyPr/>
          <a:lstStyle/>
          <a:p>
            <a:fld id="{AA2885F6-1C58-41AE-BD0D-FCDF02A116F1}" type="slidenum">
              <a:rPr lang="fr-FR" smtClean="0">
                <a:solidFill>
                  <a:prstClr val="black"/>
                </a:solidFill>
              </a:rPr>
              <a:pPr/>
              <a:t>10</a:t>
            </a:fld>
            <a:endParaRPr lang="fr-F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1250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3599979"/>
              </p:ext>
            </p:extLst>
          </p:nvPr>
        </p:nvGraphicFramePr>
        <p:xfrm>
          <a:off x="340221" y="1821019"/>
          <a:ext cx="5243255" cy="34909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34961658"/>
              </p:ext>
            </p:extLst>
          </p:nvPr>
        </p:nvGraphicFramePr>
        <p:xfrm>
          <a:off x="5583475" y="2605468"/>
          <a:ext cx="1330202" cy="12139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8" name="Straight Connector 7"/>
          <p:cNvCxnSpPr/>
          <p:nvPr/>
        </p:nvCxnSpPr>
        <p:spPr>
          <a:xfrm flipV="1">
            <a:off x="5747909" y="2616189"/>
            <a:ext cx="297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5747909" y="2361305"/>
            <a:ext cx="297000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200" b="1" dirty="0">
                <a:solidFill>
                  <a:srgbClr val="000000"/>
                </a:solidFill>
              </a:rPr>
              <a:t>Evolution du Mix Energétique </a:t>
            </a:r>
            <a:endParaRPr lang="fr-FR" sz="1200" b="1" dirty="0">
              <a:solidFill>
                <a:prstClr val="black"/>
              </a:solidFill>
            </a:endParaRPr>
          </a:p>
        </p:txBody>
      </p:sp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90718881"/>
              </p:ext>
            </p:extLst>
          </p:nvPr>
        </p:nvGraphicFramePr>
        <p:xfrm>
          <a:off x="6751055" y="2576706"/>
          <a:ext cx="1331100" cy="1215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04529525"/>
              </p:ext>
            </p:extLst>
          </p:nvPr>
        </p:nvGraphicFramePr>
        <p:xfrm>
          <a:off x="7754201" y="2622885"/>
          <a:ext cx="1331100" cy="1215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5" name="Rectangle 4"/>
          <p:cNvSpPr/>
          <p:nvPr/>
        </p:nvSpPr>
        <p:spPr>
          <a:xfrm>
            <a:off x="6189715" y="3642488"/>
            <a:ext cx="162000" cy="108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109691" y="3642488"/>
            <a:ext cx="162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859819" y="3642488"/>
            <a:ext cx="162000" cy="10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326861" y="3598385"/>
            <a:ext cx="668773" cy="2135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788" dirty="0">
                <a:solidFill>
                  <a:prstClr val="black"/>
                </a:solidFill>
              </a:rPr>
              <a:t>Thermique</a:t>
            </a:r>
          </a:p>
        </p:txBody>
      </p:sp>
      <p:sp>
        <p:nvSpPr>
          <p:cNvPr id="15" name="Rectangle 14"/>
          <p:cNvSpPr/>
          <p:nvPr/>
        </p:nvSpPr>
        <p:spPr>
          <a:xfrm>
            <a:off x="7281991" y="3601271"/>
            <a:ext cx="455574" cy="2135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788" dirty="0">
                <a:solidFill>
                  <a:prstClr val="black"/>
                </a:solidFill>
              </a:rPr>
              <a:t>Hydro</a:t>
            </a:r>
          </a:p>
        </p:txBody>
      </p:sp>
      <p:sp>
        <p:nvSpPr>
          <p:cNvPr id="16" name="Rectangle 15"/>
          <p:cNvSpPr/>
          <p:nvPr/>
        </p:nvSpPr>
        <p:spPr>
          <a:xfrm>
            <a:off x="8082156" y="3601271"/>
            <a:ext cx="498855" cy="2135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788" dirty="0">
                <a:solidFill>
                  <a:prstClr val="black"/>
                </a:solidFill>
              </a:rPr>
              <a:t>Solaire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304800" y="1211033"/>
            <a:ext cx="85655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kern="0" dirty="0" smtClean="0">
                <a:latin typeface="Helvetica" charset="0"/>
                <a:ea typeface="Helvetica" charset="0"/>
                <a:cs typeface="Helvetica" charset="0"/>
              </a:rPr>
              <a:t>The increase in energy production will be covered by new projects of renewable energy.</a:t>
            </a:r>
            <a:endParaRPr lang="fr-FR" kern="0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58105" y="5441100"/>
            <a:ext cx="854047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kern="0" dirty="0" smtClean="0">
                <a:latin typeface="Helvetica" charset="0"/>
                <a:ea typeface="Helvetica" charset="0"/>
                <a:cs typeface="Helvetica" charset="0"/>
              </a:rPr>
              <a:t>The </a:t>
            </a:r>
            <a:r>
              <a:rPr lang="en-US" sz="1600" kern="0" dirty="0" err="1" smtClean="0">
                <a:latin typeface="Helvetica" charset="0"/>
                <a:ea typeface="Helvetica" charset="0"/>
                <a:cs typeface="Helvetica" charset="0"/>
              </a:rPr>
              <a:t>GoG</a:t>
            </a:r>
            <a:r>
              <a:rPr lang="en-US" sz="1600" kern="0" dirty="0" smtClean="0">
                <a:latin typeface="Helvetica" charset="0"/>
                <a:ea typeface="Helvetica" charset="0"/>
                <a:cs typeface="Helvetica" charset="0"/>
              </a:rPr>
              <a:t> intends to develop at least 400 MW of solar capacity connected to the grid by 2025, and mini-grids and SHS can also be developed in rural areas (isolated sites).</a:t>
            </a:r>
            <a:endParaRPr lang="fr-FR" sz="1600" kern="0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21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613973" y="6438124"/>
            <a:ext cx="453561" cy="297521"/>
          </a:xfrm>
        </p:spPr>
        <p:txBody>
          <a:bodyPr/>
          <a:lstStyle/>
          <a:p>
            <a:r>
              <a:rPr lang="fr-FR" dirty="0" smtClean="0">
                <a:solidFill>
                  <a:prstClr val="black"/>
                </a:solidFill>
              </a:rPr>
              <a:t>5</a:t>
            </a:r>
            <a:endParaRPr lang="fr-FR" dirty="0">
              <a:solidFill>
                <a:prstClr val="black"/>
              </a:solidFill>
            </a:endParaRPr>
          </a:p>
        </p:txBody>
      </p:sp>
      <p:sp>
        <p:nvSpPr>
          <p:cNvPr id="22" name="Rectangle 5"/>
          <p:cNvSpPr txBox="1">
            <a:spLocks noChangeArrowheads="1"/>
          </p:cNvSpPr>
          <p:nvPr/>
        </p:nvSpPr>
        <p:spPr>
          <a:xfrm>
            <a:off x="285720" y="214290"/>
            <a:ext cx="8534400" cy="46235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altLang="fr-FR" sz="4400" b="1" dirty="0" err="1" smtClean="0">
                <a:solidFill>
                  <a:srgbClr val="00B05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Projected</a:t>
            </a:r>
            <a:r>
              <a:rPr lang="fr-FR" altLang="fr-FR" sz="4400" b="1" dirty="0" smtClean="0">
                <a:solidFill>
                  <a:srgbClr val="00B05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altLang="fr-FR" sz="4400" b="1" dirty="0" err="1" smtClean="0">
                <a:solidFill>
                  <a:srgbClr val="00B05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Energy</a:t>
            </a:r>
            <a:r>
              <a:rPr lang="fr-FR" altLang="fr-FR" sz="4400" b="1" dirty="0" smtClean="0">
                <a:solidFill>
                  <a:srgbClr val="00B05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Mix</a:t>
            </a:r>
            <a:endParaRPr lang="fr-FR" altLang="fr-FR" sz="4400" b="1" dirty="0">
              <a:solidFill>
                <a:srgbClr val="00B050"/>
              </a:solidFill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0067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8253" y="425494"/>
            <a:ext cx="7639961" cy="1071789"/>
          </a:xfrm>
        </p:spPr>
        <p:txBody>
          <a:bodyPr>
            <a:normAutofit/>
          </a:bodyPr>
          <a:lstStyle/>
          <a:p>
            <a:r>
              <a:rPr lang="en-IN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Investment Opportunities </a:t>
            </a:r>
            <a:endParaRPr lang="en-IN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8253" y="1556270"/>
            <a:ext cx="5068193" cy="4801688"/>
          </a:xfrm>
        </p:spPr>
        <p:txBody>
          <a:bodyPr>
            <a:noAutofit/>
          </a:bodyPr>
          <a:lstStyle/>
          <a:p>
            <a:pPr algn="just">
              <a:lnSpc>
                <a:spcPct val="120000"/>
              </a:lnSpc>
              <a:buFont typeface="Wingdings" pitchFamily="2" charset="2"/>
              <a:buChar char="ü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Rehabilitation of hydropower plants, and dams </a:t>
            </a:r>
          </a:p>
          <a:p>
            <a:pPr lvl="1" algn="just">
              <a:lnSpc>
                <a:spcPct val="120000"/>
              </a:lnSpc>
              <a:buFont typeface="Wingdings" pitchFamily="2" charset="2"/>
              <a:buChar char="ü"/>
            </a:pP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Expansion of the distribution systems</a:t>
            </a:r>
          </a:p>
          <a:p>
            <a:pPr algn="just">
              <a:lnSpc>
                <a:spcPct val="120000"/>
              </a:lnSpc>
              <a:buFont typeface="Wingdings" pitchFamily="2" charset="2"/>
              <a:buChar char="ü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New Hydro Projects Opportunities </a:t>
            </a:r>
          </a:p>
          <a:p>
            <a:pPr lvl="1" algn="just">
              <a:lnSpc>
                <a:spcPct val="120000"/>
              </a:lnSpc>
              <a:buFont typeface="Wingdings" pitchFamily="2" charset="2"/>
              <a:buChar char="ü"/>
            </a:pPr>
            <a:r>
              <a:rPr lang="en-U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Amariah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(300 MW), </a:t>
            </a:r>
            <a:r>
              <a:rPr lang="en-U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Morisananko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(100 MW), </a:t>
            </a:r>
            <a:r>
              <a:rPr lang="en-U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Poudalde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(90 MW), </a:t>
            </a:r>
            <a:r>
              <a:rPr lang="en-U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Fomi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(90 MW),</a:t>
            </a:r>
            <a:r>
              <a:rPr lang="en-U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Diaoya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( 49 MW) and  </a:t>
            </a:r>
            <a:r>
              <a:rPr lang="en-U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Gozoguezia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( 48 MW) .</a:t>
            </a:r>
          </a:p>
          <a:p>
            <a:pPr algn="just">
              <a:lnSpc>
                <a:spcPct val="120000"/>
              </a:lnSpc>
              <a:buFont typeface="Wingdings" pitchFamily="2" charset="2"/>
              <a:buChar char="ü"/>
            </a:pPr>
            <a:r>
              <a:rPr lang="en-US" sz="1800" dirty="0" smtClean="0"/>
              <a:t>400 MW of large and medium capacity (&gt; 5 MW) solar power plants connected to the grid</a:t>
            </a:r>
          </a:p>
          <a:p>
            <a:pPr algn="just">
              <a:lnSpc>
                <a:spcPct val="120000"/>
              </a:lnSpc>
              <a:buFont typeface="Wingdings" pitchFamily="2" charset="2"/>
              <a:buChar char="ü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Micro and Pico hydropower, nearly 80 developable sites are listed in capacity ranging between 100KW and 1000 kw for a total of around 40 MW.</a:t>
            </a:r>
            <a:r>
              <a:rPr lang="en-US" sz="1800" dirty="0" smtClean="0"/>
              <a:t> </a:t>
            </a:r>
            <a:endPara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itchFamily="2" charset="2"/>
              <a:buChar char="ü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Modernization of water production, supply and irrigation facilities </a:t>
            </a:r>
          </a:p>
          <a:p>
            <a:pPr>
              <a:buFont typeface="Wingdings" pitchFamily="2" charset="2"/>
              <a:buChar char="ü"/>
            </a:pPr>
            <a:endParaRPr lang="en-IN" sz="1800" dirty="0"/>
          </a:p>
        </p:txBody>
      </p:sp>
      <p:pic>
        <p:nvPicPr>
          <p:cNvPr id="5" name="Picture 4" descr="public-private-partnership-PPP-300x30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7950" y="1571612"/>
            <a:ext cx="2214578" cy="1873874"/>
          </a:xfrm>
          <a:prstGeom prst="rect">
            <a:avLst/>
          </a:prstGeom>
        </p:spPr>
      </p:pic>
      <p:pic>
        <p:nvPicPr>
          <p:cNvPr id="7" name="Picture 6" descr="hydrohow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15074" y="3500438"/>
            <a:ext cx="2578791" cy="1576468"/>
          </a:xfrm>
          <a:prstGeom prst="rect">
            <a:avLst/>
          </a:prstGeom>
        </p:spPr>
      </p:pic>
      <p:pic>
        <p:nvPicPr>
          <p:cNvPr id="8" name="Picture 7" descr="download (5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6512" y="5143512"/>
            <a:ext cx="2428892" cy="1561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8360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1928802"/>
            <a:ext cx="6226929" cy="4643470"/>
          </a:xfrm>
          <a:solidFill>
            <a:schemeClr val="bg1">
              <a:lumMod val="85000"/>
            </a:schemeClr>
          </a:solidFill>
        </p:spPr>
        <p:txBody>
          <a:bodyPr>
            <a:normAutofit fontScale="55000" lnSpcReduction="20000"/>
          </a:bodyPr>
          <a:lstStyle/>
          <a:p>
            <a:pPr marL="0" indent="0" algn="just"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Font typeface="Wingdings" pitchFamily="2" charset="2"/>
              <a:buChar char="ü"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Font typeface="Wingdings" pitchFamily="2" charset="2"/>
              <a:buChar char="ü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largest reserves of bauxite and richest iron ore in the world </a:t>
            </a:r>
          </a:p>
          <a:p>
            <a:pPr marL="0" indent="0" algn="just"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Font typeface="Wingdings" pitchFamily="2" charset="2"/>
              <a:buChar char="ü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Large Scale Energy, Agriculture and  Agro-industry prospects </a:t>
            </a:r>
          </a:p>
          <a:p>
            <a:pPr algn="just">
              <a:buFont typeface="Wingdings" pitchFamily="2" charset="2"/>
              <a:buChar char="ü"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Font typeface="Wingdings" pitchFamily="2" charset="2"/>
              <a:buChar char="ü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Low cost of investment factors, including labor </a:t>
            </a:r>
          </a:p>
          <a:p>
            <a:pPr algn="just">
              <a:buFont typeface="Wingdings" pitchFamily="2" charset="2"/>
              <a:buChar char="ü"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Font typeface="Wingdings" pitchFamily="2" charset="2"/>
              <a:buChar char="ü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Attractive Business Environment and enabling legal framework</a:t>
            </a:r>
          </a:p>
          <a:p>
            <a:pPr marL="0" indent="0" algn="just"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Font typeface="Wingdings" pitchFamily="2" charset="2"/>
              <a:buChar char="ü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Substantial investments by the state in basic infrastructure</a:t>
            </a:r>
          </a:p>
          <a:p>
            <a:pPr algn="just">
              <a:buFont typeface="Wingdings" pitchFamily="2" charset="2"/>
              <a:buChar char="ü"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Font typeface="Wingdings" pitchFamily="2" charset="2"/>
              <a:buChar char="ü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Political and macroeconomic stability </a:t>
            </a:r>
          </a:p>
          <a:p>
            <a:pPr marL="0" indent="0" algn="just"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Font typeface="Wingdings" pitchFamily="2" charset="2"/>
              <a:buChar char="ü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“A new frontier” offering concrete prospects to global investors</a:t>
            </a:r>
          </a:p>
          <a:p>
            <a:pPr>
              <a:buFont typeface="Wingdings" pitchFamily="2" charset="2"/>
              <a:buChar char="ü"/>
            </a:pPr>
            <a:endParaRPr lang="en-IN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33611" y="2795453"/>
            <a:ext cx="2438983" cy="2419497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00034" y="365125"/>
            <a:ext cx="8158192" cy="1376363"/>
          </a:xfrm>
        </p:spPr>
        <p:txBody>
          <a:bodyPr>
            <a:normAutofit fontScale="90000"/>
          </a:bodyPr>
          <a:lstStyle/>
          <a:p>
            <a:r>
              <a:rPr lang="en-IN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 Good Reasons to Invest in Guinea </a:t>
            </a:r>
            <a:endParaRPr lang="en-IN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3041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14282" y="1142984"/>
            <a:ext cx="4929222" cy="520142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endParaRPr lang="fr-FR" sz="1600" kern="0" dirty="0" smtClean="0">
              <a:latin typeface="Helvetica" charset="0"/>
              <a:ea typeface="Helvetica" charset="0"/>
              <a:cs typeface="Helvetica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fr-FR" sz="1600" kern="0" dirty="0" err="1" smtClean="0">
                <a:latin typeface="Helvetica" charset="0"/>
                <a:ea typeface="Helvetica" charset="0"/>
                <a:cs typeface="Helvetica" charset="0"/>
              </a:rPr>
              <a:t>Solar</a:t>
            </a:r>
            <a:r>
              <a:rPr lang="fr-FR" sz="1600" kern="0" dirty="0" smtClean="0"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fr-FR" sz="1600" kern="0" dirty="0" err="1" smtClean="0">
                <a:latin typeface="Helvetica" charset="0"/>
                <a:ea typeface="Helvetica" charset="0"/>
                <a:cs typeface="Helvetica" charset="0"/>
              </a:rPr>
              <a:t>project</a:t>
            </a:r>
            <a:r>
              <a:rPr lang="fr-FR" sz="1600" kern="0" dirty="0" smtClean="0">
                <a:latin typeface="Helvetica" charset="0"/>
                <a:ea typeface="Helvetica" charset="0"/>
                <a:cs typeface="Helvetica" charset="0"/>
              </a:rPr>
              <a:t> for </a:t>
            </a:r>
            <a:r>
              <a:rPr lang="fr-FR" sz="1600" kern="0" dirty="0" err="1" smtClean="0">
                <a:latin typeface="Helvetica" charset="0"/>
                <a:ea typeface="Helvetica" charset="0"/>
                <a:cs typeface="Helvetica" charset="0"/>
              </a:rPr>
              <a:t>supply</a:t>
            </a:r>
            <a:r>
              <a:rPr lang="fr-FR" sz="1600" kern="0" dirty="0" smtClean="0">
                <a:latin typeface="Helvetica" charset="0"/>
                <a:ea typeface="Helvetica" charset="0"/>
                <a:cs typeface="Helvetica" charset="0"/>
              </a:rPr>
              <a:t> of </a:t>
            </a:r>
            <a:r>
              <a:rPr lang="fr-FR" sz="1600" kern="0" dirty="0" err="1" smtClean="0">
                <a:latin typeface="Helvetica" charset="0"/>
                <a:ea typeface="Helvetica" charset="0"/>
                <a:cs typeface="Helvetica" charset="0"/>
              </a:rPr>
              <a:t>electricity</a:t>
            </a:r>
            <a:r>
              <a:rPr lang="fr-FR" sz="1600" kern="0" dirty="0" smtClean="0">
                <a:latin typeface="Helvetica" charset="0"/>
                <a:ea typeface="Helvetica" charset="0"/>
                <a:cs typeface="Helvetica" charset="0"/>
              </a:rPr>
              <a:t> and </a:t>
            </a:r>
            <a:r>
              <a:rPr lang="fr-FR" sz="1600" kern="0" dirty="0" err="1" smtClean="0">
                <a:latin typeface="Helvetica" charset="0"/>
                <a:ea typeface="Helvetica" charset="0"/>
                <a:cs typeface="Helvetica" charset="0"/>
              </a:rPr>
              <a:t>drinking</a:t>
            </a:r>
            <a:r>
              <a:rPr lang="fr-FR" sz="1600" kern="0" dirty="0" smtClean="0">
                <a:latin typeface="Helvetica" charset="0"/>
                <a:ea typeface="Helvetica" charset="0"/>
                <a:cs typeface="Helvetica" charset="0"/>
              </a:rPr>
              <a:t> water for </a:t>
            </a:r>
            <a:r>
              <a:rPr lang="fr-FR" sz="1600" kern="0" dirty="0" err="1" smtClean="0">
                <a:latin typeface="Helvetica" charset="0"/>
                <a:ea typeface="Helvetica" charset="0"/>
                <a:cs typeface="Helvetica" charset="0"/>
              </a:rPr>
              <a:t>seven</a:t>
            </a:r>
            <a:r>
              <a:rPr lang="fr-FR" sz="1600" kern="0" dirty="0" smtClean="0">
                <a:latin typeface="Helvetica" charset="0"/>
                <a:ea typeface="Helvetica" charset="0"/>
                <a:cs typeface="Helvetica" charset="0"/>
              </a:rPr>
              <a:t> public </a:t>
            </a:r>
            <a:r>
              <a:rPr lang="fr-FR" sz="1600" kern="0" dirty="0" err="1" smtClean="0">
                <a:latin typeface="Helvetica" charset="0"/>
                <a:ea typeface="Helvetica" charset="0"/>
                <a:cs typeface="Helvetica" charset="0"/>
              </a:rPr>
              <a:t>universities</a:t>
            </a:r>
            <a:r>
              <a:rPr lang="fr-FR" sz="1600" kern="0" dirty="0" smtClean="0">
                <a:latin typeface="Helvetica" charset="0"/>
                <a:ea typeface="Helvetica" charset="0"/>
                <a:cs typeface="Helvetica" charset="0"/>
              </a:rPr>
              <a:t> (USD 14.40 millions)- EXIM Bank of </a:t>
            </a:r>
            <a:r>
              <a:rPr lang="fr-FR" sz="1600" kern="0" dirty="0" err="1" smtClean="0">
                <a:latin typeface="Helvetica" charset="0"/>
                <a:ea typeface="Helvetica" charset="0"/>
                <a:cs typeface="Helvetica" charset="0"/>
              </a:rPr>
              <a:t>India</a:t>
            </a:r>
            <a:endParaRPr lang="fr-FR" sz="1600" kern="0" dirty="0" smtClean="0">
              <a:latin typeface="Helvetica" charset="0"/>
              <a:ea typeface="Helvetica" charset="0"/>
              <a:cs typeface="Helvetica" charset="0"/>
            </a:endParaRPr>
          </a:p>
          <a:p>
            <a:pPr marL="285750" indent="-285750">
              <a:buFontTx/>
              <a:buChar char="-"/>
            </a:pPr>
            <a:endParaRPr lang="fr-FR" sz="1600" kern="0" dirty="0" smtClean="0">
              <a:latin typeface="Helvetica" charset="0"/>
              <a:ea typeface="Helvetica" charset="0"/>
              <a:cs typeface="Helvetica" charset="0"/>
            </a:endParaRPr>
          </a:p>
          <a:p>
            <a:pPr marL="342900" indent="-342900">
              <a:buFont typeface="+mj-lt"/>
              <a:buAutoNum type="arabicPeriod" startAt="2"/>
            </a:pPr>
            <a:r>
              <a:rPr lang="fr-FR" dirty="0" err="1" smtClean="0"/>
              <a:t>Solar</a:t>
            </a:r>
            <a:r>
              <a:rPr lang="fr-FR" dirty="0" smtClean="0"/>
              <a:t> </a:t>
            </a:r>
            <a:r>
              <a:rPr lang="fr-FR" dirty="0" err="1" smtClean="0"/>
              <a:t>project</a:t>
            </a:r>
            <a:r>
              <a:rPr lang="fr-FR" dirty="0" smtClean="0"/>
              <a:t> for </a:t>
            </a:r>
            <a:r>
              <a:rPr lang="fr-FR" dirty="0" err="1" smtClean="0"/>
              <a:t>electrification</a:t>
            </a:r>
            <a:r>
              <a:rPr lang="fr-FR" dirty="0" smtClean="0"/>
              <a:t> and </a:t>
            </a:r>
            <a:r>
              <a:rPr lang="fr-FR" dirty="0" err="1" smtClean="0"/>
              <a:t>refrigeration</a:t>
            </a:r>
            <a:r>
              <a:rPr lang="fr-FR" dirty="0" smtClean="0"/>
              <a:t> in 200 </a:t>
            </a:r>
            <a:r>
              <a:rPr lang="fr-FR" dirty="0" err="1" smtClean="0"/>
              <a:t>health</a:t>
            </a:r>
            <a:r>
              <a:rPr lang="fr-FR" dirty="0" smtClean="0"/>
              <a:t> infrastructures in </a:t>
            </a:r>
            <a:r>
              <a:rPr lang="fr-FR" dirty="0" err="1" smtClean="0"/>
              <a:t>Guinea</a:t>
            </a:r>
            <a:r>
              <a:rPr lang="fr-FR" dirty="0" smtClean="0"/>
              <a:t> (USD 5.82 millions) –EXIM Bank of </a:t>
            </a:r>
            <a:r>
              <a:rPr lang="fr-FR" dirty="0" err="1" smtClean="0"/>
              <a:t>India</a:t>
            </a:r>
            <a:endParaRPr lang="fr-FR" dirty="0" smtClean="0"/>
          </a:p>
          <a:p>
            <a:pPr marL="342900" indent="-342900"/>
            <a:endParaRPr lang="en-US" dirty="0" smtClean="0"/>
          </a:p>
          <a:p>
            <a:pPr marL="342900" indent="-342900">
              <a:buAutoNum type="arabicPeriod" startAt="3"/>
            </a:pPr>
            <a:r>
              <a:rPr lang="en-US" dirty="0" smtClean="0"/>
              <a:t>Rural SHS (isolated site) as pre-electrification solutions</a:t>
            </a:r>
          </a:p>
          <a:p>
            <a:pPr marL="342900" indent="-342900">
              <a:buAutoNum type="arabicPeriod" startAt="3"/>
            </a:pPr>
            <a:endParaRPr lang="en-US" dirty="0" smtClean="0"/>
          </a:p>
          <a:p>
            <a:pPr marL="342900" indent="-342900">
              <a:buAutoNum type="arabicPeriod" startAt="3"/>
            </a:pPr>
            <a:r>
              <a:rPr lang="en-US" dirty="0" smtClean="0"/>
              <a:t>Solar Irrigation/ Drinking Water Pumps</a:t>
            </a:r>
          </a:p>
          <a:p>
            <a:pPr marL="342900" indent="-342900"/>
            <a:endParaRPr lang="en-US" dirty="0" smtClean="0"/>
          </a:p>
          <a:p>
            <a:pPr marL="342900" indent="-342900"/>
            <a:r>
              <a:rPr lang="en-US" dirty="0" smtClean="0"/>
              <a:t> 5.   Capacity Building/ Skill Development</a:t>
            </a:r>
          </a:p>
          <a:p>
            <a:pPr marL="342900" indent="-342900"/>
            <a:endParaRPr lang="en-US" dirty="0" smtClean="0"/>
          </a:p>
          <a:p>
            <a:pPr marL="342900" indent="-342900"/>
            <a:r>
              <a:rPr lang="en-US" dirty="0" smtClean="0"/>
              <a:t>6.   To develop Solar Off-Grid market  &gt; 140 million USD in the next 5 years (Castalia-World Bank Study, 2016)</a:t>
            </a:r>
            <a:endParaRPr lang="fr-FR" sz="2000" kern="0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C249D-E481-42D0-B871-CF547DA63BDC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6" name="Picture 5" descr="ISA Log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4942" y="1214422"/>
            <a:ext cx="3657600" cy="1247775"/>
          </a:xfrm>
          <a:prstGeom prst="rect">
            <a:avLst/>
          </a:prstGeom>
        </p:spPr>
      </p:pic>
      <p:pic>
        <p:nvPicPr>
          <p:cNvPr id="7" name="Picture 6" descr="download (4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6446" y="2714620"/>
            <a:ext cx="2717044" cy="2214578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00034" y="-24"/>
            <a:ext cx="8158192" cy="1376363"/>
          </a:xfrm>
        </p:spPr>
        <p:txBody>
          <a:bodyPr>
            <a:normAutofit fontScale="90000"/>
          </a:bodyPr>
          <a:lstStyle/>
          <a:p>
            <a:r>
              <a:rPr lang="en-IN" b="1" dirty="0" smtClean="0">
                <a:solidFill>
                  <a:srgbClr val="00B050"/>
                </a:solidFill>
                <a:cs typeface="Times New Roman" panose="02020603050405020304" pitchFamily="18" charset="0"/>
              </a:rPr>
              <a:t>ISA Technical and Financial Support </a:t>
            </a:r>
            <a:endParaRPr lang="en-IN" b="1" dirty="0">
              <a:solidFill>
                <a:srgbClr val="00B05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7552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3929074"/>
            <a:ext cx="8229600" cy="1143000"/>
          </a:xfrm>
        </p:spPr>
        <p:txBody>
          <a:bodyPr>
            <a:noAutofit/>
          </a:bodyPr>
          <a:lstStyle/>
          <a:p>
            <a:r>
              <a:rPr lang="fr-FR" sz="4800" dirty="0" smtClean="0"/>
              <a:t/>
            </a:r>
            <a:br>
              <a:rPr lang="fr-FR" sz="4800" dirty="0" smtClean="0"/>
            </a:br>
            <a:r>
              <a:rPr lang="fr-FR" sz="3600" b="1" dirty="0" smtClean="0">
                <a:solidFill>
                  <a:schemeClr val="tx2"/>
                </a:solidFill>
              </a:rPr>
              <a:t>THANKS FOR YOUR KIND ATTENTION</a:t>
            </a:r>
            <a:endParaRPr lang="fr-FR" sz="3600" b="1" dirty="0">
              <a:solidFill>
                <a:schemeClr val="tx2"/>
              </a:solidFill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C249D-E481-42D0-B871-CF547DA63BDC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4" name="Picture 3" descr="guinea 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108" y="1500174"/>
            <a:ext cx="4704277" cy="26432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gv_large_locator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50838" y="1071546"/>
            <a:ext cx="5650318" cy="5495514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C249D-E481-42D0-B871-CF547DA63BDC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6" name="TextBox 5"/>
          <p:cNvSpPr txBox="1"/>
          <p:nvPr/>
        </p:nvSpPr>
        <p:spPr>
          <a:xfrm>
            <a:off x="285752" y="1763618"/>
            <a:ext cx="3357554" cy="23083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dirty="0" smtClean="0"/>
              <a:t> </a:t>
            </a:r>
            <a:r>
              <a:rPr lang="en-US" b="1" dirty="0" smtClean="0"/>
              <a:t>West Coast of Africa</a:t>
            </a:r>
          </a:p>
          <a:p>
            <a:pPr>
              <a:buFont typeface="Wingdings" pitchFamily="2" charset="2"/>
              <a:buChar char="ü"/>
            </a:pPr>
            <a:endParaRPr lang="en-US" b="1" dirty="0" smtClean="0"/>
          </a:p>
          <a:p>
            <a:pPr>
              <a:buFont typeface="Wingdings" pitchFamily="2" charset="2"/>
              <a:buChar char="ü"/>
            </a:pPr>
            <a:r>
              <a:rPr lang="en-US" b="1" dirty="0" smtClean="0"/>
              <a:t> Guinea Forests: Bio-diversity Hotspot</a:t>
            </a:r>
          </a:p>
          <a:p>
            <a:pPr>
              <a:buFont typeface="Wingdings" pitchFamily="2" charset="2"/>
              <a:buChar char="ü"/>
            </a:pPr>
            <a:endParaRPr lang="en-US" b="1" dirty="0" smtClean="0"/>
          </a:p>
          <a:p>
            <a:pPr>
              <a:buFont typeface="Wingdings" pitchFamily="2" charset="2"/>
              <a:buChar char="ü"/>
            </a:pPr>
            <a:r>
              <a:rPr lang="en-US" b="1" dirty="0" smtClean="0"/>
              <a:t> A  Source of 3 Major Rivers: </a:t>
            </a:r>
          </a:p>
          <a:p>
            <a:pPr>
              <a:buFont typeface="Wingdings" pitchFamily="2" charset="2"/>
              <a:buChar char="ü"/>
            </a:pPr>
            <a:endParaRPr lang="en-US" dirty="0" smtClean="0"/>
          </a:p>
          <a:p>
            <a:r>
              <a:rPr lang="en-US" dirty="0" smtClean="0"/>
              <a:t>Niger, Gambia, Senegal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fr-FR" altLang="fr-FR" b="1" dirty="0" err="1" smtClean="0">
                <a:solidFill>
                  <a:srgbClr val="00B05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Republic</a:t>
            </a:r>
            <a:r>
              <a:rPr lang="fr-FR" altLang="fr-FR" b="1" dirty="0" smtClean="0">
                <a:solidFill>
                  <a:srgbClr val="00B05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 of </a:t>
            </a:r>
            <a:r>
              <a:rPr lang="fr-FR" altLang="fr-FR" b="1" dirty="0" err="1" smtClean="0">
                <a:solidFill>
                  <a:srgbClr val="00B05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Guinea</a:t>
            </a:r>
            <a:r>
              <a:rPr lang="fr-FR" altLang="fr-FR" b="1" dirty="0" smtClean="0">
                <a:solidFill>
                  <a:srgbClr val="00B05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: In </a:t>
            </a:r>
            <a:r>
              <a:rPr lang="fr-FR" altLang="fr-FR" b="1" dirty="0" err="1" smtClean="0">
                <a:solidFill>
                  <a:srgbClr val="00B05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Map</a:t>
            </a:r>
            <a:r>
              <a:rPr kumimoji="0" lang="fr-FR" alt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fr-FR" alt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lang="en-IN" dirty="0"/>
          </a:p>
        </p:txBody>
      </p:sp>
      <p:pic>
        <p:nvPicPr>
          <p:cNvPr id="9" name="Picture 8" descr="guinea 5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8926" y="4572008"/>
            <a:ext cx="2714644" cy="1751384"/>
          </a:xfrm>
          <a:prstGeom prst="rect">
            <a:avLst/>
          </a:prstGeom>
        </p:spPr>
      </p:pic>
      <p:pic>
        <p:nvPicPr>
          <p:cNvPr id="10" name="Picture 9" descr="Guinea 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720" y="4572008"/>
            <a:ext cx="2562225" cy="17811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500042"/>
            <a:ext cx="8786842" cy="1115332"/>
          </a:xfrm>
        </p:spPr>
        <p:txBody>
          <a:bodyPr>
            <a:normAutofit fontScale="90000"/>
          </a:bodyPr>
          <a:lstStyle/>
          <a:p>
            <a:pPr lvl="0"/>
            <a:r>
              <a:rPr lang="fr-FR" altLang="fr-FR" b="1" dirty="0" err="1" smtClean="0">
                <a:solidFill>
                  <a:srgbClr val="00B05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Republic</a:t>
            </a:r>
            <a:r>
              <a:rPr lang="fr-FR" altLang="fr-FR" b="1" dirty="0" smtClean="0">
                <a:solidFill>
                  <a:srgbClr val="00B05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of </a:t>
            </a:r>
            <a:r>
              <a:rPr lang="fr-FR" altLang="fr-FR" b="1" dirty="0" err="1" smtClean="0">
                <a:solidFill>
                  <a:srgbClr val="00B05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Guinea</a:t>
            </a:r>
            <a:r>
              <a:rPr lang="fr-FR" altLang="fr-FR" b="1" dirty="0" smtClean="0">
                <a:solidFill>
                  <a:srgbClr val="00B05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&amp; </a:t>
            </a:r>
            <a:r>
              <a:rPr lang="fr-FR" altLang="fr-FR" b="1" dirty="0" err="1" smtClean="0">
                <a:solidFill>
                  <a:srgbClr val="00B05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Neighbours</a:t>
            </a:r>
            <a:r>
              <a:rPr kumimoji="0" lang="fr-FR" alt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fr-FR" alt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3837" y="1928802"/>
            <a:ext cx="3794377" cy="4932227"/>
          </a:xfrm>
        </p:spPr>
        <p:txBody>
          <a:bodyPr>
            <a:normAutofit/>
          </a:bodyPr>
          <a:lstStyle/>
          <a:p>
            <a:pPr algn="just"/>
            <a:endParaRPr lang="en-US" sz="1800" dirty="0" smtClean="0"/>
          </a:p>
          <a:p>
            <a:pPr>
              <a:buNone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Guinea is a small country bordered by 6 countries: </a:t>
            </a:r>
            <a:endPara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Guinea Bissau in the West</a:t>
            </a:r>
          </a:p>
          <a:p>
            <a:pPr algn="just">
              <a:buFont typeface="Wingdings" pitchFamily="2" charset="2"/>
              <a:buChar char="Ø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Senegal and Mali in the North</a:t>
            </a:r>
          </a:p>
          <a:p>
            <a:pPr algn="just">
              <a:buFont typeface="Wingdings" pitchFamily="2" charset="2"/>
              <a:buChar char="Ø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Côte d'Ivoire in the East</a:t>
            </a:r>
          </a:p>
          <a:p>
            <a:pPr algn="just">
              <a:buFont typeface="Wingdings" pitchFamily="2" charset="2"/>
              <a:buChar char="Ø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Liberia and Sierra Leone in the South</a:t>
            </a:r>
          </a:p>
          <a:p>
            <a:pPr marL="0" indent="0" algn="just">
              <a:buNone/>
            </a:pPr>
            <a:endPara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 descr="gv-map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62" y="1285860"/>
            <a:ext cx="3136778" cy="336629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00562" y="1214422"/>
            <a:ext cx="3929090" cy="83099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Independence Year 1958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President:  Mr. Alpha </a:t>
            </a:r>
            <a:r>
              <a:rPr lang="en-US" sz="2400" dirty="0" err="1" smtClean="0">
                <a:solidFill>
                  <a:srgbClr val="FF0000"/>
                </a:solidFill>
              </a:rPr>
              <a:t>Conde</a:t>
            </a:r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8" name="Picture 7" descr="guinea 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0450" y="4714884"/>
            <a:ext cx="3111484" cy="2000240"/>
          </a:xfrm>
          <a:prstGeom prst="rect">
            <a:avLst/>
          </a:prstGeom>
        </p:spPr>
      </p:pic>
      <p:pic>
        <p:nvPicPr>
          <p:cNvPr id="10" name="Picture 9" descr="guinea 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10211" y="4929198"/>
            <a:ext cx="2619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7676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4786314" y="1428736"/>
            <a:ext cx="3960440" cy="483209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fr-FR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fr-FR" sz="2000" dirty="0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Key </a:t>
            </a:r>
            <a:r>
              <a:rPr lang="fr-FR" sz="2000" dirty="0" err="1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Fact</a:t>
            </a:r>
            <a:r>
              <a:rPr lang="fr-FR" sz="2000" dirty="0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 /</a:t>
            </a:r>
            <a:r>
              <a:rPr lang="fr-FR" sz="2000" dirty="0" err="1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Statistics</a:t>
            </a:r>
            <a:r>
              <a:rPr lang="fr-FR" dirty="0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:</a:t>
            </a:r>
          </a:p>
          <a:p>
            <a:pPr algn="just">
              <a:defRPr/>
            </a:pPr>
            <a:endParaRPr lang="fr-FR" dirty="0" smtClean="0">
              <a:ea typeface="Calibri" pitchFamily="34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  <a:defRPr/>
            </a:pPr>
            <a:r>
              <a:rPr lang="fr-FR" dirty="0" smtClean="0">
                <a:ea typeface="Calibri" pitchFamily="34" charset="0"/>
                <a:cs typeface="Times New Roman" pitchFamily="18" charset="0"/>
              </a:rPr>
              <a:t> Land Area</a:t>
            </a:r>
            <a:r>
              <a:rPr lang="fr-FR" dirty="0">
                <a:ea typeface="Calibri" pitchFamily="34" charset="0"/>
                <a:cs typeface="Times New Roman" pitchFamily="18" charset="0"/>
              </a:rPr>
              <a:t> : 245,857 </a:t>
            </a:r>
            <a:r>
              <a:rPr lang="fr-FR" dirty="0" smtClean="0">
                <a:ea typeface="Calibri" pitchFamily="34" charset="0"/>
                <a:cs typeface="Times New Roman" pitchFamily="18" charset="0"/>
              </a:rPr>
              <a:t>km2                     </a:t>
            </a:r>
            <a:endParaRPr lang="fr-FR" dirty="0">
              <a:solidFill>
                <a:srgbClr val="FF0000"/>
              </a:solidFill>
              <a:ea typeface="Calibri" pitchFamily="34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  <a:defRPr/>
            </a:pPr>
            <a:endParaRPr lang="fr-FR" dirty="0"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buFont typeface="Wingdings" pitchFamily="2" charset="2"/>
              <a:buChar char="Ø"/>
              <a:defRPr/>
            </a:pPr>
            <a:r>
              <a:rPr lang="fr-FR" dirty="0" smtClean="0">
                <a:ea typeface="Calibri" pitchFamily="34" charset="0"/>
                <a:cs typeface="Times New Roman" pitchFamily="18" charset="0"/>
              </a:rPr>
              <a:t> Capital City: Conakry </a:t>
            </a:r>
          </a:p>
          <a:p>
            <a:pPr lvl="1" algn="just" eaLnBrk="0" hangingPunct="0">
              <a:buFont typeface="Wingdings" pitchFamily="2" charset="2"/>
              <a:buChar char="Ø"/>
              <a:defRPr/>
            </a:pPr>
            <a:r>
              <a:rPr lang="fr-FR" dirty="0" smtClean="0">
                <a:ea typeface="Calibri" pitchFamily="34" charset="0"/>
                <a:cs typeface="Times New Roman" pitchFamily="18" charset="0"/>
              </a:rPr>
              <a:t>International </a:t>
            </a:r>
            <a:r>
              <a:rPr lang="fr-FR" dirty="0" err="1" smtClean="0">
                <a:ea typeface="Calibri" pitchFamily="34" charset="0"/>
                <a:cs typeface="Times New Roman" pitchFamily="18" charset="0"/>
              </a:rPr>
              <a:t>Airport</a:t>
            </a:r>
            <a:endParaRPr lang="fr-FR" dirty="0" smtClean="0">
              <a:ea typeface="Calibri" pitchFamily="34" charset="0"/>
              <a:cs typeface="Times New Roman" pitchFamily="18" charset="0"/>
            </a:endParaRPr>
          </a:p>
          <a:p>
            <a:pPr lvl="1" algn="just" eaLnBrk="0" hangingPunct="0">
              <a:buFont typeface="Wingdings" pitchFamily="2" charset="2"/>
              <a:buChar char="Ø"/>
              <a:defRPr/>
            </a:pPr>
            <a:r>
              <a:rPr lang="fr-FR" dirty="0" err="1" smtClean="0">
                <a:ea typeface="Calibri" pitchFamily="34" charset="0"/>
                <a:cs typeface="Times New Roman" pitchFamily="18" charset="0"/>
              </a:rPr>
              <a:t>Flights</a:t>
            </a:r>
            <a:r>
              <a:rPr lang="fr-FR" dirty="0" smtClean="0">
                <a:ea typeface="Calibri" pitchFamily="34" charset="0"/>
                <a:cs typeface="Times New Roman" pitchFamily="18" charset="0"/>
              </a:rPr>
              <a:t> to </a:t>
            </a:r>
            <a:r>
              <a:rPr lang="fr-FR" dirty="0" err="1" smtClean="0">
                <a:ea typeface="Calibri" pitchFamily="34" charset="0"/>
                <a:cs typeface="Times New Roman" pitchFamily="18" charset="0"/>
              </a:rPr>
              <a:t>African</a:t>
            </a:r>
            <a:r>
              <a:rPr lang="fr-FR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fr-FR" dirty="0" err="1" smtClean="0">
                <a:ea typeface="Calibri" pitchFamily="34" charset="0"/>
                <a:cs typeface="Times New Roman" pitchFamily="18" charset="0"/>
              </a:rPr>
              <a:t>cities</a:t>
            </a:r>
            <a:r>
              <a:rPr lang="fr-FR" dirty="0" smtClean="0">
                <a:ea typeface="Calibri" pitchFamily="34" charset="0"/>
                <a:cs typeface="Times New Roman" pitchFamily="18" charset="0"/>
              </a:rPr>
              <a:t> and Europe</a:t>
            </a:r>
            <a:endParaRPr lang="fr-FR" dirty="0"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buFont typeface="Wingdings" pitchFamily="2" charset="2"/>
              <a:buChar char="Ø"/>
              <a:defRPr/>
            </a:pPr>
            <a:r>
              <a:rPr lang="fr-FR" dirty="0" smtClean="0">
                <a:ea typeface="Calibri" pitchFamily="34" charset="0"/>
                <a:cs typeface="Times New Roman" pitchFamily="18" charset="0"/>
              </a:rPr>
              <a:t> Population</a:t>
            </a:r>
            <a:r>
              <a:rPr lang="fr-FR" dirty="0">
                <a:ea typeface="Calibri" pitchFamily="34" charset="0"/>
                <a:cs typeface="Times New Roman" pitchFamily="18" charset="0"/>
              </a:rPr>
              <a:t>: </a:t>
            </a:r>
            <a:r>
              <a:rPr lang="fr-FR" dirty="0" smtClean="0">
                <a:ea typeface="Calibri" pitchFamily="34" charset="0"/>
                <a:cs typeface="Times New Roman" pitchFamily="18" charset="0"/>
              </a:rPr>
              <a:t>12.4 </a:t>
            </a:r>
            <a:r>
              <a:rPr lang="fr-FR" dirty="0">
                <a:ea typeface="Calibri" pitchFamily="34" charset="0"/>
                <a:cs typeface="Times New Roman" pitchFamily="18" charset="0"/>
              </a:rPr>
              <a:t>millions </a:t>
            </a:r>
            <a:r>
              <a:rPr lang="fr-FR" dirty="0" smtClean="0">
                <a:ea typeface="Calibri" pitchFamily="34" charset="0"/>
                <a:cs typeface="Times New Roman" pitchFamily="18" charset="0"/>
              </a:rPr>
              <a:t>(</a:t>
            </a:r>
            <a:r>
              <a:rPr lang="fr-FR" dirty="0">
                <a:ea typeface="Calibri" pitchFamily="34" charset="0"/>
                <a:cs typeface="Times New Roman" pitchFamily="18" charset="0"/>
              </a:rPr>
              <a:t>2014</a:t>
            </a:r>
            <a:r>
              <a:rPr lang="fr-FR" dirty="0" smtClean="0">
                <a:ea typeface="Calibri" pitchFamily="34" charset="0"/>
                <a:cs typeface="Times New Roman" pitchFamily="18" charset="0"/>
              </a:rPr>
              <a:t>)</a:t>
            </a:r>
          </a:p>
          <a:p>
            <a:pPr lvl="1" algn="just" eaLnBrk="0" hangingPunct="0">
              <a:buFont typeface="Wingdings" pitchFamily="2" charset="2"/>
              <a:buChar char="Ø"/>
              <a:defRPr/>
            </a:pPr>
            <a:r>
              <a:rPr lang="fr-FR" dirty="0" smtClean="0">
                <a:ea typeface="Calibri" pitchFamily="34" charset="0"/>
                <a:cs typeface="Times New Roman" pitchFamily="18" charset="0"/>
              </a:rPr>
              <a:t>1% of </a:t>
            </a:r>
            <a:r>
              <a:rPr lang="fr-FR" dirty="0" err="1" smtClean="0">
                <a:ea typeface="Calibri" pitchFamily="34" charset="0"/>
                <a:cs typeface="Times New Roman" pitchFamily="18" charset="0"/>
              </a:rPr>
              <a:t>India’s</a:t>
            </a:r>
            <a:r>
              <a:rPr lang="fr-FR" dirty="0" smtClean="0">
                <a:ea typeface="Calibri" pitchFamily="34" charset="0"/>
                <a:cs typeface="Times New Roman" pitchFamily="18" charset="0"/>
              </a:rPr>
              <a:t> Population</a:t>
            </a:r>
            <a:endParaRPr lang="fr-FR" dirty="0"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buFont typeface="Wingdings" pitchFamily="2" charset="2"/>
              <a:buChar char="Ø"/>
              <a:defRPr/>
            </a:pPr>
            <a:endParaRPr lang="fr-FR" dirty="0"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buFont typeface="Wingdings" pitchFamily="2" charset="2"/>
              <a:buChar char="Ø"/>
              <a:defRPr/>
            </a:pPr>
            <a:r>
              <a:rPr lang="fr-FR" dirty="0" smtClean="0">
                <a:ea typeface="Calibri" pitchFamily="34" charset="0"/>
                <a:cs typeface="Times New Roman" pitchFamily="18" charset="0"/>
              </a:rPr>
              <a:t> GDP </a:t>
            </a:r>
            <a:r>
              <a:rPr lang="fr-FR" dirty="0">
                <a:ea typeface="Calibri" pitchFamily="34" charset="0"/>
                <a:cs typeface="Times New Roman" pitchFamily="18" charset="0"/>
              </a:rPr>
              <a:t>(2016):  </a:t>
            </a:r>
            <a:r>
              <a:rPr lang="fr-FR" dirty="0" smtClean="0">
                <a:ea typeface="Calibri" pitchFamily="34" charset="0"/>
                <a:cs typeface="Times New Roman" pitchFamily="18" charset="0"/>
              </a:rPr>
              <a:t>6.3 billions USD</a:t>
            </a:r>
            <a:endParaRPr lang="fr-FR" dirty="0"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buFont typeface="Wingdings" pitchFamily="2" charset="2"/>
              <a:buChar char="Ø"/>
              <a:defRPr/>
            </a:pPr>
            <a:endParaRPr lang="fr-FR" dirty="0"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buFont typeface="Wingdings" pitchFamily="2" charset="2"/>
              <a:buChar char="Ø"/>
              <a:defRPr/>
            </a:pPr>
            <a:r>
              <a:rPr lang="fr-FR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fr-FR" dirty="0" err="1" smtClean="0">
                <a:ea typeface="Calibri" pitchFamily="34" charset="0"/>
                <a:cs typeface="Times New Roman" pitchFamily="18" charset="0"/>
              </a:rPr>
              <a:t>Growth</a:t>
            </a:r>
            <a:r>
              <a:rPr lang="fr-FR" dirty="0" smtClean="0">
                <a:ea typeface="Calibri" pitchFamily="34" charset="0"/>
                <a:cs typeface="Times New Roman" pitchFamily="18" charset="0"/>
              </a:rPr>
              <a:t> Rate (2017</a:t>
            </a:r>
            <a:r>
              <a:rPr lang="fr-FR" dirty="0">
                <a:ea typeface="Calibri" pitchFamily="34" charset="0"/>
                <a:cs typeface="Times New Roman" pitchFamily="18" charset="0"/>
              </a:rPr>
              <a:t>): </a:t>
            </a:r>
            <a:r>
              <a:rPr lang="fr-FR" dirty="0" smtClean="0">
                <a:ea typeface="Calibri" pitchFamily="34" charset="0"/>
                <a:cs typeface="Times New Roman" pitchFamily="18" charset="0"/>
              </a:rPr>
              <a:t>6.8%.</a:t>
            </a:r>
          </a:p>
          <a:p>
            <a:pPr algn="just" eaLnBrk="0" hangingPunct="0">
              <a:buFont typeface="Wingdings" pitchFamily="2" charset="2"/>
              <a:buChar char="Ø"/>
              <a:defRPr/>
            </a:pPr>
            <a:endParaRPr lang="fr-FR" dirty="0" smtClean="0"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buFont typeface="Wingdings" pitchFamily="2" charset="2"/>
              <a:buChar char="Ø"/>
              <a:defRPr/>
            </a:pPr>
            <a:r>
              <a:rPr lang="fr-FR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fr-FR" dirty="0" err="1" smtClean="0">
                <a:ea typeface="Calibri" pitchFamily="34" charset="0"/>
                <a:cs typeface="Times New Roman" pitchFamily="18" charset="0"/>
              </a:rPr>
              <a:t>Language</a:t>
            </a:r>
            <a:r>
              <a:rPr lang="fr-FR" dirty="0" smtClean="0">
                <a:ea typeface="Calibri" pitchFamily="34" charset="0"/>
                <a:cs typeface="Times New Roman" pitchFamily="18" charset="0"/>
              </a:rPr>
              <a:t>: French (Official)/ 24 Local </a:t>
            </a:r>
            <a:r>
              <a:rPr lang="fr-FR" dirty="0" err="1" smtClean="0">
                <a:ea typeface="Calibri" pitchFamily="34" charset="0"/>
                <a:cs typeface="Times New Roman" pitchFamily="18" charset="0"/>
              </a:rPr>
              <a:t>Dialects</a:t>
            </a:r>
            <a:endParaRPr lang="fr-FR" dirty="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4" name="Rectangle 5"/>
          <p:cNvSpPr txBox="1">
            <a:spLocks noChangeArrowheads="1"/>
          </p:cNvSpPr>
          <p:nvPr/>
        </p:nvSpPr>
        <p:spPr>
          <a:xfrm>
            <a:off x="304800" y="138243"/>
            <a:ext cx="8534400" cy="46235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altLang="fr-FR" sz="4000" b="1" dirty="0" err="1" smtClean="0">
                <a:solidFill>
                  <a:srgbClr val="00B05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Republic</a:t>
            </a:r>
            <a:r>
              <a:rPr lang="fr-FR" altLang="fr-FR" sz="4000" b="1" dirty="0" smtClean="0">
                <a:solidFill>
                  <a:srgbClr val="00B05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of </a:t>
            </a:r>
            <a:r>
              <a:rPr lang="fr-FR" altLang="fr-FR" sz="4000" b="1" dirty="0" err="1" smtClean="0">
                <a:solidFill>
                  <a:srgbClr val="00B05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Guinea</a:t>
            </a:r>
            <a:r>
              <a:rPr lang="fr-FR" altLang="fr-FR" sz="4000" b="1" dirty="0" smtClean="0">
                <a:solidFill>
                  <a:srgbClr val="00B05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(1)</a:t>
            </a:r>
            <a:br>
              <a:rPr lang="fr-FR" altLang="fr-FR" sz="4000" b="1" dirty="0" smtClean="0">
                <a:solidFill>
                  <a:srgbClr val="00B05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endParaRPr lang="fr-FR" altLang="fr-FR" sz="4000" b="1" dirty="0">
              <a:solidFill>
                <a:srgbClr val="00B050"/>
              </a:solidFill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414" y="1459353"/>
            <a:ext cx="2357454" cy="2469713"/>
          </a:xfrm>
          <a:prstGeom prst="rect">
            <a:avLst/>
          </a:prstGeom>
        </p:spPr>
      </p:pic>
      <p:pic>
        <p:nvPicPr>
          <p:cNvPr id="9" name="Picture 8" descr="guinea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253" y="4000504"/>
            <a:ext cx="3730995" cy="25376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000628" y="785794"/>
            <a:ext cx="378621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0" hangingPunct="0">
              <a:defRPr/>
            </a:pPr>
            <a:endParaRPr lang="fr-FR" sz="1400" dirty="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786314" y="1500174"/>
            <a:ext cx="4214842" cy="440120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fr-FR" sz="2000" dirty="0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Key </a:t>
            </a:r>
            <a:r>
              <a:rPr lang="fr-FR" sz="2000" dirty="0" err="1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Fact</a:t>
            </a:r>
            <a:r>
              <a:rPr lang="fr-FR" sz="2000" dirty="0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/</a:t>
            </a:r>
            <a:r>
              <a:rPr lang="fr-FR" sz="2000" dirty="0" err="1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Statistics</a:t>
            </a:r>
            <a:r>
              <a:rPr lang="fr-FR" sz="2000" dirty="0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:</a:t>
            </a:r>
          </a:p>
          <a:p>
            <a:pPr algn="just">
              <a:defRPr/>
            </a:pPr>
            <a:endParaRPr lang="fr-FR" sz="2000" dirty="0" smtClean="0">
              <a:ea typeface="Calibri" pitchFamily="34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ü"/>
              <a:defRPr/>
            </a:pPr>
            <a:r>
              <a:rPr lang="fr-FR" sz="2000" dirty="0" err="1" smtClean="0">
                <a:ea typeface="Calibri" pitchFamily="34" charset="0"/>
                <a:cs typeface="Times New Roman" pitchFamily="18" charset="0"/>
              </a:rPr>
              <a:t>Economy</a:t>
            </a:r>
            <a:r>
              <a:rPr lang="fr-FR" sz="2000" dirty="0" smtClean="0">
                <a:ea typeface="Calibri" pitchFamily="34" charset="0"/>
                <a:cs typeface="Times New Roman" pitchFamily="18" charset="0"/>
              </a:rPr>
              <a:t>: Agriculture &amp; </a:t>
            </a:r>
            <a:r>
              <a:rPr lang="fr-FR" sz="2000" dirty="0" err="1" smtClean="0">
                <a:ea typeface="Calibri" pitchFamily="34" charset="0"/>
                <a:cs typeface="Times New Roman" pitchFamily="18" charset="0"/>
              </a:rPr>
              <a:t>Minerals</a:t>
            </a:r>
            <a:r>
              <a:rPr lang="fr-FR" sz="2000" dirty="0" smtClean="0">
                <a:ea typeface="Calibri" pitchFamily="34" charset="0"/>
                <a:cs typeface="Times New Roman" pitchFamily="18" charset="0"/>
              </a:rPr>
              <a:t>                     </a:t>
            </a:r>
            <a:endParaRPr lang="fr-FR" sz="2000" dirty="0">
              <a:solidFill>
                <a:srgbClr val="FF0000"/>
              </a:solidFill>
              <a:ea typeface="Calibri" pitchFamily="34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ü"/>
              <a:defRPr/>
            </a:pPr>
            <a:endParaRPr lang="fr-FR" sz="2000" dirty="0"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buFont typeface="Wingdings" pitchFamily="2" charset="2"/>
              <a:buChar char="ü"/>
              <a:defRPr/>
            </a:pPr>
            <a:r>
              <a:rPr lang="fr-FR" sz="2000" dirty="0" smtClean="0">
                <a:ea typeface="Calibri" pitchFamily="34" charset="0"/>
                <a:cs typeface="Times New Roman" pitchFamily="18" charset="0"/>
              </a:rPr>
              <a:t>Labour Force: 80% in Agriculture</a:t>
            </a:r>
            <a:endParaRPr lang="fr-FR" sz="2000" dirty="0"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buFont typeface="Wingdings" pitchFamily="2" charset="2"/>
              <a:buChar char="ü"/>
              <a:defRPr/>
            </a:pPr>
            <a:endParaRPr lang="fr-FR" sz="2000" dirty="0"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buFont typeface="Wingdings" pitchFamily="2" charset="2"/>
              <a:buChar char="ü"/>
              <a:defRPr/>
            </a:pPr>
            <a:r>
              <a:rPr lang="fr-FR" sz="2000" dirty="0" err="1" smtClean="0">
                <a:ea typeface="Calibri" pitchFamily="34" charset="0"/>
                <a:cs typeface="Times New Roman" pitchFamily="18" charset="0"/>
              </a:rPr>
              <a:t>World’s</a:t>
            </a:r>
            <a:r>
              <a:rPr lang="fr-FR" sz="2000" dirty="0" smtClean="0">
                <a:ea typeface="Calibri" pitchFamily="34" charset="0"/>
                <a:cs typeface="Times New Roman" pitchFamily="18" charset="0"/>
              </a:rPr>
              <a:t> 2</a:t>
            </a:r>
            <a:r>
              <a:rPr lang="fr-FR" sz="2000" baseline="30000" dirty="0" smtClean="0">
                <a:ea typeface="Calibri" pitchFamily="34" charset="0"/>
                <a:cs typeface="Times New Roman" pitchFamily="18" charset="0"/>
              </a:rPr>
              <a:t>nd</a:t>
            </a:r>
            <a:r>
              <a:rPr lang="fr-FR" sz="2000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fr-FR" sz="2000" dirty="0" err="1" smtClean="0">
                <a:ea typeface="Calibri" pitchFamily="34" charset="0"/>
                <a:cs typeface="Times New Roman" pitchFamily="18" charset="0"/>
              </a:rPr>
              <a:t>Largest</a:t>
            </a:r>
            <a:r>
              <a:rPr lang="fr-FR" sz="2000" dirty="0" smtClean="0">
                <a:ea typeface="Calibri" pitchFamily="34" charset="0"/>
                <a:cs typeface="Times New Roman" pitchFamily="18" charset="0"/>
              </a:rPr>
              <a:t> Bauxite Reserve&gt;25%</a:t>
            </a:r>
          </a:p>
          <a:p>
            <a:pPr algn="just" eaLnBrk="0" hangingPunct="0">
              <a:buFont typeface="Wingdings" pitchFamily="2" charset="2"/>
              <a:buChar char="ü"/>
              <a:defRPr/>
            </a:pPr>
            <a:endParaRPr lang="fr-FR" sz="2000" dirty="0" smtClean="0"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buFont typeface="Wingdings" pitchFamily="2" charset="2"/>
              <a:buChar char="ü"/>
              <a:defRPr/>
            </a:pPr>
            <a:r>
              <a:rPr lang="fr-FR" sz="2000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fr-FR" sz="2000" dirty="0" err="1" smtClean="0">
                <a:ea typeface="Calibri" pitchFamily="34" charset="0"/>
                <a:cs typeface="Times New Roman" pitchFamily="18" charset="0"/>
              </a:rPr>
              <a:t>Richest</a:t>
            </a:r>
            <a:r>
              <a:rPr lang="fr-FR" sz="2000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fr-FR" sz="2000" dirty="0" err="1" smtClean="0">
                <a:ea typeface="Calibri" pitchFamily="34" charset="0"/>
                <a:cs typeface="Times New Roman" pitchFamily="18" charset="0"/>
              </a:rPr>
              <a:t>Quality</a:t>
            </a:r>
            <a:r>
              <a:rPr lang="fr-FR" sz="2000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fr-FR" sz="2000" dirty="0" err="1" smtClean="0">
                <a:ea typeface="Calibri" pitchFamily="34" charset="0"/>
                <a:cs typeface="Times New Roman" pitchFamily="18" charset="0"/>
              </a:rPr>
              <a:t>Iron</a:t>
            </a:r>
            <a:r>
              <a:rPr lang="fr-FR" sz="2000" dirty="0" smtClean="0">
                <a:ea typeface="Calibri" pitchFamily="34" charset="0"/>
                <a:cs typeface="Times New Roman" pitchFamily="18" charset="0"/>
              </a:rPr>
              <a:t> Ore  Reserve</a:t>
            </a:r>
            <a:endParaRPr lang="fr-FR" sz="2000" dirty="0"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buFont typeface="Wingdings" pitchFamily="2" charset="2"/>
              <a:buChar char="ü"/>
              <a:defRPr/>
            </a:pPr>
            <a:endParaRPr lang="fr-FR" sz="2000" dirty="0"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buFont typeface="Wingdings" pitchFamily="2" charset="2"/>
              <a:buChar char="ü"/>
              <a:defRPr/>
            </a:pPr>
            <a:r>
              <a:rPr lang="fr-FR" sz="2000" dirty="0" err="1" smtClean="0">
                <a:ea typeface="Calibri" pitchFamily="34" charset="0"/>
                <a:cs typeface="Times New Roman" pitchFamily="18" charset="0"/>
              </a:rPr>
              <a:t>Rich</a:t>
            </a:r>
            <a:r>
              <a:rPr lang="fr-FR" sz="2000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fr-FR" sz="2000" dirty="0" err="1" smtClean="0">
                <a:ea typeface="Calibri" pitchFamily="34" charset="0"/>
                <a:cs typeface="Times New Roman" pitchFamily="18" charset="0"/>
              </a:rPr>
              <a:t>deposit</a:t>
            </a:r>
            <a:r>
              <a:rPr lang="fr-FR" sz="2000" dirty="0" smtClean="0">
                <a:ea typeface="Calibri" pitchFamily="34" charset="0"/>
                <a:cs typeface="Times New Roman" pitchFamily="18" charset="0"/>
              </a:rPr>
              <a:t> of Gold and </a:t>
            </a:r>
            <a:r>
              <a:rPr lang="fr-FR" sz="2000" dirty="0" err="1" smtClean="0">
                <a:ea typeface="Calibri" pitchFamily="34" charset="0"/>
                <a:cs typeface="Times New Roman" pitchFamily="18" charset="0"/>
              </a:rPr>
              <a:t>Diamond</a:t>
            </a:r>
            <a:endParaRPr lang="fr-FR" sz="2000" dirty="0" smtClean="0"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buFont typeface="Wingdings" pitchFamily="2" charset="2"/>
              <a:buChar char="ü"/>
              <a:defRPr/>
            </a:pPr>
            <a:endParaRPr lang="fr-FR" sz="2000" dirty="0" smtClean="0"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buFont typeface="Wingdings" pitchFamily="2" charset="2"/>
              <a:buChar char="ü"/>
              <a:defRPr/>
            </a:pPr>
            <a:r>
              <a:rPr lang="fr-FR" sz="2000" dirty="0" err="1" smtClean="0">
                <a:ea typeface="Calibri" pitchFamily="34" charset="0"/>
                <a:cs typeface="Times New Roman" pitchFamily="18" charset="0"/>
              </a:rPr>
              <a:t>Diamond</a:t>
            </a:r>
            <a:r>
              <a:rPr lang="fr-FR" sz="2000" dirty="0" smtClean="0">
                <a:ea typeface="Calibri" pitchFamily="34" charset="0"/>
                <a:cs typeface="Times New Roman" pitchFamily="18" charset="0"/>
              </a:rPr>
              <a:t>: 90% Gem </a:t>
            </a:r>
            <a:r>
              <a:rPr lang="fr-FR" sz="2000" dirty="0" err="1" smtClean="0">
                <a:ea typeface="Calibri" pitchFamily="34" charset="0"/>
                <a:cs typeface="Times New Roman" pitchFamily="18" charset="0"/>
              </a:rPr>
              <a:t>Quality</a:t>
            </a:r>
            <a:endParaRPr lang="fr-FR" sz="2000" dirty="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4" name="Rectangle 5"/>
          <p:cNvSpPr txBox="1">
            <a:spLocks noChangeArrowheads="1"/>
          </p:cNvSpPr>
          <p:nvPr/>
        </p:nvSpPr>
        <p:spPr>
          <a:xfrm>
            <a:off x="304800" y="138243"/>
            <a:ext cx="8534400" cy="46235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altLang="fr-FR" sz="4000" b="1" dirty="0" err="1" smtClean="0">
                <a:solidFill>
                  <a:srgbClr val="00B05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Republic</a:t>
            </a:r>
            <a:r>
              <a:rPr lang="fr-FR" altLang="fr-FR" sz="4000" b="1" dirty="0" smtClean="0">
                <a:solidFill>
                  <a:srgbClr val="00B05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of </a:t>
            </a:r>
            <a:r>
              <a:rPr lang="fr-FR" altLang="fr-FR" sz="4000" b="1" dirty="0" err="1" smtClean="0">
                <a:solidFill>
                  <a:srgbClr val="00B05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Guinea</a:t>
            </a:r>
            <a:r>
              <a:rPr lang="fr-FR" altLang="fr-FR" sz="4000" b="1" dirty="0" smtClean="0">
                <a:solidFill>
                  <a:srgbClr val="00B05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(2)</a:t>
            </a:r>
            <a:br>
              <a:rPr lang="fr-FR" altLang="fr-FR" sz="4000" b="1" dirty="0" smtClean="0">
                <a:solidFill>
                  <a:srgbClr val="00B05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endParaRPr lang="fr-FR" altLang="fr-FR" sz="4000" b="1" dirty="0">
              <a:solidFill>
                <a:srgbClr val="00B050"/>
              </a:solidFill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C249D-E481-42D0-B871-CF547DA63BDC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3074" name="Picture 2" descr="Image result for Images Guine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643446"/>
            <a:ext cx="4143404" cy="1285884"/>
          </a:xfrm>
          <a:prstGeom prst="rect">
            <a:avLst/>
          </a:prstGeom>
          <a:noFill/>
        </p:spPr>
      </p:pic>
      <p:pic>
        <p:nvPicPr>
          <p:cNvPr id="9" name="Picture 8" descr="Ghana Agriculture Image 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1500174"/>
            <a:ext cx="4071966" cy="27146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C249D-E481-42D0-B871-CF547DA63BDC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3" name="Picture 2" descr="What_did_Guinea_export_in_201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4063"/>
            <a:ext cx="9144000" cy="5411085"/>
          </a:xfrm>
          <a:prstGeom prst="rect">
            <a:avLst/>
          </a:prstGeom>
        </p:spPr>
      </p:pic>
      <p:sp>
        <p:nvSpPr>
          <p:cNvPr id="4" name="Rectangle 5"/>
          <p:cNvSpPr txBox="1">
            <a:spLocks noChangeArrowheads="1"/>
          </p:cNvSpPr>
          <p:nvPr/>
        </p:nvSpPr>
        <p:spPr>
          <a:xfrm>
            <a:off x="304800" y="138243"/>
            <a:ext cx="8534400" cy="46235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altLang="fr-FR" sz="4000" b="1" dirty="0" err="1" smtClean="0">
                <a:solidFill>
                  <a:srgbClr val="00B05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What</a:t>
            </a:r>
            <a:r>
              <a:rPr lang="fr-FR" altLang="fr-FR" sz="4000" b="1" dirty="0" smtClean="0">
                <a:solidFill>
                  <a:srgbClr val="00B05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altLang="fr-FR" sz="4000" b="1" dirty="0" err="1" smtClean="0">
                <a:solidFill>
                  <a:srgbClr val="00B05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Guinea</a:t>
            </a:r>
            <a:r>
              <a:rPr lang="fr-FR" altLang="fr-FR" sz="4000" b="1" dirty="0" smtClean="0">
                <a:solidFill>
                  <a:srgbClr val="00B05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altLang="fr-FR" sz="4000" b="1" dirty="0" err="1" smtClean="0">
                <a:solidFill>
                  <a:srgbClr val="00B05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Exported</a:t>
            </a:r>
            <a:r>
              <a:rPr lang="fr-FR" altLang="fr-FR" sz="4000" b="1" dirty="0" smtClean="0">
                <a:solidFill>
                  <a:srgbClr val="00B05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(2017)</a:t>
            </a:r>
            <a:br>
              <a:rPr lang="fr-FR" altLang="fr-FR" sz="4000" b="1" dirty="0" smtClean="0">
                <a:solidFill>
                  <a:srgbClr val="00B05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endParaRPr lang="fr-FR" altLang="fr-FR" sz="4000" b="1" dirty="0">
              <a:solidFill>
                <a:srgbClr val="00B050"/>
              </a:solidFill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fr-FR" b="1" dirty="0" smtClean="0">
                <a:solidFill>
                  <a:srgbClr val="00B05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Energy Potential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348" y="1743076"/>
            <a:ext cx="4429156" cy="4757758"/>
          </a:xfrm>
          <a:solidFill>
            <a:schemeClr val="bg1">
              <a:lumMod val="85000"/>
            </a:schemeClr>
          </a:solidFill>
        </p:spPr>
        <p:txBody>
          <a:bodyPr>
            <a:noAutofit/>
          </a:bodyPr>
          <a:lstStyle/>
          <a:p>
            <a:pPr marL="285750" indent="-285750">
              <a:buFont typeface="Wingdings" pitchFamily="2" charset="2"/>
              <a:buChar char="ü"/>
              <a:defRPr/>
            </a:pPr>
            <a:r>
              <a:rPr lang="en-US" sz="1800" dirty="0" smtClean="0">
                <a:ea typeface="Calibri" pitchFamily="34" charset="0"/>
                <a:cs typeface="Times New Roman" pitchFamily="18" charset="0"/>
              </a:rPr>
              <a:t>Gross </a:t>
            </a:r>
            <a:r>
              <a:rPr lang="en-US" sz="1800" b="1" dirty="0" smtClean="0">
                <a:ea typeface="Calibri" pitchFamily="34" charset="0"/>
                <a:cs typeface="Times New Roman" pitchFamily="18" charset="0"/>
              </a:rPr>
              <a:t>hydroelectric </a:t>
            </a:r>
            <a:r>
              <a:rPr lang="en-US" sz="1800" dirty="0" smtClean="0">
                <a:ea typeface="Calibri" pitchFamily="34" charset="0"/>
                <a:cs typeface="Times New Roman" pitchFamily="18" charset="0"/>
              </a:rPr>
              <a:t>potential: </a:t>
            </a:r>
            <a:r>
              <a:rPr lang="en-US" sz="1800" b="1" dirty="0" smtClean="0">
                <a:ea typeface="Calibri" pitchFamily="34" charset="0"/>
                <a:cs typeface="Times New Roman" pitchFamily="18" charset="0"/>
              </a:rPr>
              <a:t>6,000 MW </a:t>
            </a:r>
            <a:r>
              <a:rPr lang="en-US" sz="1800" dirty="0" smtClean="0">
                <a:ea typeface="Calibri" pitchFamily="34" charset="0"/>
                <a:cs typeface="Times New Roman" pitchFamily="18" charset="0"/>
              </a:rPr>
              <a:t>(Less than 10% exploited)</a:t>
            </a:r>
          </a:p>
          <a:p>
            <a:pPr marL="685800" lvl="1">
              <a:buFont typeface="Wingdings" pitchFamily="2" charset="2"/>
              <a:buChar char="ü"/>
              <a:defRPr/>
            </a:pPr>
            <a:r>
              <a:rPr lang="en-US" sz="1400" dirty="0" smtClean="0">
                <a:ea typeface="Calibri" pitchFamily="34" charset="0"/>
                <a:cs typeface="Times New Roman" pitchFamily="18" charset="0"/>
              </a:rPr>
              <a:t>  150 sites from 1 to 450 MW identified;</a:t>
            </a:r>
          </a:p>
          <a:p>
            <a:pPr marL="685800" lvl="1">
              <a:buNone/>
              <a:defRPr/>
            </a:pPr>
            <a:endParaRPr lang="fr-FR" sz="1400" dirty="0" smtClean="0">
              <a:ea typeface="Calibri" pitchFamily="34" charset="0"/>
              <a:cs typeface="Times New Roman" pitchFamily="18" charset="0"/>
            </a:endParaRPr>
          </a:p>
          <a:p>
            <a:pPr marL="285750" indent="-285750" algn="just" eaLnBrk="0" hangingPunct="0">
              <a:buFont typeface="Wingdings" pitchFamily="2" charset="2"/>
              <a:buChar char="ü"/>
              <a:defRPr/>
            </a:pPr>
            <a:r>
              <a:rPr lang="fr-FR" sz="1800" b="1" dirty="0" err="1" smtClean="0">
                <a:ea typeface="Calibri" pitchFamily="34" charset="0"/>
                <a:cs typeface="Times New Roman" pitchFamily="18" charset="0"/>
              </a:rPr>
              <a:t>Abundant</a:t>
            </a:r>
            <a:r>
              <a:rPr lang="fr-FR" sz="1800" b="1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fr-FR" sz="1800" b="1" dirty="0" err="1" smtClean="0">
                <a:ea typeface="Calibri" pitchFamily="34" charset="0"/>
                <a:cs typeface="Times New Roman" pitchFamily="18" charset="0"/>
              </a:rPr>
              <a:t>Solar</a:t>
            </a:r>
            <a:r>
              <a:rPr lang="fr-FR" sz="1800" b="1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fr-FR" sz="1800" b="1" dirty="0" err="1" smtClean="0">
                <a:ea typeface="Calibri" pitchFamily="34" charset="0"/>
                <a:cs typeface="Times New Roman" pitchFamily="18" charset="0"/>
              </a:rPr>
              <a:t>Potential</a:t>
            </a:r>
            <a:endParaRPr lang="fr-FR" sz="1800" b="1" dirty="0" smtClean="0">
              <a:ea typeface="Calibri" pitchFamily="34" charset="0"/>
              <a:cs typeface="Times New Roman" pitchFamily="18" charset="0"/>
            </a:endParaRPr>
          </a:p>
          <a:p>
            <a:pPr marL="685800" lvl="1" algn="just" eaLnBrk="0" hangingPunct="0">
              <a:buFont typeface="Wingdings" pitchFamily="2" charset="2"/>
              <a:buChar char="ü"/>
              <a:defRPr/>
            </a:pPr>
            <a:r>
              <a:rPr lang="fr-FR" sz="1400" dirty="0" err="1" smtClean="0">
                <a:ea typeface="Calibri" pitchFamily="34" charset="0"/>
                <a:cs typeface="Times New Roman" pitchFamily="18" charset="0"/>
              </a:rPr>
              <a:t>Estimated</a:t>
            </a:r>
            <a:r>
              <a:rPr lang="fr-FR" sz="1400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fr-FR" sz="1400" b="1" dirty="0" err="1" smtClean="0">
                <a:ea typeface="Calibri" pitchFamily="34" charset="0"/>
                <a:cs typeface="Times New Roman" pitchFamily="18" charset="0"/>
              </a:rPr>
              <a:t>Solar</a:t>
            </a:r>
            <a:r>
              <a:rPr lang="fr-FR" sz="1400" dirty="0" smtClean="0">
                <a:ea typeface="Calibri" pitchFamily="34" charset="0"/>
                <a:cs typeface="Times New Roman" pitchFamily="18" charset="0"/>
              </a:rPr>
              <a:t> Irradiation:4.8 kWh/m2/</a:t>
            </a:r>
            <a:r>
              <a:rPr lang="fr-FR" sz="1400" dirty="0" err="1" smtClean="0">
                <a:ea typeface="Calibri" pitchFamily="34" charset="0"/>
                <a:cs typeface="Times New Roman" pitchFamily="18" charset="0"/>
              </a:rPr>
              <a:t>day</a:t>
            </a:r>
            <a:endParaRPr lang="fr-FR" sz="1400" dirty="0" smtClean="0">
              <a:ea typeface="Calibri" pitchFamily="34" charset="0"/>
              <a:cs typeface="Times New Roman" pitchFamily="18" charset="0"/>
            </a:endParaRPr>
          </a:p>
          <a:p>
            <a:pPr marL="685800" lvl="1" algn="just" eaLnBrk="0" hangingPunct="0">
              <a:buFont typeface="Wingdings" pitchFamily="2" charset="2"/>
              <a:buChar char="ü"/>
              <a:defRPr/>
            </a:pPr>
            <a:r>
              <a:rPr lang="en-US" sz="1400" dirty="0" smtClean="0">
                <a:ea typeface="Calibri" pitchFamily="34" charset="0"/>
                <a:cs typeface="Times New Roman" pitchFamily="18" charset="0"/>
              </a:rPr>
              <a:t> Average annual sunshine: 2000-2700 hours; </a:t>
            </a:r>
            <a:endParaRPr lang="fr-FR" sz="1400" dirty="0" smtClean="0">
              <a:ea typeface="Calibri" pitchFamily="34" charset="0"/>
              <a:cs typeface="Times New Roman" pitchFamily="18" charset="0"/>
            </a:endParaRPr>
          </a:p>
          <a:p>
            <a:pPr marL="285750" indent="-285750" eaLnBrk="0" hangingPunct="0">
              <a:buFont typeface="Wingdings" pitchFamily="2" charset="2"/>
              <a:buChar char="ü"/>
              <a:defRPr/>
            </a:pPr>
            <a:r>
              <a:rPr lang="en-US" sz="1800" b="1" dirty="0" smtClean="0">
                <a:ea typeface="Calibri" pitchFamily="34" charset="0"/>
                <a:cs typeface="Times New Roman" pitchFamily="18" charset="0"/>
              </a:rPr>
              <a:t>Forest Cover: 26.5% (65114 Sq.km)</a:t>
            </a:r>
          </a:p>
          <a:p>
            <a:pPr marL="685800" lvl="1" eaLnBrk="0" hangingPunct="0">
              <a:buFont typeface="Wingdings" pitchFamily="2" charset="2"/>
              <a:buChar char="ü"/>
              <a:defRPr/>
            </a:pPr>
            <a:r>
              <a:rPr lang="en-US" sz="1400" b="1" dirty="0" smtClean="0">
                <a:ea typeface="Calibri" pitchFamily="34" charset="0"/>
                <a:cs typeface="Times New Roman" pitchFamily="18" charset="0"/>
              </a:rPr>
              <a:t>Biomass</a:t>
            </a:r>
            <a:r>
              <a:rPr lang="en-US" sz="1400" dirty="0" smtClean="0">
                <a:ea typeface="Calibri" pitchFamily="34" charset="0"/>
                <a:cs typeface="Times New Roman" pitchFamily="18" charset="0"/>
              </a:rPr>
              <a:t>: availability  (53.6% of vegetation cover)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>
              <a:buFont typeface="Wingdings" pitchFamily="2" charset="2"/>
              <a:buChar char="ü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medium and long term objective is to develop renewable energy;</a:t>
            </a:r>
          </a:p>
          <a:p>
            <a:pPr algn="just">
              <a:lnSpc>
                <a:spcPct val="110000"/>
              </a:lnSpc>
              <a:buFont typeface="Wingdings" pitchFamily="2" charset="2"/>
              <a:buChar char="ü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Solar power is competitive as compared to thermal (mostly diesel);</a:t>
            </a:r>
          </a:p>
          <a:p>
            <a:pPr algn="just">
              <a:lnSpc>
                <a:spcPct val="110000"/>
              </a:lnSpc>
              <a:buFont typeface="Wingdings" pitchFamily="2" charset="2"/>
              <a:buChar char="ü"/>
            </a:pPr>
            <a:r>
              <a:rPr lang="en-U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Inter-connection Projects planned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 Senegal River Basin, Gambia River Basin &amp; West African Power Pool</a:t>
            </a:r>
          </a:p>
          <a:p>
            <a:pPr marL="685800" lvl="1" eaLnBrk="0" hangingPunct="0">
              <a:buFont typeface="Wingdings" pitchFamily="2" charset="2"/>
              <a:buChar char="ü"/>
              <a:defRPr/>
            </a:pPr>
            <a:endParaRPr lang="en-US" sz="1800" dirty="0" smtClean="0">
              <a:ea typeface="Calibri" pitchFamily="34" charset="0"/>
              <a:cs typeface="Times New Roman" pitchFamily="18" charset="0"/>
            </a:endParaRPr>
          </a:p>
          <a:p>
            <a:pPr marL="285750" eaLnBrk="0" hangingPunct="0">
              <a:buFont typeface="Wingdings" pitchFamily="2" charset="2"/>
              <a:buChar char="ü"/>
              <a:defRPr/>
            </a:pPr>
            <a:endParaRPr lang="fr-FR" sz="2200" dirty="0" smtClean="0"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defRPr/>
            </a:pPr>
            <a:endParaRPr lang="fr-FR" sz="1800" dirty="0" smtClean="0">
              <a:solidFill>
                <a:srgbClr val="FF0000"/>
              </a:solidFill>
              <a:ea typeface="Calibri" pitchFamily="34" charset="0"/>
              <a:cs typeface="Times New Roman" pitchFamily="18" charset="0"/>
            </a:endParaRPr>
          </a:p>
          <a:p>
            <a:endParaRPr lang="en-US" sz="1800" dirty="0"/>
          </a:p>
        </p:txBody>
      </p:sp>
      <p:pic>
        <p:nvPicPr>
          <p:cNvPr id="6" name="Picture 5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0949" y="5125946"/>
            <a:ext cx="2588703" cy="1732078"/>
          </a:xfrm>
          <a:prstGeom prst="rect">
            <a:avLst/>
          </a:prstGeom>
        </p:spPr>
      </p:pic>
      <p:pic>
        <p:nvPicPr>
          <p:cNvPr id="7" name="Picture 6" descr="sun behind clou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6446" y="3295662"/>
            <a:ext cx="2643206" cy="1847850"/>
          </a:xfrm>
          <a:prstGeom prst="rect">
            <a:avLst/>
          </a:prstGeom>
        </p:spPr>
      </p:pic>
      <p:pic>
        <p:nvPicPr>
          <p:cNvPr id="8" name="Picture 7" descr="hydro_power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86446" y="1785926"/>
            <a:ext cx="2643206" cy="14573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fr-FR" b="1" dirty="0" smtClean="0">
                <a:solidFill>
                  <a:srgbClr val="00B05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Current Energy Scenario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ü"/>
              <a:defRPr/>
            </a:pPr>
            <a:r>
              <a:rPr lang="fr-FR" sz="2000" b="1" dirty="0" smtClean="0">
                <a:solidFill>
                  <a:srgbClr val="C00000"/>
                </a:solidFill>
              </a:rPr>
              <a:t>Utility: </a:t>
            </a:r>
            <a:r>
              <a:rPr lang="fr-FR" sz="2000" b="1" dirty="0" err="1" smtClean="0"/>
              <a:t>Electricite</a:t>
            </a:r>
            <a:r>
              <a:rPr lang="fr-FR" sz="2000" b="1" dirty="0" smtClean="0"/>
              <a:t> Nationale de </a:t>
            </a:r>
            <a:r>
              <a:rPr lang="fr-FR" sz="2000" b="1" dirty="0" err="1" smtClean="0"/>
              <a:t>Guinea</a:t>
            </a:r>
            <a:endParaRPr lang="fr-FR" sz="2000" b="1" dirty="0" smtClean="0"/>
          </a:p>
          <a:p>
            <a:pPr>
              <a:buFont typeface="Wingdings" pitchFamily="2" charset="2"/>
              <a:buChar char="ü"/>
              <a:defRPr/>
            </a:pPr>
            <a:r>
              <a:rPr lang="fr-FR" sz="2000" b="1" dirty="0" err="1" smtClean="0">
                <a:solidFill>
                  <a:srgbClr val="C00000"/>
                </a:solidFill>
              </a:rPr>
              <a:t>Installed</a:t>
            </a:r>
            <a:r>
              <a:rPr lang="fr-FR" sz="2000" b="1" dirty="0" smtClean="0">
                <a:solidFill>
                  <a:srgbClr val="C00000"/>
                </a:solidFill>
              </a:rPr>
              <a:t> </a:t>
            </a:r>
            <a:r>
              <a:rPr lang="fr-FR" sz="2000" b="1" dirty="0" err="1" smtClean="0">
                <a:solidFill>
                  <a:srgbClr val="C00000"/>
                </a:solidFill>
              </a:rPr>
              <a:t>Capacity</a:t>
            </a:r>
            <a:r>
              <a:rPr lang="fr-FR" sz="2000" b="1" dirty="0" smtClean="0">
                <a:solidFill>
                  <a:srgbClr val="C00000"/>
                </a:solidFill>
              </a:rPr>
              <a:t>:</a:t>
            </a:r>
          </a:p>
          <a:p>
            <a:pPr lvl="1">
              <a:buFont typeface="Wingdings" pitchFamily="2" charset="2"/>
              <a:buChar char="ü"/>
              <a:defRPr/>
            </a:pPr>
            <a:r>
              <a:rPr lang="fr-FR" sz="1800" b="1" dirty="0" smtClean="0">
                <a:solidFill>
                  <a:srgbClr val="C00000"/>
                </a:solidFill>
              </a:rPr>
              <a:t>	Hydro: 	</a:t>
            </a:r>
            <a:r>
              <a:rPr lang="fr-FR" sz="1800" b="1" dirty="0" smtClean="0"/>
              <a:t>445 MW </a:t>
            </a:r>
          </a:p>
          <a:p>
            <a:pPr lvl="1">
              <a:buFont typeface="Wingdings" pitchFamily="2" charset="2"/>
              <a:buChar char="ü"/>
              <a:defRPr/>
            </a:pPr>
            <a:r>
              <a:rPr lang="fr-FR" sz="2000" b="1" dirty="0" smtClean="0">
                <a:solidFill>
                  <a:srgbClr val="C00000"/>
                </a:solidFill>
              </a:rPr>
              <a:t>	</a:t>
            </a:r>
            <a:r>
              <a:rPr lang="fr-FR" sz="1800" b="1" dirty="0" smtClean="0">
                <a:solidFill>
                  <a:srgbClr val="C00000"/>
                </a:solidFill>
              </a:rPr>
              <a:t>Diesel: 	</a:t>
            </a:r>
            <a:r>
              <a:rPr lang="fr-FR" sz="1800" b="1" dirty="0" smtClean="0"/>
              <a:t>107 MW 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fr-FR" sz="2000" b="1" dirty="0" err="1" smtClean="0">
                <a:solidFill>
                  <a:srgbClr val="C00000"/>
                </a:solidFill>
              </a:rPr>
              <a:t>Peak</a:t>
            </a:r>
            <a:r>
              <a:rPr lang="fr-FR" sz="2000" b="1" dirty="0" smtClean="0">
                <a:solidFill>
                  <a:srgbClr val="C00000"/>
                </a:solidFill>
              </a:rPr>
              <a:t> power: </a:t>
            </a:r>
            <a:r>
              <a:rPr lang="fr-FR" sz="1800" b="1" dirty="0" smtClean="0">
                <a:solidFill>
                  <a:schemeClr val="tx2"/>
                </a:solidFill>
              </a:rPr>
              <a:t>330 MW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fr-FR" sz="2000" b="1" dirty="0" err="1" smtClean="0">
                <a:solidFill>
                  <a:srgbClr val="C00000"/>
                </a:solidFill>
              </a:rPr>
              <a:t>Energy</a:t>
            </a:r>
            <a:r>
              <a:rPr lang="fr-FR" sz="2000" b="1" dirty="0" smtClean="0">
                <a:solidFill>
                  <a:srgbClr val="C00000"/>
                </a:solidFill>
              </a:rPr>
              <a:t> </a:t>
            </a:r>
            <a:r>
              <a:rPr lang="fr-FR" sz="2000" b="1" dirty="0" err="1" smtClean="0">
                <a:solidFill>
                  <a:srgbClr val="C00000"/>
                </a:solidFill>
              </a:rPr>
              <a:t>demand</a:t>
            </a:r>
            <a:r>
              <a:rPr lang="fr-FR" sz="2000" b="1" dirty="0" smtClean="0">
                <a:solidFill>
                  <a:srgbClr val="C00000"/>
                </a:solidFill>
              </a:rPr>
              <a:t> 2017  </a:t>
            </a:r>
            <a:r>
              <a:rPr lang="fr-FR" sz="1800" b="1" dirty="0" smtClean="0">
                <a:solidFill>
                  <a:srgbClr val="C00000"/>
                </a:solidFill>
              </a:rPr>
              <a:t>: </a:t>
            </a:r>
            <a:r>
              <a:rPr lang="fr-FR" sz="1800" b="1" dirty="0" smtClean="0">
                <a:solidFill>
                  <a:schemeClr val="tx2"/>
                </a:solidFill>
              </a:rPr>
              <a:t>1,713 </a:t>
            </a:r>
            <a:r>
              <a:rPr lang="fr-FR" sz="1800" b="1" dirty="0" err="1" smtClean="0">
                <a:solidFill>
                  <a:schemeClr val="tx2"/>
                </a:solidFill>
              </a:rPr>
              <a:t>GWh</a:t>
            </a:r>
            <a:endParaRPr lang="fr-FR" sz="1100" dirty="0" smtClean="0">
              <a:ea typeface="Calibri" pitchFamily="34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  <a:defRPr/>
            </a:pPr>
            <a:r>
              <a:rPr lang="en-US" sz="2000" b="1" dirty="0" smtClean="0">
                <a:solidFill>
                  <a:srgbClr val="C00000"/>
                </a:solidFill>
              </a:rPr>
              <a:t>Electricity Access (2015): </a:t>
            </a:r>
            <a:r>
              <a:rPr lang="en-US" sz="2000" b="1" dirty="0" smtClean="0">
                <a:solidFill>
                  <a:schemeClr val="tx2"/>
                </a:solidFill>
              </a:rPr>
              <a:t>18%</a:t>
            </a:r>
          </a:p>
          <a:p>
            <a:pPr marL="541338" lvl="2" defTabSz="541338">
              <a:buFont typeface="Wingdings" pitchFamily="2" charset="2"/>
              <a:buChar char="ü"/>
              <a:defRPr/>
            </a:pPr>
            <a:r>
              <a:rPr lang="en-US" sz="1800" dirty="0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Urban </a:t>
            </a:r>
            <a:r>
              <a:rPr lang="en-US" sz="2000" dirty="0" smtClean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 </a:t>
            </a:r>
            <a:r>
              <a:rPr lang="en-US" sz="2000" dirty="0" smtClean="0">
                <a:ea typeface="Calibri" pitchFamily="34" charset="0"/>
                <a:cs typeface="Times New Roman" pitchFamily="18" charset="0"/>
              </a:rPr>
              <a:t>                       : 68.9%; </a:t>
            </a:r>
          </a:p>
          <a:p>
            <a:pPr marL="541338" lvl="2" defTabSz="541338">
              <a:buFont typeface="Wingdings" pitchFamily="2" charset="2"/>
              <a:buChar char="ü"/>
              <a:defRPr/>
            </a:pPr>
            <a:r>
              <a:rPr lang="en-US" sz="1800" dirty="0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Rural </a:t>
            </a:r>
            <a:r>
              <a:rPr lang="en-US" sz="2000" dirty="0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 </a:t>
            </a:r>
            <a:r>
              <a:rPr lang="en-US" sz="2000" dirty="0" smtClean="0">
                <a:ea typeface="Calibri" pitchFamily="34" charset="0"/>
                <a:cs typeface="Times New Roman" pitchFamily="18" charset="0"/>
              </a:rPr>
              <a:t>                         :   3%</a:t>
            </a:r>
            <a:endParaRPr lang="fr-FR" sz="2000" dirty="0" smtClean="0">
              <a:ea typeface="Calibri" pitchFamily="34" charset="0"/>
              <a:cs typeface="Times New Roman" pitchFamily="18" charset="0"/>
            </a:endParaRPr>
          </a:p>
          <a:p>
            <a:pPr>
              <a:buNone/>
            </a:pPr>
            <a:endParaRPr lang="en-US" sz="2800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91658278"/>
              </p:ext>
            </p:extLst>
          </p:nvPr>
        </p:nvGraphicFramePr>
        <p:xfrm>
          <a:off x="4500562" y="2786058"/>
          <a:ext cx="4286280" cy="34896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6" name="Picture 5" descr="hydro da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2977" y="5100661"/>
            <a:ext cx="2571767" cy="14716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2778" y="182880"/>
            <a:ext cx="7936940" cy="1149531"/>
          </a:xfrm>
        </p:spPr>
        <p:txBody>
          <a:bodyPr>
            <a:noAutofit/>
          </a:bodyPr>
          <a:lstStyle/>
          <a:p>
            <a:pPr algn="l"/>
            <a:r>
              <a:rPr lang="en-US" altLang="fr-FR" sz="4000" b="1" dirty="0" smtClean="0">
                <a:solidFill>
                  <a:srgbClr val="00B05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Agriculture &amp; Drinking Water</a:t>
            </a:r>
            <a:endParaRPr lang="en-IN" altLang="fr-FR" sz="4000" b="1" dirty="0">
              <a:solidFill>
                <a:srgbClr val="00B050"/>
              </a:solidFill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844" y="1654629"/>
            <a:ext cx="4079288" cy="4920342"/>
          </a:xfrm>
          <a:solidFill>
            <a:schemeClr val="bg1">
              <a:lumMod val="85000"/>
            </a:schemeClr>
          </a:solidFill>
        </p:spPr>
        <p:txBody>
          <a:bodyPr>
            <a:normAutofit lnSpcReduction="10000"/>
          </a:bodyPr>
          <a:lstStyle/>
          <a:p>
            <a:pPr marL="342900" indent="-342900" algn="just">
              <a:buFont typeface="Wingdings" pitchFamily="2" charset="2"/>
              <a:buChar char="ü"/>
            </a:pPr>
            <a:r>
              <a:rPr lang="en-US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Agriculture Land : 58.1 %  </a:t>
            </a:r>
          </a:p>
          <a:p>
            <a:pPr marL="800100" lvl="1" indent="-342900" algn="just">
              <a:buFont typeface="Wingdings" pitchFamily="2" charset="2"/>
              <a:buChar char="ü"/>
            </a:pP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142761 Sq. Km</a:t>
            </a:r>
          </a:p>
          <a:p>
            <a:pPr marL="800100" lvl="1" indent="-342900" algn="just">
              <a:buFont typeface="Wingdings" pitchFamily="2" charset="2"/>
              <a:buChar char="ü"/>
            </a:pP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950 Sq. Km (Under Irrigation) only</a:t>
            </a: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Potential to be a major exporter of bananas, pineapples, Coffee, Peanuts, Cashew nuts, Palm Oil,  etc.</a:t>
            </a: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Rice Production not sufficient</a:t>
            </a:r>
          </a:p>
          <a:p>
            <a:pPr marL="800100" lvl="1" indent="-342900" algn="just">
              <a:buFont typeface="Wingdings" pitchFamily="2" charset="2"/>
              <a:buChar char="ü"/>
            </a:pP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Imported from Asia</a:t>
            </a: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Considerable potential for growth in agriculture</a:t>
            </a: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Soil, water and climatic conditions provide huge opportunities for large-scale irrigated farming and agro-industry</a:t>
            </a: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drinking water supply remains a serious problem in urban (64%) and rural (42, 25%) areas.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endParaRPr lang="en-US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q"/>
            </a:pPr>
            <a:endParaRPr lang="en-US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sz="1800" dirty="0" smtClean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sz="1800" dirty="0" smtClean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IN" dirty="0"/>
          </a:p>
        </p:txBody>
      </p:sp>
      <p:sp>
        <p:nvSpPr>
          <p:cNvPr id="6" name="AutoShape 8" descr="Image result for energy"/>
          <p:cNvSpPr>
            <a:spLocks noChangeAspect="1" noChangeArrowheads="1"/>
          </p:cNvSpPr>
          <p:nvPr/>
        </p:nvSpPr>
        <p:spPr bwMode="auto">
          <a:xfrm>
            <a:off x="116681" y="-144463"/>
            <a:ext cx="2286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pic>
        <p:nvPicPr>
          <p:cNvPr id="9" name="Picture 8" descr="solar-water-pump-4142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7752" y="1714488"/>
            <a:ext cx="3786182" cy="239716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357686" y="4429133"/>
            <a:ext cx="4643470" cy="163121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Huge Potential for Solar Irrigation  &amp; Drinking Water Pumps</a:t>
            </a:r>
          </a:p>
          <a:p>
            <a:endParaRPr lang="en-US" sz="2000" b="1" dirty="0" smtClean="0">
              <a:solidFill>
                <a:srgbClr val="FF0000"/>
              </a:solidFill>
            </a:endParaRPr>
          </a:p>
          <a:p>
            <a:r>
              <a:rPr lang="en-US" sz="2000" b="1" dirty="0" smtClean="0">
                <a:solidFill>
                  <a:srgbClr val="FF0000"/>
                </a:solidFill>
              </a:rPr>
              <a:t>10% of Agriculture land to be Irrigated</a:t>
            </a:r>
          </a:p>
          <a:p>
            <a:r>
              <a:rPr lang="en-US" sz="2000" b="1" dirty="0" smtClean="0">
                <a:solidFill>
                  <a:srgbClr val="FF0000"/>
                </a:solidFill>
              </a:rPr>
              <a:t>may require  ~15,000 HP Solar Pumps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2428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G_FR">
  <a:themeElements>
    <a:clrScheme name="Nimba0515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03935F"/>
      </a:accent1>
      <a:accent2>
        <a:srgbClr val="FBCB0D"/>
      </a:accent2>
      <a:accent3>
        <a:srgbClr val="C71C25"/>
      </a:accent3>
      <a:accent4>
        <a:srgbClr val="7AC575"/>
      </a:accent4>
      <a:accent5>
        <a:srgbClr val="FFE389"/>
      </a:accent5>
      <a:accent6>
        <a:srgbClr val="FADADC"/>
      </a:accent6>
      <a:hlink>
        <a:srgbClr val="E6E7E8"/>
      </a:hlink>
      <a:folHlink>
        <a:srgbClr val="03935F"/>
      </a:folHlink>
    </a:clrScheme>
    <a:fontScheme name="SG_FR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2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2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SG_FR 1">
        <a:dk1>
          <a:srgbClr val="E60028"/>
        </a:dk1>
        <a:lt1>
          <a:srgbClr val="FFFFFF"/>
        </a:lt1>
        <a:dk2>
          <a:srgbClr val="7DBE78"/>
        </a:dk2>
        <a:lt2>
          <a:srgbClr val="6E6E87"/>
        </a:lt2>
        <a:accent1>
          <a:srgbClr val="69AACD"/>
        </a:accent1>
        <a:accent2>
          <a:srgbClr val="C8AAC3"/>
        </a:accent2>
        <a:accent3>
          <a:srgbClr val="FFFFFF"/>
        </a:accent3>
        <a:accent4>
          <a:srgbClr val="C40021"/>
        </a:accent4>
        <a:accent5>
          <a:srgbClr val="B9D2E3"/>
        </a:accent5>
        <a:accent6>
          <a:srgbClr val="B59AB0"/>
        </a:accent6>
        <a:hlink>
          <a:srgbClr val="F0B93C"/>
        </a:hlink>
        <a:folHlink>
          <a:srgbClr val="C86E5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2923</TotalTime>
  <Words>847</Words>
  <Application>Microsoft Office PowerPoint</Application>
  <PresentationFormat>On-screen Show (4:3)</PresentationFormat>
  <Paragraphs>174</Paragraphs>
  <Slides>15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4" baseType="lpstr">
      <vt:lpstr>Arial</vt:lpstr>
      <vt:lpstr>Calibri</vt:lpstr>
      <vt:lpstr>Helvetica</vt:lpstr>
      <vt:lpstr>Montserrat Light</vt:lpstr>
      <vt:lpstr>Roboto Condensed Light</vt:lpstr>
      <vt:lpstr>Times New Roman</vt:lpstr>
      <vt:lpstr>Wingdings</vt:lpstr>
      <vt:lpstr>Thème Office</vt:lpstr>
      <vt:lpstr>SG_FR</vt:lpstr>
      <vt:lpstr>Embassy of Republic of Guinea New Delhi</vt:lpstr>
      <vt:lpstr>Republic of Guinea: In Map </vt:lpstr>
      <vt:lpstr>Republic of Guinea &amp; Neighbours </vt:lpstr>
      <vt:lpstr>PowerPoint Presentation</vt:lpstr>
      <vt:lpstr>PowerPoint Presentation</vt:lpstr>
      <vt:lpstr>PowerPoint Presentation</vt:lpstr>
      <vt:lpstr>Energy Potential</vt:lpstr>
      <vt:lpstr>Current Energy Scenario</vt:lpstr>
      <vt:lpstr>Agriculture &amp; Drinking Water</vt:lpstr>
      <vt:lpstr>PowerPoint Presentation</vt:lpstr>
      <vt:lpstr>PowerPoint Presentation</vt:lpstr>
      <vt:lpstr>Investment Opportunities </vt:lpstr>
      <vt:lpstr>7 Good Reasons to Invest in Guinea </vt:lpstr>
      <vt:lpstr>ISA Technical and Financial Support </vt:lpstr>
      <vt:lpstr> THANKS FOR YOUR KIND ATTENTION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rapport synthèse  Guinée</dc:title>
  <dc:creator>Mr Yombouno</dc:creator>
  <cp:lastModifiedBy>HP</cp:lastModifiedBy>
  <cp:revision>331</cp:revision>
  <cp:lastPrinted>2018-01-31T15:08:17Z</cp:lastPrinted>
  <dcterms:created xsi:type="dcterms:W3CDTF">2013-11-28T15:45:51Z</dcterms:created>
  <dcterms:modified xsi:type="dcterms:W3CDTF">2018-04-17T04:38:34Z</dcterms:modified>
</cp:coreProperties>
</file>