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drawings/drawing1.xml" ContentType="application/vnd.openxmlformats-officedocument.drawingml.chartshapes+xml"/>
  <Override PartName="/ppt/charts/chart3.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60" r:id="rId2"/>
  </p:sldMasterIdLst>
  <p:notesMasterIdLst>
    <p:notesMasterId r:id="rId13"/>
  </p:notesMasterIdLst>
  <p:handoutMasterIdLst>
    <p:handoutMasterId r:id="rId14"/>
  </p:handoutMasterIdLst>
  <p:sldIdLst>
    <p:sldId id="307" r:id="rId3"/>
    <p:sldId id="314" r:id="rId4"/>
    <p:sldId id="321" r:id="rId5"/>
    <p:sldId id="292" r:id="rId6"/>
    <p:sldId id="322" r:id="rId7"/>
    <p:sldId id="325" r:id="rId8"/>
    <p:sldId id="323" r:id="rId9"/>
    <p:sldId id="326" r:id="rId10"/>
    <p:sldId id="300" r:id="rId11"/>
    <p:sldId id="324" r:id="rId12"/>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BACA8ED8-91EC-4F14-8225-A546930B79E0}">
          <p14:sldIdLst>
            <p14:sldId id="307"/>
            <p14:sldId id="314"/>
            <p14:sldId id="321"/>
            <p14:sldId id="292"/>
            <p14:sldId id="322"/>
            <p14:sldId id="325"/>
            <p14:sldId id="323"/>
            <p14:sldId id="326"/>
            <p14:sldId id="300"/>
            <p14:sldId id="324"/>
          </p14:sldIdLst>
        </p14:section>
        <p14:section name="Section sans titre" id="{524BF797-34E2-4988-9F7D-1D5622A56F0F}">
          <p14:sldIdLst/>
        </p14:section>
      </p14:sectionLst>
    </p:ext>
    <p:ext uri="{EFAFB233-063F-42B5-8137-9DF3F51BA10A}">
      <p15:sldGuideLst xmlns:p15="http://schemas.microsoft.com/office/powerpoint/2012/main" xmlns="">
        <p15:guide id="1" orient="horz" pos="2172">
          <p15:clr>
            <a:srgbClr val="A4A3A4"/>
          </p15:clr>
        </p15:guide>
        <p15:guide id="2" pos="278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291C"/>
    <a:srgbClr val="250E62"/>
    <a:srgbClr val="35279F"/>
    <a:srgbClr val="1C0E5D"/>
    <a:srgbClr val="E7141B"/>
    <a:srgbClr val="FF0000"/>
    <a:srgbClr val="1C0D5D"/>
    <a:srgbClr val="150249"/>
    <a:srgbClr val="030000"/>
    <a:srgbClr val="6DC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271" autoAdjust="0"/>
  </p:normalViewPr>
  <p:slideViewPr>
    <p:cSldViewPr>
      <p:cViewPr>
        <p:scale>
          <a:sx n="90" d="100"/>
          <a:sy n="90" d="100"/>
        </p:scale>
        <p:origin x="-2160" y="-798"/>
      </p:cViewPr>
      <p:guideLst>
        <p:guide orient="horz" pos="405"/>
        <p:guide pos="5759"/>
      </p:guideLst>
    </p:cSldViewPr>
  </p:slideViewPr>
  <p:outlineViewPr>
    <p:cViewPr>
      <p:scale>
        <a:sx n="33" d="100"/>
        <a:sy n="33" d="100"/>
      </p:scale>
      <p:origin x="0" y="2166"/>
    </p:cViewPr>
  </p:outlineViewPr>
  <p:notesTextViewPr>
    <p:cViewPr>
      <p:scale>
        <a:sx n="1" d="1"/>
        <a:sy n="1" d="1"/>
      </p:scale>
      <p:origin x="0" y="0"/>
    </p:cViewPr>
  </p:notesTextViewPr>
  <p:sorterViewPr>
    <p:cViewPr>
      <p:scale>
        <a:sx n="100" d="100"/>
        <a:sy n="100" d="100"/>
      </p:scale>
      <p:origin x="0" y="1128"/>
    </p:cViewPr>
  </p:sorterViewPr>
  <p:notesViewPr>
    <p:cSldViewPr>
      <p:cViewPr varScale="1">
        <p:scale>
          <a:sx n="90" d="100"/>
          <a:sy n="90" d="100"/>
        </p:scale>
        <p:origin x="-3714" y="-11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plotArea>
      <c:layout>
        <c:manualLayout>
          <c:layoutTarget val="inner"/>
          <c:xMode val="edge"/>
          <c:yMode val="edge"/>
          <c:x val="0.10748369759200672"/>
          <c:y val="0.31131958100142587"/>
          <c:w val="0.33684561364526749"/>
          <c:h val="0.54857714222229281"/>
        </c:manualLayout>
      </c:layout>
      <c:doughnutChart>
        <c:varyColors val="1"/>
        <c:ser>
          <c:idx val="0"/>
          <c:order val="0"/>
          <c:tx>
            <c:strRef>
              <c:f>Sheet1!$B$1</c:f>
              <c:strCache>
                <c:ptCount val="1"/>
                <c:pt idx="0">
                  <c:v>Sales</c:v>
                </c:pt>
              </c:strCache>
            </c:strRef>
          </c:tx>
          <c:dPt>
            <c:idx val="0"/>
            <c:bubble3D val="0"/>
          </c:dPt>
          <c:dPt>
            <c:idx val="1"/>
            <c:bubble3D val="0"/>
          </c:dPt>
          <c:dPt>
            <c:idx val="2"/>
            <c:bubble3D val="0"/>
            <c:spPr>
              <a:solidFill>
                <a:schemeClr val="accent1">
                  <a:alpha val="0"/>
                </a:schemeClr>
              </a:solidFill>
            </c:spPr>
          </c:dPt>
          <c:dPt>
            <c:idx val="3"/>
            <c:bubble3D val="0"/>
          </c:dPt>
          <c:dPt>
            <c:idx val="4"/>
            <c:bubble3D val="0"/>
            <c:spPr>
              <a:solidFill>
                <a:schemeClr val="accent2">
                  <a:alpha val="53000"/>
                </a:schemeClr>
              </a:solidFill>
              <a:ln>
                <a:solidFill>
                  <a:schemeClr val="accent2">
                    <a:alpha val="48000"/>
                  </a:schemeClr>
                </a:solidFill>
              </a:ln>
            </c:spPr>
          </c:dPt>
          <c:dLbls>
            <c:dLbl>
              <c:idx val="0"/>
              <c:layout>
                <c:manualLayout>
                  <c:x val="4.4511136189546191E-2"/>
                  <c:y val="0.10468320980208548"/>
                </c:manualLayout>
              </c:layout>
              <c:showLegendKey val="0"/>
              <c:showVal val="0"/>
              <c:showCatName val="0"/>
              <c:showSerName val="0"/>
              <c:showPercent val="1"/>
              <c:showBubbleSize val="0"/>
            </c:dLbl>
            <c:dLbl>
              <c:idx val="1"/>
              <c:layout>
                <c:manualLayout>
                  <c:x val="-7.6603086986436211E-2"/>
                  <c:y val="-6.7784135096100429E-2"/>
                </c:manualLayout>
              </c:layout>
              <c:showLegendKey val="0"/>
              <c:showVal val="0"/>
              <c:showCatName val="0"/>
              <c:showSerName val="0"/>
              <c:showPercent val="1"/>
              <c:showBubbleSize val="0"/>
            </c:dLbl>
            <c:dLbl>
              <c:idx val="2"/>
              <c:layout>
                <c:manualLayout>
                  <c:x val="2.079520404165619E-2"/>
                  <c:y val="-0.13231744091926295"/>
                </c:manualLayout>
              </c:layout>
              <c:showLegendKey val="0"/>
              <c:showVal val="0"/>
              <c:showCatName val="0"/>
              <c:showSerName val="0"/>
              <c:showPercent val="1"/>
              <c:showBubbleSize val="0"/>
            </c:dLbl>
            <c:dLbl>
              <c:idx val="3"/>
              <c:layout>
                <c:manualLayout>
                  <c:x val="-7.5462574865418991E-2"/>
                  <c:y val="-6.0306791308902187E-2"/>
                </c:manualLayout>
              </c:layout>
              <c:showLegendKey val="0"/>
              <c:showVal val="0"/>
              <c:showCatName val="0"/>
              <c:showSerName val="0"/>
              <c:showPercent val="1"/>
              <c:showBubbleSize val="0"/>
            </c:dLbl>
            <c:dLbl>
              <c:idx val="4"/>
              <c:layout>
                <c:manualLayout>
                  <c:x val="-3.461458827807011E-2"/>
                  <c:y val="-0.11459956830193471"/>
                </c:manualLayout>
              </c:layout>
              <c:showLegendKey val="0"/>
              <c:showVal val="0"/>
              <c:showCatName val="0"/>
              <c:showSerName val="0"/>
              <c:showPercent val="1"/>
              <c:showBubbleSize val="0"/>
            </c:dLbl>
            <c:txPr>
              <a:bodyPr/>
              <a:lstStyle/>
              <a:p>
                <a:pPr>
                  <a:defRPr sz="1200"/>
                </a:pPr>
                <a:endParaRPr lang="fr-FR"/>
              </a:p>
            </c:txPr>
            <c:showLegendKey val="0"/>
            <c:showVal val="0"/>
            <c:showCatName val="0"/>
            <c:showSerName val="0"/>
            <c:showPercent val="1"/>
            <c:showBubbleSize val="0"/>
            <c:showLeaderLines val="1"/>
          </c:dLbls>
          <c:cat>
            <c:strRef>
              <c:f>Sheet1!$A$2:$A$4</c:f>
              <c:strCache>
                <c:ptCount val="3"/>
                <c:pt idx="0">
                  <c:v>PV Power Plant</c:v>
                </c:pt>
                <c:pt idx="1">
                  <c:v>Off-grid and rooftop</c:v>
                </c:pt>
                <c:pt idx="2">
                  <c:v>Sector budget support</c:v>
                </c:pt>
              </c:strCache>
            </c:strRef>
          </c:cat>
          <c:val>
            <c:numRef>
              <c:f>Sheet1!$B$2:$B$4</c:f>
              <c:numCache>
                <c:formatCode>#,##0\ "€"</c:formatCode>
                <c:ptCount val="3"/>
                <c:pt idx="0">
                  <c:v>348352519.38512301</c:v>
                </c:pt>
                <c:pt idx="1">
                  <c:v>70552408.989392012</c:v>
                </c:pt>
                <c:pt idx="2">
                  <c:v>22047627.809185002</c:v>
                </c:pt>
              </c:numCache>
            </c:numRef>
          </c:val>
        </c:ser>
        <c:dLbls>
          <c:showLegendKey val="0"/>
          <c:showVal val="0"/>
          <c:showCatName val="0"/>
          <c:showSerName val="0"/>
          <c:showPercent val="1"/>
          <c:showBubbleSize val="0"/>
          <c:showLeaderLines val="1"/>
        </c:dLbls>
        <c:firstSliceAng val="0"/>
        <c:holeSize val="50"/>
      </c:doughnutChart>
    </c:plotArea>
    <c:legend>
      <c:legendPos val="r"/>
      <c:layout>
        <c:manualLayout>
          <c:xMode val="edge"/>
          <c:yMode val="edge"/>
          <c:x val="0.51581074710284314"/>
          <c:y val="0.23629666669734406"/>
          <c:w val="0.43317858278382887"/>
          <c:h val="0.68608845048962819"/>
        </c:manualLayout>
      </c:layout>
      <c:overlay val="0"/>
      <c:txPr>
        <a:bodyPr/>
        <a:lstStyle/>
        <a:p>
          <a:pPr>
            <a:defRPr sz="1400"/>
          </a:pPr>
          <a:endParaRPr lang="fr-FR"/>
        </a:p>
      </c:txPr>
    </c:legend>
    <c:plotVisOnly val="1"/>
    <c:dispBlanksAs val="gap"/>
    <c:showDLblsOverMax val="0"/>
  </c:chart>
  <c:txPr>
    <a:bodyPr/>
    <a:lstStyle/>
    <a:p>
      <a:pPr>
        <a:defRPr sz="1100"/>
      </a:pPr>
      <a:endParaRPr lang="fr-F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plotArea>
      <c:layout>
        <c:manualLayout>
          <c:layoutTarget val="inner"/>
          <c:xMode val="edge"/>
          <c:yMode val="edge"/>
          <c:x val="8.4122995376407397E-2"/>
          <c:y val="0.30714183427460567"/>
          <c:w val="0.3633508750600038"/>
          <c:h val="0.55021703937657718"/>
        </c:manualLayout>
      </c:layout>
      <c:doughnutChart>
        <c:varyColors val="1"/>
        <c:ser>
          <c:idx val="0"/>
          <c:order val="0"/>
          <c:tx>
            <c:strRef>
              <c:f>Sheet1!$B$1</c:f>
              <c:strCache>
                <c:ptCount val="1"/>
                <c:pt idx="0">
                  <c:v>Sales</c:v>
                </c:pt>
              </c:strCache>
            </c:strRef>
          </c:tx>
          <c:dPt>
            <c:idx val="0"/>
            <c:bubble3D val="0"/>
          </c:dPt>
          <c:dPt>
            <c:idx val="1"/>
            <c:bubble3D val="0"/>
          </c:dPt>
          <c:dPt>
            <c:idx val="2"/>
            <c:bubble3D val="0"/>
            <c:spPr>
              <a:solidFill>
                <a:schemeClr val="accent1">
                  <a:alpha val="0"/>
                </a:schemeClr>
              </a:solidFill>
            </c:spPr>
          </c:dPt>
          <c:dPt>
            <c:idx val="3"/>
            <c:bubble3D val="0"/>
          </c:dPt>
          <c:dPt>
            <c:idx val="4"/>
            <c:bubble3D val="0"/>
            <c:spPr>
              <a:solidFill>
                <a:schemeClr val="accent2">
                  <a:alpha val="53000"/>
                </a:schemeClr>
              </a:solidFill>
              <a:ln>
                <a:solidFill>
                  <a:schemeClr val="accent2">
                    <a:alpha val="48000"/>
                  </a:schemeClr>
                </a:solidFill>
              </a:ln>
            </c:spPr>
          </c:dPt>
          <c:dLbls>
            <c:dLbl>
              <c:idx val="0"/>
              <c:layout>
                <c:manualLayout>
                  <c:x val="6.4314066113866142E-2"/>
                  <c:y val="8.9565841890583489E-2"/>
                </c:manualLayout>
              </c:layout>
              <c:showLegendKey val="0"/>
              <c:showVal val="0"/>
              <c:showCatName val="0"/>
              <c:showSerName val="0"/>
              <c:showPercent val="1"/>
              <c:showBubbleSize val="0"/>
            </c:dLbl>
            <c:dLbl>
              <c:idx val="1"/>
              <c:layout>
                <c:manualLayout>
                  <c:x val="-9.1286574219026168E-2"/>
                  <c:y val="-6.274501245893313E-2"/>
                </c:manualLayout>
              </c:layout>
              <c:showLegendKey val="0"/>
              <c:showVal val="0"/>
              <c:showCatName val="0"/>
              <c:showSerName val="0"/>
              <c:showPercent val="1"/>
              <c:showBubbleSize val="0"/>
            </c:dLbl>
            <c:dLbl>
              <c:idx val="2"/>
              <c:layout>
                <c:manualLayout>
                  <c:x val="3.9979143731504581E-2"/>
                  <c:y val="-0.10712182773342645"/>
                </c:manualLayout>
              </c:layout>
              <c:showLegendKey val="0"/>
              <c:showVal val="0"/>
              <c:showCatName val="0"/>
              <c:showSerName val="0"/>
              <c:showPercent val="1"/>
              <c:showBubbleSize val="0"/>
            </c:dLbl>
            <c:dLbl>
              <c:idx val="3"/>
              <c:layout>
                <c:manualLayout>
                  <c:x val="-7.5462574865418991E-2"/>
                  <c:y val="-6.0306791308902187E-2"/>
                </c:manualLayout>
              </c:layout>
              <c:showLegendKey val="0"/>
              <c:showVal val="0"/>
              <c:showCatName val="0"/>
              <c:showSerName val="0"/>
              <c:showPercent val="1"/>
              <c:showBubbleSize val="0"/>
            </c:dLbl>
            <c:dLbl>
              <c:idx val="4"/>
              <c:layout>
                <c:manualLayout>
                  <c:x val="-3.461458827807011E-2"/>
                  <c:y val="-0.11459956830193471"/>
                </c:manualLayout>
              </c:layout>
              <c:showLegendKey val="0"/>
              <c:showVal val="0"/>
              <c:showCatName val="0"/>
              <c:showSerName val="0"/>
              <c:showPercent val="1"/>
              <c:showBubbleSize val="0"/>
            </c:dLbl>
            <c:txPr>
              <a:bodyPr/>
              <a:lstStyle/>
              <a:p>
                <a:pPr>
                  <a:defRPr sz="1200"/>
                </a:pPr>
                <a:endParaRPr lang="fr-FR"/>
              </a:p>
            </c:txPr>
            <c:showLegendKey val="0"/>
            <c:showVal val="0"/>
            <c:showCatName val="0"/>
            <c:showSerName val="0"/>
            <c:showPercent val="1"/>
            <c:showBubbleSize val="0"/>
            <c:showLeaderLines val="1"/>
          </c:dLbls>
          <c:cat>
            <c:strRef>
              <c:f>Sheet1!$A$2:$A$4</c:f>
              <c:strCache>
                <c:ptCount val="3"/>
                <c:pt idx="0">
                  <c:v>LT Loan</c:v>
                </c:pt>
                <c:pt idx="1">
                  <c:v>Grant &amp; TA</c:v>
                </c:pt>
                <c:pt idx="2">
                  <c:v>Equity</c:v>
                </c:pt>
              </c:strCache>
            </c:strRef>
          </c:cat>
          <c:val>
            <c:numRef>
              <c:f>Sheet1!$B$2:$B$4</c:f>
              <c:numCache>
                <c:formatCode>General</c:formatCode>
                <c:ptCount val="3"/>
                <c:pt idx="0">
                  <c:v>383</c:v>
                </c:pt>
                <c:pt idx="1">
                  <c:v>54</c:v>
                </c:pt>
                <c:pt idx="2">
                  <c:v>4</c:v>
                </c:pt>
              </c:numCache>
            </c:numRef>
          </c:val>
        </c:ser>
        <c:dLbls>
          <c:showLegendKey val="0"/>
          <c:showVal val="0"/>
          <c:showCatName val="0"/>
          <c:showSerName val="0"/>
          <c:showPercent val="1"/>
          <c:showBubbleSize val="0"/>
          <c:showLeaderLines val="1"/>
        </c:dLbls>
        <c:firstSliceAng val="0"/>
        <c:holeSize val="50"/>
      </c:doughnutChart>
    </c:plotArea>
    <c:legend>
      <c:legendPos val="r"/>
      <c:layout>
        <c:manualLayout>
          <c:xMode val="edge"/>
          <c:yMode val="edge"/>
          <c:x val="0.54350027360208009"/>
          <c:y val="0.22184274899906037"/>
          <c:w val="0.31250473727218264"/>
          <c:h val="0.68608845048962819"/>
        </c:manualLayout>
      </c:layout>
      <c:overlay val="0"/>
      <c:txPr>
        <a:bodyPr/>
        <a:lstStyle/>
        <a:p>
          <a:pPr>
            <a:defRPr sz="1200"/>
          </a:pPr>
          <a:endParaRPr lang="fr-FR"/>
        </a:p>
      </c:txPr>
    </c:legend>
    <c:plotVisOnly val="1"/>
    <c:dispBlanksAs val="gap"/>
    <c:showDLblsOverMax val="0"/>
  </c:chart>
  <c:txPr>
    <a:bodyPr/>
    <a:lstStyle/>
    <a:p>
      <a:pPr>
        <a:defRPr sz="1100"/>
      </a:pPr>
      <a:endParaRPr lang="fr-FR"/>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plotArea>
      <c:layout>
        <c:manualLayout>
          <c:layoutTarget val="inner"/>
          <c:xMode val="edge"/>
          <c:yMode val="edge"/>
          <c:x val="0.19721549630518728"/>
          <c:y val="0.12508242811730597"/>
          <c:w val="0.25020818039947795"/>
          <c:h val="0.86362178395948852"/>
        </c:manualLayout>
      </c:layout>
      <c:doughnutChart>
        <c:varyColors val="1"/>
        <c:ser>
          <c:idx val="0"/>
          <c:order val="0"/>
          <c:tx>
            <c:strRef>
              <c:f>Sheet1!$B$1</c:f>
              <c:strCache>
                <c:ptCount val="1"/>
                <c:pt idx="0">
                  <c:v>Sales</c:v>
                </c:pt>
              </c:strCache>
            </c:strRef>
          </c:tx>
          <c:dPt>
            <c:idx val="0"/>
            <c:bubble3D val="0"/>
          </c:dPt>
          <c:dPt>
            <c:idx val="1"/>
            <c:bubble3D val="0"/>
          </c:dPt>
          <c:dPt>
            <c:idx val="2"/>
            <c:bubble3D val="0"/>
          </c:dPt>
          <c:dPt>
            <c:idx val="3"/>
            <c:bubble3D val="0"/>
          </c:dPt>
          <c:dPt>
            <c:idx val="4"/>
            <c:bubble3D val="0"/>
            <c:spPr>
              <a:solidFill>
                <a:schemeClr val="accent2">
                  <a:alpha val="53000"/>
                </a:schemeClr>
              </a:solidFill>
              <a:ln>
                <a:solidFill>
                  <a:schemeClr val="accent2">
                    <a:alpha val="48000"/>
                  </a:schemeClr>
                </a:solidFill>
              </a:ln>
            </c:spPr>
          </c:dPt>
          <c:dLbls>
            <c:dLbl>
              <c:idx val="0"/>
              <c:layout>
                <c:manualLayout>
                  <c:x val="1.8017095322741917E-2"/>
                  <c:y val="-0.15735116733061405"/>
                </c:manualLayout>
              </c:layout>
              <c:showLegendKey val="0"/>
              <c:showVal val="0"/>
              <c:showCatName val="0"/>
              <c:showSerName val="0"/>
              <c:showPercent val="1"/>
              <c:showBubbleSize val="0"/>
            </c:dLbl>
            <c:dLbl>
              <c:idx val="1"/>
              <c:layout>
                <c:manualLayout>
                  <c:x val="6.2635823433948662E-2"/>
                  <c:y val="6.8271984116460183E-2"/>
                </c:manualLayout>
              </c:layout>
              <c:showLegendKey val="0"/>
              <c:showVal val="0"/>
              <c:showCatName val="0"/>
              <c:showSerName val="0"/>
              <c:showPercent val="1"/>
              <c:showBubbleSize val="0"/>
            </c:dLbl>
            <c:dLbl>
              <c:idx val="2"/>
              <c:layout>
                <c:manualLayout>
                  <c:x val="-6.5842431649008701E-2"/>
                  <c:y val="-1.1378497627247765E-2"/>
                </c:manualLayout>
              </c:layout>
              <c:showLegendKey val="0"/>
              <c:showVal val="0"/>
              <c:showCatName val="0"/>
              <c:showSerName val="0"/>
              <c:showPercent val="1"/>
              <c:showBubbleSize val="0"/>
            </c:dLbl>
            <c:dLbl>
              <c:idx val="3"/>
              <c:layout>
                <c:manualLayout>
                  <c:x val="-6.1659815576047106E-2"/>
                  <c:y val="-0.11069801768057518"/>
                </c:manualLayout>
              </c:layout>
              <c:showLegendKey val="0"/>
              <c:showVal val="0"/>
              <c:showCatName val="0"/>
              <c:showSerName val="0"/>
              <c:showPercent val="1"/>
              <c:showBubbleSize val="0"/>
            </c:dLbl>
            <c:dLbl>
              <c:idx val="4"/>
              <c:layout>
                <c:manualLayout>
                  <c:x val="-1.7498055771580937E-2"/>
                  <c:y val="-0.1448343041249385"/>
                </c:manualLayout>
              </c:layout>
              <c:showLegendKey val="0"/>
              <c:showVal val="0"/>
              <c:showCatName val="0"/>
              <c:showSerName val="0"/>
              <c:showPercent val="1"/>
              <c:showBubbleSize val="0"/>
            </c:dLbl>
            <c:txPr>
              <a:bodyPr/>
              <a:lstStyle/>
              <a:p>
                <a:pPr>
                  <a:defRPr sz="1400"/>
                </a:pPr>
                <a:endParaRPr lang="fr-FR"/>
              </a:p>
            </c:txPr>
            <c:showLegendKey val="0"/>
            <c:showVal val="0"/>
            <c:showCatName val="0"/>
            <c:showSerName val="0"/>
            <c:showPercent val="1"/>
            <c:showBubbleSize val="0"/>
            <c:showLeaderLines val="1"/>
          </c:dLbls>
          <c:cat>
            <c:strRef>
              <c:f>Sheet1!$A$2:$A$6</c:f>
              <c:strCache>
                <c:ptCount val="5"/>
                <c:pt idx="0">
                  <c:v>ASIA</c:v>
                </c:pt>
                <c:pt idx="1">
                  <c:v>AFRICA</c:v>
                </c:pt>
                <c:pt idx="2">
                  <c:v>MAGHREB</c:v>
                </c:pt>
                <c:pt idx="3">
                  <c:v>LATIN AMERICA</c:v>
                </c:pt>
                <c:pt idx="4">
                  <c:v>FRENCH OVERSEAS</c:v>
                </c:pt>
              </c:strCache>
            </c:strRef>
          </c:cat>
          <c:val>
            <c:numRef>
              <c:f>Sheet1!$B$2:$B$6</c:f>
              <c:numCache>
                <c:formatCode>General</c:formatCode>
                <c:ptCount val="5"/>
                <c:pt idx="0">
                  <c:v>10</c:v>
                </c:pt>
                <c:pt idx="1">
                  <c:v>312</c:v>
                </c:pt>
                <c:pt idx="2">
                  <c:v>79.3</c:v>
                </c:pt>
                <c:pt idx="3">
                  <c:v>18.3</c:v>
                </c:pt>
                <c:pt idx="4">
                  <c:v>27.2</c:v>
                </c:pt>
              </c:numCache>
            </c:numRef>
          </c:val>
        </c:ser>
        <c:dLbls>
          <c:showLegendKey val="0"/>
          <c:showVal val="0"/>
          <c:showCatName val="0"/>
          <c:showSerName val="0"/>
          <c:showPercent val="1"/>
          <c:showBubbleSize val="0"/>
          <c:showLeaderLines val="1"/>
        </c:dLbls>
        <c:firstSliceAng val="0"/>
        <c:holeSize val="50"/>
      </c:doughnutChart>
    </c:plotArea>
    <c:legend>
      <c:legendPos val="r"/>
      <c:layout>
        <c:manualLayout>
          <c:xMode val="edge"/>
          <c:yMode val="edge"/>
          <c:x val="0.56222361585991998"/>
          <c:y val="0.16703382163886554"/>
          <c:w val="0.31250473727218264"/>
          <c:h val="0.68608845048962819"/>
        </c:manualLayout>
      </c:layout>
      <c:overlay val="0"/>
      <c:txPr>
        <a:bodyPr/>
        <a:lstStyle/>
        <a:p>
          <a:pPr>
            <a:defRPr sz="1400"/>
          </a:pPr>
          <a:endParaRPr lang="fr-FR"/>
        </a:p>
      </c:txPr>
    </c:legend>
    <c:plotVisOnly val="1"/>
    <c:dispBlanksAs val="gap"/>
    <c:showDLblsOverMax val="0"/>
  </c:chart>
  <c:txPr>
    <a:bodyPr/>
    <a:lstStyle/>
    <a:p>
      <a:pPr>
        <a:defRPr sz="1100"/>
      </a:pPr>
      <a:endParaRPr lang="fr-FR"/>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cdr:x>
      <cdr:y>0.0486</cdr:y>
    </cdr:from>
    <cdr:to>
      <cdr:x>1</cdr:x>
      <cdr:y>0.17072</cdr:y>
    </cdr:to>
    <cdr:sp macro="" textlink="">
      <cdr:nvSpPr>
        <cdr:cNvPr id="2" name="Rectangle 1"/>
        <cdr:cNvSpPr/>
      </cdr:nvSpPr>
      <cdr:spPr>
        <a:xfrm xmlns:a="http://schemas.openxmlformats.org/drawingml/2006/main">
          <a:off x="-4736652" y="123864"/>
          <a:ext cx="4069779" cy="311266"/>
        </a:xfrm>
        <a:prstGeom xmlns:a="http://schemas.openxmlformats.org/drawingml/2006/main" prst="rect">
          <a:avLst/>
        </a:prstGeom>
      </cdr:spPr>
      <cdr:txBody>
        <a:bodyPr xmlns:a="http://schemas.openxmlformats.org/drawingml/2006/main" wrap="square">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fr-FR" sz="1400" b="1" dirty="0" smtClean="0"/>
            <a:t>Instrument Breakdown</a:t>
          </a:r>
          <a:endParaRPr lang="fr-FR" sz="1400" b="1"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6820DB99-3CFE-A049-BD9E-7FB31C116483}" type="datetime1">
              <a:rPr lang="en-US" smtClean="0"/>
              <a:t>4/18/2018</a:t>
            </a:fld>
            <a:endParaRPr lang="en-US"/>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DBE0BB57-DC73-764C-A58B-61339E1E8DD3}" type="slidenum">
              <a:rPr lang="en-US" smtClean="0"/>
              <a:t>‹N°›</a:t>
            </a:fld>
            <a:endParaRPr lang="en-US"/>
          </a:p>
        </p:txBody>
      </p:sp>
    </p:spTree>
    <p:extLst>
      <p:ext uri="{BB962C8B-B14F-4D97-AF65-F5344CB8AC3E}">
        <p14:creationId xmlns:p14="http://schemas.microsoft.com/office/powerpoint/2010/main" val="2175788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1DA03147-2684-674F-8929-FD8FCA0CDEFF}" type="datetime1">
              <a:rPr lang="en-US" smtClean="0"/>
              <a:t>4/18/2018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61E385B3-6F63-4903-BDA2-5A5BFDA7B338}" type="slidenum">
              <a:rPr lang="en-US" smtClean="0"/>
              <a:t>‹N°›</a:t>
            </a:fld>
            <a:endParaRPr lang="en-US"/>
          </a:p>
        </p:txBody>
      </p:sp>
    </p:spTree>
    <p:extLst>
      <p:ext uri="{BB962C8B-B14F-4D97-AF65-F5344CB8AC3E}">
        <p14:creationId xmlns:p14="http://schemas.microsoft.com/office/powerpoint/2010/main" val="189162964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400" b="1" baseline="0" noProof="0" dirty="0" smtClean="0"/>
              <a:t>our operational objective in this sector </a:t>
            </a:r>
          </a:p>
          <a:p>
            <a:endParaRPr lang="en-US" sz="1400" b="1" baseline="0" noProof="0" dirty="0" smtClean="0"/>
          </a:p>
          <a:p>
            <a:r>
              <a:rPr lang="en-US" sz="1400" b="1" baseline="0" noProof="0" dirty="0" smtClean="0"/>
              <a:t>through the promotion of RE, EE and smart grid projects.</a:t>
            </a:r>
          </a:p>
          <a:p>
            <a:endParaRPr lang="en-US" baseline="0" noProof="0" dirty="0" smtClean="0"/>
          </a:p>
          <a:p>
            <a:r>
              <a:rPr lang="en-US" sz="1400" b="1" baseline="0" noProof="0" dirty="0" smtClean="0"/>
              <a:t>what AFD is doing in the Solar Energy Sector with a specific focus on our activities to support solar energy projects in ISA countries.    </a:t>
            </a:r>
            <a:endParaRPr lang="en-US" sz="1400" b="1" noProof="0" dirty="0"/>
          </a:p>
        </p:txBody>
      </p:sp>
      <p:sp>
        <p:nvSpPr>
          <p:cNvPr id="4" name="Espace réservé du numéro de diapositive 3"/>
          <p:cNvSpPr>
            <a:spLocks noGrp="1"/>
          </p:cNvSpPr>
          <p:nvPr>
            <p:ph type="sldNum" sz="quarter" idx="10"/>
          </p:nvPr>
        </p:nvSpPr>
        <p:spPr/>
        <p:txBody>
          <a:bodyPr/>
          <a:lstStyle/>
          <a:p>
            <a:fld id="{61E385B3-6F63-4903-BDA2-5A5BFDA7B338}" type="slidenum">
              <a:rPr lang="en-US" smtClean="0"/>
              <a:t>1</a:t>
            </a:fld>
            <a:endParaRPr lang="en-US"/>
          </a:p>
        </p:txBody>
      </p:sp>
    </p:spTree>
    <p:extLst>
      <p:ext uri="{BB962C8B-B14F-4D97-AF65-F5344CB8AC3E}">
        <p14:creationId xmlns:p14="http://schemas.microsoft.com/office/powerpoint/2010/main" val="38027019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L’intégration massive des énergies intermittentes telles que le solaire, nécessite la mise à niveau des réseaux et de leur système de contrôle commande.</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i="1" kern="1200" dirty="0" smtClean="0">
                <a:solidFill>
                  <a:schemeClr val="tx1"/>
                </a:solidFill>
                <a:effectLst/>
                <a:latin typeface="+mn-lt"/>
                <a:ea typeface="+mn-ea"/>
                <a:cs typeface="+mn-cs"/>
              </a:rPr>
              <a:t>A Maurice ou au Sénégal, les financements de l’AFD permettent aux opérateurs de mener des études pour anticiper les fragilités engendrées par une pénétration massive d’énergie intermittente dont  le solaire et d’identifier les besoins prioritaires de renforcement du réseau national pour le rendre plus intelligent (« smart </a:t>
            </a:r>
            <a:r>
              <a:rPr lang="fr-FR" sz="1200" i="1" kern="1200" dirty="0" err="1" smtClean="0">
                <a:solidFill>
                  <a:schemeClr val="tx1"/>
                </a:solidFill>
                <a:effectLst/>
                <a:latin typeface="+mn-lt"/>
                <a:ea typeface="+mn-ea"/>
                <a:cs typeface="+mn-cs"/>
              </a:rPr>
              <a:t>grid</a:t>
            </a:r>
            <a:r>
              <a:rPr lang="fr-FR" sz="1200" i="1" kern="1200" dirty="0" smtClean="0">
                <a:solidFill>
                  <a:schemeClr val="tx1"/>
                </a:solidFill>
                <a:effectLst/>
                <a:latin typeface="+mn-lt"/>
                <a:ea typeface="+mn-ea"/>
                <a:cs typeface="+mn-cs"/>
              </a:rPr>
              <a:t> »)</a:t>
            </a:r>
            <a:endParaRPr lang="fr-FR" dirty="0" smtClean="0">
              <a:effectLs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To promote modern and innovative solutions that help provide secure and efficient electrical networks</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b="0" i="0" u="none" strike="noStrike" kern="1200" baseline="0" dirty="0" err="1" smtClean="0">
                <a:solidFill>
                  <a:schemeClr val="tx1"/>
                </a:solidFill>
                <a:latin typeface="+mn-lt"/>
                <a:ea typeface="+mn-ea"/>
                <a:cs typeface="+mn-cs"/>
              </a:rPr>
              <a:t>Different</a:t>
            </a:r>
            <a:r>
              <a:rPr lang="fr-FR" sz="1200" b="0" i="0" u="none" strike="noStrike" kern="1200" baseline="0" dirty="0" smtClean="0">
                <a:solidFill>
                  <a:schemeClr val="tx1"/>
                </a:solidFill>
                <a:latin typeface="+mn-lt"/>
                <a:ea typeface="+mn-ea"/>
                <a:cs typeface="+mn-cs"/>
              </a:rPr>
              <a:t> </a:t>
            </a:r>
            <a:r>
              <a:rPr lang="fr-FR" sz="1200" b="0" i="0" u="none" strike="noStrike" kern="1200" baseline="0" dirty="0" err="1" smtClean="0">
                <a:solidFill>
                  <a:schemeClr val="tx1"/>
                </a:solidFill>
                <a:latin typeface="+mn-lt"/>
                <a:ea typeface="+mn-ea"/>
                <a:cs typeface="+mn-cs"/>
              </a:rPr>
              <a:t>kinds</a:t>
            </a:r>
            <a:r>
              <a:rPr lang="fr-FR" sz="1200" b="0" i="0" u="none" strike="noStrike" kern="1200" baseline="0" dirty="0" smtClean="0">
                <a:solidFill>
                  <a:schemeClr val="tx1"/>
                </a:solidFill>
                <a:latin typeface="+mn-lt"/>
                <a:ea typeface="+mn-ea"/>
                <a:cs typeface="+mn-cs"/>
              </a:rPr>
              <a:t> of </a:t>
            </a:r>
            <a:r>
              <a:rPr lang="fr-FR" sz="1200" b="0" i="0" u="none" strike="noStrike" kern="1200" baseline="0" dirty="0" err="1" smtClean="0">
                <a:solidFill>
                  <a:schemeClr val="tx1"/>
                </a:solidFill>
                <a:latin typeface="+mn-lt"/>
                <a:ea typeface="+mn-ea"/>
                <a:cs typeface="+mn-cs"/>
              </a:rPr>
              <a:t>existing</a:t>
            </a:r>
            <a:r>
              <a:rPr lang="fr-FR" sz="1200" b="0" i="0" u="none" strike="noStrike" kern="1200" baseline="0" dirty="0" smtClean="0">
                <a:solidFill>
                  <a:schemeClr val="tx1"/>
                </a:solidFill>
                <a:latin typeface="+mn-lt"/>
                <a:ea typeface="+mn-ea"/>
                <a:cs typeface="+mn-cs"/>
              </a:rPr>
              <a:t> or future technologies in the </a:t>
            </a:r>
            <a:r>
              <a:rPr lang="fr-FR" sz="1200" b="0" i="0" u="none" strike="noStrike" kern="1200" baseline="0" dirty="0" err="1" smtClean="0">
                <a:solidFill>
                  <a:schemeClr val="tx1"/>
                </a:solidFill>
                <a:latin typeface="+mn-lt"/>
                <a:ea typeface="+mn-ea"/>
                <a:cs typeface="+mn-cs"/>
              </a:rPr>
              <a:t>field</a:t>
            </a:r>
            <a:r>
              <a:rPr lang="fr-FR" sz="1200" b="0" i="0" u="none" strike="noStrike" kern="1200" baseline="0" dirty="0" smtClean="0">
                <a:solidFill>
                  <a:schemeClr val="tx1"/>
                </a:solidFill>
                <a:latin typeface="+mn-lt"/>
                <a:ea typeface="+mn-ea"/>
                <a:cs typeface="+mn-cs"/>
              </a:rPr>
              <a:t> of Solar PV Modules, </a:t>
            </a:r>
            <a:r>
              <a:rPr lang="fr-FR" sz="1200" b="0" i="0" u="none" strike="noStrike" kern="1200" baseline="0" dirty="0" err="1" smtClean="0">
                <a:solidFill>
                  <a:schemeClr val="tx1"/>
                </a:solidFill>
                <a:latin typeface="+mn-lt"/>
                <a:ea typeface="+mn-ea"/>
                <a:cs typeface="+mn-cs"/>
              </a:rPr>
              <a:t>Thin</a:t>
            </a:r>
            <a:r>
              <a:rPr lang="fr-FR" sz="1200" b="0" i="0" u="none" strike="noStrike" kern="1200" baseline="0" dirty="0" smtClean="0">
                <a:solidFill>
                  <a:schemeClr val="tx1"/>
                </a:solidFill>
                <a:latin typeface="+mn-lt"/>
                <a:ea typeface="+mn-ea"/>
                <a:cs typeface="+mn-cs"/>
              </a:rPr>
              <a:t> Films, Flexible Modules, Solar </a:t>
            </a:r>
            <a:r>
              <a:rPr lang="fr-FR" sz="1200" b="0" i="0" u="none" strike="noStrike" kern="1200" baseline="0" dirty="0" err="1" smtClean="0">
                <a:solidFill>
                  <a:schemeClr val="tx1"/>
                </a:solidFill>
                <a:latin typeface="+mn-lt"/>
                <a:ea typeface="+mn-ea"/>
                <a:cs typeface="+mn-cs"/>
              </a:rPr>
              <a:t>Tiles</a:t>
            </a:r>
            <a:r>
              <a:rPr lang="fr-FR" sz="1200" b="0" i="0" u="none" strike="noStrike" kern="1200" baseline="0" dirty="0" smtClean="0">
                <a:solidFill>
                  <a:schemeClr val="tx1"/>
                </a:solidFill>
                <a:latin typeface="+mn-lt"/>
                <a:ea typeface="+mn-ea"/>
                <a:cs typeface="+mn-cs"/>
              </a:rPr>
              <a:t>, etc.; </a:t>
            </a:r>
            <a:r>
              <a:rPr lang="fr-FR" sz="1200" b="0" i="0" u="none" strike="noStrike" kern="1200" baseline="0" dirty="0" err="1" smtClean="0">
                <a:solidFill>
                  <a:schemeClr val="tx1"/>
                </a:solidFill>
                <a:latin typeface="+mn-lt"/>
                <a:ea typeface="+mn-ea"/>
                <a:cs typeface="+mn-cs"/>
              </a:rPr>
              <a:t>Inverters</a:t>
            </a:r>
            <a:r>
              <a:rPr lang="fr-FR" sz="1200" b="0" i="0" u="none" strike="noStrike" kern="1200" baseline="0" dirty="0" smtClean="0">
                <a:solidFill>
                  <a:schemeClr val="tx1"/>
                </a:solidFill>
                <a:latin typeface="+mn-lt"/>
                <a:ea typeface="+mn-ea"/>
                <a:cs typeface="+mn-cs"/>
              </a:rPr>
              <a:t>, </a:t>
            </a:r>
            <a:r>
              <a:rPr lang="fr-FR" sz="1200" b="0" i="0" u="none" strike="noStrike" kern="1200" baseline="0" dirty="0" err="1" smtClean="0">
                <a:solidFill>
                  <a:schemeClr val="tx1"/>
                </a:solidFill>
                <a:latin typeface="+mn-lt"/>
                <a:ea typeface="+mn-ea"/>
                <a:cs typeface="+mn-cs"/>
              </a:rPr>
              <a:t>Hybrid</a:t>
            </a:r>
            <a:r>
              <a:rPr lang="fr-FR" sz="1200" b="0" i="0" u="none" strike="noStrike" kern="1200" baseline="0" dirty="0" smtClean="0">
                <a:solidFill>
                  <a:schemeClr val="tx1"/>
                </a:solidFill>
                <a:latin typeface="+mn-lt"/>
                <a:ea typeface="+mn-ea"/>
                <a:cs typeface="+mn-cs"/>
              </a:rPr>
              <a:t> </a:t>
            </a:r>
            <a:r>
              <a:rPr lang="fr-FR" sz="1200" b="0" i="0" u="none" strike="noStrike" kern="1200" baseline="0" dirty="0" err="1" smtClean="0">
                <a:solidFill>
                  <a:schemeClr val="tx1"/>
                </a:solidFill>
                <a:latin typeface="+mn-lt"/>
                <a:ea typeface="+mn-ea"/>
                <a:cs typeface="+mn-cs"/>
              </a:rPr>
              <a:t>Inverters</a:t>
            </a:r>
            <a:r>
              <a:rPr lang="fr-FR" sz="1200" b="0" i="0" u="none" strike="noStrike" kern="1200" baseline="0" dirty="0" smtClean="0">
                <a:solidFill>
                  <a:schemeClr val="tx1"/>
                </a:solidFill>
                <a:latin typeface="+mn-lt"/>
                <a:ea typeface="+mn-ea"/>
                <a:cs typeface="+mn-cs"/>
              </a:rPr>
              <a:t>, Micro-</a:t>
            </a:r>
            <a:r>
              <a:rPr lang="fr-FR" sz="1200" b="0" i="0" u="none" strike="noStrike" kern="1200" baseline="0" dirty="0" err="1" smtClean="0">
                <a:solidFill>
                  <a:schemeClr val="tx1"/>
                </a:solidFill>
                <a:latin typeface="+mn-lt"/>
                <a:ea typeface="+mn-ea"/>
                <a:cs typeface="+mn-cs"/>
              </a:rPr>
              <a:t>Inverters</a:t>
            </a:r>
            <a:r>
              <a:rPr lang="fr-FR" sz="1200" b="0" i="0" u="none" strike="noStrike" kern="1200" baseline="0" dirty="0" smtClean="0">
                <a:solidFill>
                  <a:schemeClr val="tx1"/>
                </a:solidFill>
                <a:latin typeface="+mn-lt"/>
                <a:ea typeface="+mn-ea"/>
                <a:cs typeface="+mn-cs"/>
              </a:rPr>
              <a:t>, Power </a:t>
            </a:r>
            <a:r>
              <a:rPr lang="fr-FR" sz="1200" b="0" i="0" u="none" strike="noStrike" kern="1200" baseline="0" dirty="0" err="1" smtClean="0">
                <a:solidFill>
                  <a:schemeClr val="tx1"/>
                </a:solidFill>
                <a:latin typeface="+mn-lt"/>
                <a:ea typeface="+mn-ea"/>
                <a:cs typeface="+mn-cs"/>
              </a:rPr>
              <a:t>Controllers</a:t>
            </a:r>
            <a:r>
              <a:rPr lang="fr-FR" sz="1200" b="0" i="0" u="none" strike="noStrike" kern="1200" baseline="0" dirty="0" smtClean="0">
                <a:solidFill>
                  <a:schemeClr val="tx1"/>
                </a:solidFill>
                <a:latin typeface="+mn-lt"/>
                <a:ea typeface="+mn-ea"/>
                <a:cs typeface="+mn-cs"/>
              </a:rPr>
              <a:t>, etc.; Storage </a:t>
            </a:r>
            <a:r>
              <a:rPr lang="fr-FR" sz="1200" b="0" i="0" u="none" strike="noStrike" kern="1200" baseline="0" dirty="0" err="1" smtClean="0">
                <a:solidFill>
                  <a:schemeClr val="tx1"/>
                </a:solidFill>
                <a:latin typeface="+mn-lt"/>
                <a:ea typeface="+mn-ea"/>
                <a:cs typeface="+mn-cs"/>
              </a:rPr>
              <a:t>Devices</a:t>
            </a:r>
            <a:r>
              <a:rPr lang="fr-FR" sz="1200" b="0" i="0" u="none" strike="noStrike" kern="1200" baseline="0" dirty="0" smtClean="0">
                <a:solidFill>
                  <a:schemeClr val="tx1"/>
                </a:solidFill>
                <a:latin typeface="+mn-lt"/>
                <a:ea typeface="+mn-ea"/>
                <a:cs typeface="+mn-cs"/>
              </a:rPr>
              <a:t>, Module </a:t>
            </a:r>
            <a:r>
              <a:rPr lang="fr-FR" sz="1200" b="0" i="0" u="none" strike="noStrike" kern="1200" baseline="0" dirty="0" err="1" smtClean="0">
                <a:solidFill>
                  <a:schemeClr val="tx1"/>
                </a:solidFill>
                <a:latin typeface="+mn-lt"/>
                <a:ea typeface="+mn-ea"/>
                <a:cs typeface="+mn-cs"/>
              </a:rPr>
              <a:t>Mounting</a:t>
            </a:r>
            <a:r>
              <a:rPr lang="fr-FR" sz="1200" b="0" i="0" u="none" strike="noStrike" kern="1200" baseline="0" dirty="0" smtClean="0">
                <a:solidFill>
                  <a:schemeClr val="tx1"/>
                </a:solidFill>
                <a:latin typeface="+mn-lt"/>
                <a:ea typeface="+mn-ea"/>
                <a:cs typeface="+mn-cs"/>
              </a:rPr>
              <a:t>/Fixing Structures, Smart </a:t>
            </a:r>
            <a:r>
              <a:rPr lang="fr-FR" sz="1200" b="0" i="0" u="none" strike="noStrike" kern="1200" baseline="0" dirty="0" err="1" smtClean="0">
                <a:solidFill>
                  <a:schemeClr val="tx1"/>
                </a:solidFill>
                <a:latin typeface="+mn-lt"/>
                <a:ea typeface="+mn-ea"/>
                <a:cs typeface="+mn-cs"/>
              </a:rPr>
              <a:t>Meters</a:t>
            </a:r>
            <a:r>
              <a:rPr lang="fr-FR" sz="1200" b="0" i="0" u="none" strike="noStrike" kern="1200" baseline="0" dirty="0" smtClean="0">
                <a:solidFill>
                  <a:schemeClr val="tx1"/>
                </a:solidFill>
                <a:latin typeface="+mn-lt"/>
                <a:ea typeface="+mn-ea"/>
                <a:cs typeface="+mn-cs"/>
              </a:rPr>
              <a:t>, </a:t>
            </a:r>
            <a:r>
              <a:rPr lang="fr-FR" sz="1200" b="0" i="0" u="none" strike="noStrike" kern="1200" baseline="0" dirty="0" err="1" smtClean="0">
                <a:solidFill>
                  <a:schemeClr val="tx1"/>
                </a:solidFill>
                <a:latin typeface="+mn-lt"/>
                <a:ea typeface="+mn-ea"/>
                <a:cs typeface="+mn-cs"/>
              </a:rPr>
              <a:t>Measuring</a:t>
            </a:r>
            <a:r>
              <a:rPr lang="fr-FR" sz="1200" b="0" i="0" u="none" strike="noStrike" kern="1200" baseline="0" dirty="0" smtClean="0">
                <a:solidFill>
                  <a:schemeClr val="tx1"/>
                </a:solidFill>
                <a:latin typeface="+mn-lt"/>
                <a:ea typeface="+mn-ea"/>
                <a:cs typeface="+mn-cs"/>
              </a:rPr>
              <a:t> Instruments, </a:t>
            </a:r>
            <a:r>
              <a:rPr lang="fr-FR" sz="1200" b="0" i="0" u="none" strike="noStrike" kern="1200" baseline="0" dirty="0" err="1" smtClean="0">
                <a:solidFill>
                  <a:schemeClr val="tx1"/>
                </a:solidFill>
                <a:latin typeface="+mn-lt"/>
                <a:ea typeface="+mn-ea"/>
                <a:cs typeface="+mn-cs"/>
              </a:rPr>
              <a:t>Tracking</a:t>
            </a:r>
            <a:r>
              <a:rPr lang="fr-FR" sz="1200" b="0" i="0" u="none" strike="noStrike" kern="1200" baseline="0" dirty="0" smtClean="0">
                <a:solidFill>
                  <a:schemeClr val="tx1"/>
                </a:solidFill>
                <a:latin typeface="+mn-lt"/>
                <a:ea typeface="+mn-ea"/>
                <a:cs typeface="+mn-cs"/>
              </a:rPr>
              <a:t>/ </a:t>
            </a:r>
            <a:r>
              <a:rPr lang="fr-FR" sz="1200" b="0" i="0" u="none" strike="noStrike" kern="1200" baseline="0" dirty="0" err="1" smtClean="0">
                <a:solidFill>
                  <a:schemeClr val="tx1"/>
                </a:solidFill>
                <a:latin typeface="+mn-lt"/>
                <a:ea typeface="+mn-ea"/>
                <a:cs typeface="+mn-cs"/>
              </a:rPr>
              <a:t>Remote</a:t>
            </a:r>
            <a:r>
              <a:rPr lang="fr-FR" sz="1200" b="0" i="0" u="none" strike="noStrike" kern="1200" baseline="0" dirty="0" smtClean="0">
                <a:solidFill>
                  <a:schemeClr val="tx1"/>
                </a:solidFill>
                <a:latin typeface="+mn-lt"/>
                <a:ea typeface="+mn-ea"/>
                <a:cs typeface="+mn-cs"/>
              </a:rPr>
              <a:t> Monitoring </a:t>
            </a:r>
            <a:r>
              <a:rPr lang="fr-FR" sz="1200" b="0" i="0" u="none" strike="noStrike" kern="1200" baseline="0" dirty="0" err="1" smtClean="0">
                <a:solidFill>
                  <a:schemeClr val="tx1"/>
                </a:solidFill>
                <a:latin typeface="+mn-lt"/>
                <a:ea typeface="+mn-ea"/>
                <a:cs typeface="+mn-cs"/>
              </a:rPr>
              <a:t>Systems</a:t>
            </a:r>
            <a:r>
              <a:rPr lang="fr-FR" sz="1200" b="0" i="0" u="none" strike="noStrike" kern="1200" baseline="0" dirty="0" smtClean="0">
                <a:solidFill>
                  <a:schemeClr val="tx1"/>
                </a:solidFill>
                <a:latin typeface="+mn-lt"/>
                <a:ea typeface="+mn-ea"/>
                <a:cs typeface="+mn-cs"/>
              </a:rPr>
              <a:t>, Auto-Panel </a:t>
            </a:r>
            <a:r>
              <a:rPr lang="fr-FR" sz="1200" b="0" i="0" u="none" strike="noStrike" kern="1200" baseline="0" dirty="0" err="1" smtClean="0">
                <a:solidFill>
                  <a:schemeClr val="tx1"/>
                </a:solidFill>
                <a:latin typeface="+mn-lt"/>
                <a:ea typeface="+mn-ea"/>
                <a:cs typeface="+mn-cs"/>
              </a:rPr>
              <a:t>Cleaning</a:t>
            </a:r>
            <a:r>
              <a:rPr lang="fr-FR" sz="1200" b="0" i="0" u="none" strike="noStrike" kern="1200" baseline="0" dirty="0" smtClean="0">
                <a:solidFill>
                  <a:schemeClr val="tx1"/>
                </a:solidFill>
                <a:latin typeface="+mn-lt"/>
                <a:ea typeface="+mn-ea"/>
                <a:cs typeface="+mn-cs"/>
              </a:rPr>
              <a:t> </a:t>
            </a:r>
            <a:r>
              <a:rPr lang="fr-FR" sz="1200" b="0" i="0" u="none" strike="noStrike" kern="1200" baseline="0" dirty="0" err="1" smtClean="0">
                <a:solidFill>
                  <a:schemeClr val="tx1"/>
                </a:solidFill>
                <a:latin typeface="+mn-lt"/>
                <a:ea typeface="+mn-ea"/>
                <a:cs typeface="+mn-cs"/>
              </a:rPr>
              <a:t>Devices</a:t>
            </a:r>
            <a:r>
              <a:rPr lang="fr-FR" sz="1200" b="0" i="0" u="none" strike="noStrike" kern="1200" baseline="0" dirty="0" smtClean="0">
                <a:solidFill>
                  <a:schemeClr val="tx1"/>
                </a:solidFill>
                <a:latin typeface="+mn-lt"/>
                <a:ea typeface="+mn-ea"/>
                <a:cs typeface="+mn-cs"/>
              </a:rPr>
              <a:t>.</a:t>
            </a:r>
          </a:p>
          <a:p>
            <a:endParaRPr lang="fr-FR"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Integration of Roof-top Solar with Grid Distribution System and Energy Storage Systems, Policy and Regulatory Advocacy and to create necessary infrastructure and market to supplement Smart City Program and e-Mobility Program </a:t>
            </a:r>
          </a:p>
          <a:p>
            <a:endParaRPr lang="en-US" sz="1200" b="0" i="0" u="none" strike="noStrike" kern="1200" baseline="0" dirty="0" smtClean="0">
              <a:solidFill>
                <a:schemeClr val="tx1"/>
              </a:solidFill>
              <a:latin typeface="+mn-lt"/>
              <a:ea typeface="+mn-ea"/>
              <a:cs typeface="+mn-cs"/>
            </a:endParaRPr>
          </a:p>
          <a:p>
            <a:r>
              <a:rPr lang="fr-FR" sz="1200" kern="1200" dirty="0" smtClean="0">
                <a:solidFill>
                  <a:schemeClr val="tx1"/>
                </a:solidFill>
                <a:effectLst/>
                <a:latin typeface="+mn-lt"/>
                <a:ea typeface="+mn-ea"/>
                <a:cs typeface="+mn-cs"/>
              </a:rPr>
              <a:t>All </a:t>
            </a:r>
            <a:r>
              <a:rPr lang="fr-FR" sz="1200" kern="1200" dirty="0" err="1" smtClean="0">
                <a:solidFill>
                  <a:schemeClr val="tx1"/>
                </a:solidFill>
                <a:effectLst/>
                <a:latin typeface="+mn-lt"/>
                <a:ea typeface="+mn-ea"/>
                <a:cs typeface="+mn-cs"/>
              </a:rPr>
              <a:t>kinds</a:t>
            </a:r>
            <a:r>
              <a:rPr lang="fr-FR" sz="1200" kern="1200" dirty="0" smtClean="0">
                <a:solidFill>
                  <a:schemeClr val="tx1"/>
                </a:solidFill>
                <a:effectLst/>
                <a:latin typeface="+mn-lt"/>
                <a:ea typeface="+mn-ea"/>
                <a:cs typeface="+mn-cs"/>
              </a:rPr>
              <a:t> of </a:t>
            </a:r>
            <a:r>
              <a:rPr lang="fr-FR" sz="1200" kern="1200" dirty="0" err="1" smtClean="0">
                <a:solidFill>
                  <a:schemeClr val="tx1"/>
                </a:solidFill>
                <a:effectLst/>
                <a:latin typeface="+mn-lt"/>
                <a:ea typeface="+mn-ea"/>
                <a:cs typeface="+mn-cs"/>
              </a:rPr>
              <a:t>existing</a:t>
            </a:r>
            <a:r>
              <a:rPr lang="fr-FR" sz="1200" kern="1200" dirty="0" smtClean="0">
                <a:solidFill>
                  <a:schemeClr val="tx1"/>
                </a:solidFill>
                <a:effectLst/>
                <a:latin typeface="+mn-lt"/>
                <a:ea typeface="+mn-ea"/>
                <a:cs typeface="+mn-cs"/>
              </a:rPr>
              <a:t> or future technologies in the </a:t>
            </a:r>
            <a:r>
              <a:rPr lang="fr-FR" sz="1200" kern="1200" dirty="0" err="1" smtClean="0">
                <a:solidFill>
                  <a:schemeClr val="tx1"/>
                </a:solidFill>
                <a:effectLst/>
                <a:latin typeface="+mn-lt"/>
                <a:ea typeface="+mn-ea"/>
                <a:cs typeface="+mn-cs"/>
              </a:rPr>
              <a:t>field</a:t>
            </a:r>
            <a:r>
              <a:rPr lang="fr-FR" sz="1200" kern="1200" dirty="0" smtClean="0">
                <a:solidFill>
                  <a:schemeClr val="tx1"/>
                </a:solidFill>
                <a:effectLst/>
                <a:latin typeface="+mn-lt"/>
                <a:ea typeface="+mn-ea"/>
                <a:cs typeface="+mn-cs"/>
              </a:rPr>
              <a:t> of </a:t>
            </a:r>
            <a:r>
              <a:rPr lang="fr-FR" sz="1200" kern="1200" dirty="0" err="1" smtClean="0">
                <a:solidFill>
                  <a:schemeClr val="tx1"/>
                </a:solidFill>
                <a:effectLst/>
                <a:latin typeface="+mn-lt"/>
                <a:ea typeface="+mn-ea"/>
                <a:cs typeface="+mn-cs"/>
              </a:rPr>
              <a:t>solar</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powered</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charging</a:t>
            </a:r>
            <a:r>
              <a:rPr lang="fr-FR" sz="1200" kern="1200" dirty="0" smtClean="0">
                <a:solidFill>
                  <a:schemeClr val="tx1"/>
                </a:solidFill>
                <a:effectLst/>
                <a:latin typeface="+mn-lt"/>
                <a:ea typeface="+mn-ea"/>
                <a:cs typeface="+mn-cs"/>
              </a:rPr>
              <a:t> infrastructures; on-</a:t>
            </a:r>
            <a:r>
              <a:rPr lang="fr-FR" sz="1200" kern="1200" dirty="0" err="1" smtClean="0">
                <a:solidFill>
                  <a:schemeClr val="tx1"/>
                </a:solidFill>
                <a:effectLst/>
                <a:latin typeface="+mn-lt"/>
                <a:ea typeface="+mn-ea"/>
                <a:cs typeface="+mn-cs"/>
              </a:rPr>
              <a:t>grid</a:t>
            </a:r>
            <a:r>
              <a:rPr lang="fr-FR" sz="1200" kern="1200" dirty="0" smtClean="0">
                <a:solidFill>
                  <a:schemeClr val="tx1"/>
                </a:solidFill>
                <a:effectLst/>
                <a:latin typeface="+mn-lt"/>
                <a:ea typeface="+mn-ea"/>
                <a:cs typeface="+mn-cs"/>
              </a:rPr>
              <a:t> and off-</a:t>
            </a:r>
            <a:r>
              <a:rPr lang="fr-FR" sz="1200" kern="1200" dirty="0" err="1" smtClean="0">
                <a:solidFill>
                  <a:schemeClr val="tx1"/>
                </a:solidFill>
                <a:effectLst/>
                <a:latin typeface="+mn-lt"/>
                <a:ea typeface="+mn-ea"/>
                <a:cs typeface="+mn-cs"/>
              </a:rPr>
              <a:t>grid</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storage</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devices</a:t>
            </a:r>
            <a:r>
              <a:rPr lang="fr-FR" sz="1200" kern="1200" dirty="0" smtClean="0">
                <a:solidFill>
                  <a:schemeClr val="tx1"/>
                </a:solidFill>
                <a:effectLst/>
                <a:latin typeface="+mn-lt"/>
                <a:ea typeface="+mn-ea"/>
                <a:cs typeface="+mn-cs"/>
              </a:rPr>
              <a:t>, etc. </a:t>
            </a:r>
            <a:endParaRPr lang="en-US"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61E385B3-6F63-4903-BDA2-5A5BFDA7B338}" type="slidenum">
              <a:rPr lang="en-US" smtClean="0"/>
              <a:t>10</a:t>
            </a:fld>
            <a:endParaRPr lang="en-US"/>
          </a:p>
        </p:txBody>
      </p:sp>
    </p:spTree>
    <p:extLst>
      <p:ext uri="{BB962C8B-B14F-4D97-AF65-F5344CB8AC3E}">
        <p14:creationId xmlns:p14="http://schemas.microsoft.com/office/powerpoint/2010/main" val="278161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400" b="1" i="0" kern="1200" baseline="0" dirty="0" smtClean="0">
                <a:solidFill>
                  <a:schemeClr val="tx1"/>
                </a:solidFill>
                <a:effectLst/>
                <a:latin typeface="+mn-lt"/>
                <a:ea typeface="+mn-ea"/>
                <a:cs typeface="+mn-cs"/>
              </a:rPr>
              <a:t>official announcements made by the French governments which gives the target for AFD</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400" b="1" i="0" kern="1200" baseline="0" dirty="0" smtClean="0">
                <a:solidFill>
                  <a:schemeClr val="tx1"/>
                </a:solidFill>
                <a:effectLst/>
                <a:latin typeface="+mn-lt"/>
                <a:ea typeface="+mn-ea"/>
                <a:cs typeface="+mn-cs"/>
              </a:rPr>
              <a:t>initial commitment to invest €300M</a:t>
            </a:r>
            <a:endParaRPr lang="en-US" sz="1200" b="0" i="0" kern="1200" baseline="0" dirty="0" smtClean="0">
              <a:solidFill>
                <a:schemeClr val="tx1"/>
              </a:solidFill>
              <a:effectLst/>
              <a:latin typeface="+mn-lt"/>
              <a:ea typeface="+mn-ea"/>
              <a:cs typeface="+mn-cs"/>
            </a:endParaRPr>
          </a:p>
          <a:p>
            <a:endParaRPr lang="en-US" sz="1200" b="0" i="0" kern="1200" baseline="0" dirty="0" smtClean="0">
              <a:solidFill>
                <a:schemeClr val="tx1"/>
              </a:solidFill>
              <a:effectLst/>
              <a:latin typeface="+mn-lt"/>
              <a:ea typeface="+mn-ea"/>
              <a:cs typeface="+mn-cs"/>
            </a:endParaRPr>
          </a:p>
          <a:p>
            <a:r>
              <a:rPr lang="en-US" sz="1400" b="1" i="0" kern="1200" dirty="0" smtClean="0">
                <a:solidFill>
                  <a:schemeClr val="tx1"/>
                </a:solidFill>
                <a:effectLst/>
                <a:latin typeface="+mn-lt"/>
                <a:ea typeface="+mn-ea"/>
                <a:cs typeface="+mn-cs"/>
              </a:rPr>
              <a:t>during</a:t>
            </a:r>
            <a:r>
              <a:rPr lang="en-US" sz="1400" b="1" i="0" kern="1200" baseline="0" dirty="0" smtClean="0">
                <a:solidFill>
                  <a:schemeClr val="tx1"/>
                </a:solidFill>
                <a:effectLst/>
                <a:latin typeface="+mn-lt"/>
                <a:ea typeface="+mn-ea"/>
                <a:cs typeface="+mn-cs"/>
              </a:rPr>
              <a:t> the </a:t>
            </a:r>
            <a:r>
              <a:rPr lang="en-US" sz="1400" b="1" i="0" kern="1200" dirty="0" smtClean="0">
                <a:solidFill>
                  <a:schemeClr val="tx1"/>
                </a:solidFill>
                <a:effectLst/>
                <a:latin typeface="+mn-lt"/>
                <a:ea typeface="+mn-ea"/>
                <a:cs typeface="+mn-cs"/>
              </a:rPr>
              <a:t>founding conference of the ISA organization</a:t>
            </a:r>
            <a:r>
              <a:rPr lang="en-US" sz="1400" b="1" i="0" kern="1200" baseline="0" dirty="0" smtClean="0">
                <a:solidFill>
                  <a:schemeClr val="tx1"/>
                </a:solidFill>
                <a:effectLst/>
                <a:latin typeface="+mn-lt"/>
                <a:ea typeface="+mn-ea"/>
                <a:cs typeface="+mn-cs"/>
              </a:rPr>
              <a:t> </a:t>
            </a:r>
          </a:p>
          <a:p>
            <a:endParaRPr lang="en-US" sz="1400" b="1" i="0" kern="1200" baseline="0" dirty="0" smtClean="0">
              <a:solidFill>
                <a:schemeClr val="tx1"/>
              </a:solidFill>
              <a:effectLst/>
              <a:latin typeface="+mn-lt"/>
              <a:ea typeface="+mn-ea"/>
              <a:cs typeface="+mn-cs"/>
            </a:endParaRPr>
          </a:p>
          <a:p>
            <a:r>
              <a:rPr lang="en-US" sz="1400" b="1" i="0" kern="1200" baseline="0" dirty="0" smtClean="0">
                <a:solidFill>
                  <a:schemeClr val="tx1"/>
                </a:solidFill>
                <a:effectLst/>
                <a:latin typeface="+mn-lt"/>
                <a:ea typeface="+mn-ea"/>
                <a:cs typeface="+mn-cs"/>
              </a:rPr>
              <a:t>making a total commitment of €1Bn to be invested by AFD in ISA countries</a:t>
            </a:r>
            <a:endParaRPr lang="fr-FR" dirty="0"/>
          </a:p>
        </p:txBody>
      </p:sp>
      <p:sp>
        <p:nvSpPr>
          <p:cNvPr id="4" name="Espace réservé du numéro de diapositive 3"/>
          <p:cNvSpPr>
            <a:spLocks noGrp="1"/>
          </p:cNvSpPr>
          <p:nvPr>
            <p:ph type="sldNum" sz="quarter" idx="10"/>
          </p:nvPr>
        </p:nvSpPr>
        <p:spPr/>
        <p:txBody>
          <a:bodyPr/>
          <a:lstStyle/>
          <a:p>
            <a:fld id="{61E385B3-6F63-4903-BDA2-5A5BFDA7B338}" type="slidenum">
              <a:rPr lang="en-US" smtClean="0"/>
              <a:t>2</a:t>
            </a:fld>
            <a:endParaRPr lang="en-US" dirty="0"/>
          </a:p>
        </p:txBody>
      </p:sp>
    </p:spTree>
    <p:extLst>
      <p:ext uri="{BB962C8B-B14F-4D97-AF65-F5344CB8AC3E}">
        <p14:creationId xmlns:p14="http://schemas.microsoft.com/office/powerpoint/2010/main" val="2781616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400" b="1" i="0" kern="1200" baseline="0" dirty="0" smtClean="0">
                <a:solidFill>
                  <a:schemeClr val="tx1"/>
                </a:solidFill>
                <a:effectLst/>
                <a:latin typeface="+mn-lt"/>
                <a:ea typeface="+mn-ea"/>
                <a:cs typeface="+mn-cs"/>
              </a:rPr>
              <a:t>large and diversified range of financial instruments that enable us to </a:t>
            </a:r>
            <a:r>
              <a:rPr lang="en-US" sz="1400" b="1" i="0" kern="1200" dirty="0" smtClean="0">
                <a:solidFill>
                  <a:schemeClr val="tx1"/>
                </a:solidFill>
                <a:effectLst/>
                <a:latin typeface="+mn-lt"/>
                <a:ea typeface="+mn-ea"/>
                <a:cs typeface="+mn-cs"/>
              </a:rPr>
              <a:t>work with all actors and </a:t>
            </a:r>
            <a:r>
              <a:rPr lang="fr-FR" sz="1400" b="1" i="0" kern="1200" dirty="0" smtClean="0">
                <a:solidFill>
                  <a:schemeClr val="tx1"/>
                </a:solidFill>
                <a:effectLst/>
                <a:latin typeface="+mn-lt"/>
                <a:ea typeface="+mn-ea"/>
                <a:cs typeface="+mn-cs"/>
              </a:rPr>
              <a:t>relevant </a:t>
            </a:r>
            <a:r>
              <a:rPr lang="fr-FR" sz="1400" b="1" i="0" kern="1200" dirty="0" err="1" smtClean="0">
                <a:solidFill>
                  <a:schemeClr val="tx1"/>
                </a:solidFill>
                <a:effectLst/>
                <a:latin typeface="+mn-lt"/>
                <a:ea typeface="+mn-ea"/>
                <a:cs typeface="+mn-cs"/>
              </a:rPr>
              <a:t>stakeholders</a:t>
            </a:r>
            <a:r>
              <a:rPr lang="en-US" sz="1400" b="1" i="0" kern="1200" dirty="0" smtClean="0">
                <a:solidFill>
                  <a:schemeClr val="tx1"/>
                </a:solidFill>
                <a:effectLst/>
                <a:latin typeface="+mn-lt"/>
                <a:ea typeface="+mn-ea"/>
                <a:cs typeface="+mn-cs"/>
              </a:rPr>
              <a:t> engaged in the Green Energy Sector</a:t>
            </a:r>
            <a:r>
              <a:rPr lang="en-US" sz="1200" b="0" i="0" kern="1200" dirty="0" smtClean="0">
                <a:solidFill>
                  <a:schemeClr val="tx1"/>
                </a:solidFill>
                <a:effectLst/>
                <a:latin typeface="+mn-lt"/>
                <a:ea typeface="+mn-ea"/>
                <a:cs typeface="+mn-cs"/>
              </a:rPr>
              <a:t>, </a:t>
            </a:r>
            <a:endParaRPr lang="fr-FR" dirty="0"/>
          </a:p>
        </p:txBody>
      </p:sp>
      <p:sp>
        <p:nvSpPr>
          <p:cNvPr id="4" name="Espace réservé du numéro de diapositive 3"/>
          <p:cNvSpPr>
            <a:spLocks noGrp="1"/>
          </p:cNvSpPr>
          <p:nvPr>
            <p:ph type="sldNum" sz="quarter" idx="10"/>
          </p:nvPr>
        </p:nvSpPr>
        <p:spPr/>
        <p:txBody>
          <a:bodyPr/>
          <a:lstStyle/>
          <a:p>
            <a:fld id="{61E385B3-6F63-4903-BDA2-5A5BFDA7B338}" type="slidenum">
              <a:rPr lang="en-US" smtClean="0"/>
              <a:t>3</a:t>
            </a:fld>
            <a:endParaRPr lang="en-US"/>
          </a:p>
        </p:txBody>
      </p:sp>
    </p:spTree>
    <p:extLst>
      <p:ext uri="{BB962C8B-B14F-4D97-AF65-F5344CB8AC3E}">
        <p14:creationId xmlns:p14="http://schemas.microsoft.com/office/powerpoint/2010/main" val="27816168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400" b="1" baseline="0" noProof="0" dirty="0" smtClean="0"/>
              <a:t>AFD Group has invested around €440M in solar projects in the ISA countries (65% AFD + 35% PROPARCO)</a:t>
            </a:r>
          </a:p>
          <a:p>
            <a:endParaRPr lang="en-US" baseline="0" noProof="0" dirty="0" smtClean="0"/>
          </a:p>
          <a:p>
            <a:r>
              <a:rPr lang="en-US" sz="1400" b="1" baseline="0" noProof="0" dirty="0" smtClean="0"/>
              <a:t>80% of AFD’s commitments are targeted to finance large scale and g</a:t>
            </a:r>
            <a:r>
              <a:rPr lang="en-US" sz="1400" b="1" i="0" kern="1200" noProof="0" dirty="0" smtClean="0">
                <a:solidFill>
                  <a:schemeClr val="tx1"/>
                </a:solidFill>
                <a:effectLst/>
                <a:latin typeface="+mn-lt"/>
                <a:ea typeface="+mn-ea"/>
                <a:cs typeface="+mn-cs"/>
              </a:rPr>
              <a:t>rid-connected solar power plants</a:t>
            </a:r>
            <a:r>
              <a:rPr lang="en-US" sz="1200" b="0" i="0" kern="1200" noProof="0" dirty="0" smtClean="0">
                <a:solidFill>
                  <a:schemeClr val="tx1"/>
                </a:solidFill>
                <a:effectLst/>
                <a:latin typeface="+mn-lt"/>
                <a:ea typeface="+mn-ea"/>
                <a:cs typeface="+mn-cs"/>
              </a:rPr>
              <a:t>.</a:t>
            </a:r>
            <a:r>
              <a:rPr lang="en-US" sz="1200" b="0" i="0" kern="1200" baseline="0" noProof="0" dirty="0" smtClean="0">
                <a:solidFill>
                  <a:schemeClr val="tx1"/>
                </a:solidFill>
                <a:effectLst/>
                <a:latin typeface="+mn-lt"/>
                <a:ea typeface="+mn-ea"/>
                <a:cs typeface="+mn-cs"/>
              </a:rPr>
              <a:t> </a:t>
            </a:r>
          </a:p>
          <a:p>
            <a:endParaRPr lang="en-US" sz="1200" b="0" i="0" kern="1200" baseline="0" noProof="0" dirty="0" smtClean="0">
              <a:solidFill>
                <a:schemeClr val="tx1"/>
              </a:solidFill>
              <a:effectLst/>
              <a:latin typeface="+mn-lt"/>
              <a:ea typeface="+mn-ea"/>
              <a:cs typeface="+mn-cs"/>
            </a:endParaRPr>
          </a:p>
          <a:p>
            <a:r>
              <a:rPr lang="en-US" sz="1400" b="1" i="0" kern="1200" baseline="0" noProof="0" dirty="0" smtClean="0">
                <a:solidFill>
                  <a:schemeClr val="tx1"/>
                </a:solidFill>
                <a:effectLst/>
                <a:latin typeface="+mn-lt"/>
                <a:ea typeface="+mn-ea"/>
                <a:cs typeface="+mn-cs"/>
              </a:rPr>
              <a:t>is to work directly with the governments in order to support Green and Solar Energy public policies implementation</a:t>
            </a:r>
            <a:r>
              <a:rPr lang="en-US" sz="1200" b="0" i="0" kern="1200" baseline="0" noProof="0" dirty="0" smtClean="0">
                <a:solidFill>
                  <a:schemeClr val="tx1"/>
                </a:solidFill>
                <a:effectLst/>
                <a:latin typeface="+mn-lt"/>
                <a:ea typeface="+mn-ea"/>
                <a:cs typeface="+mn-cs"/>
              </a:rPr>
              <a:t>.</a:t>
            </a:r>
            <a:r>
              <a:rPr lang="en-US" baseline="0" noProof="0" dirty="0" smtClean="0"/>
              <a:t> </a:t>
            </a:r>
            <a:endParaRPr lang="en-US" noProof="0" dirty="0" smtClean="0"/>
          </a:p>
        </p:txBody>
      </p:sp>
      <p:sp>
        <p:nvSpPr>
          <p:cNvPr id="4" name="Espace réservé du numéro de diapositive 3"/>
          <p:cNvSpPr>
            <a:spLocks noGrp="1"/>
          </p:cNvSpPr>
          <p:nvPr>
            <p:ph type="sldNum" sz="quarter" idx="10"/>
          </p:nvPr>
        </p:nvSpPr>
        <p:spPr/>
        <p:txBody>
          <a:bodyPr/>
          <a:lstStyle/>
          <a:p>
            <a:fld id="{61E385B3-6F63-4903-BDA2-5A5BFDA7B338}" type="slidenum">
              <a:rPr lang="en-US" smtClean="0"/>
              <a:t>4</a:t>
            </a:fld>
            <a:endParaRPr lang="en-US"/>
          </a:p>
        </p:txBody>
      </p:sp>
    </p:spTree>
    <p:extLst>
      <p:ext uri="{BB962C8B-B14F-4D97-AF65-F5344CB8AC3E}">
        <p14:creationId xmlns:p14="http://schemas.microsoft.com/office/powerpoint/2010/main" val="1353207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400" b="1" baseline="0" noProof="0" dirty="0" smtClean="0"/>
              <a:t>I wanted to present 2 projects that have been financed by the AFD group, one by </a:t>
            </a:r>
            <a:r>
              <a:rPr lang="en-US" sz="1400" b="1" baseline="0" noProof="0" dirty="0" err="1" smtClean="0"/>
              <a:t>Proparco</a:t>
            </a:r>
            <a:r>
              <a:rPr lang="en-US" sz="1400" b="1" baseline="0" noProof="0" dirty="0" smtClean="0"/>
              <a:t> and the other one by AFD</a:t>
            </a:r>
            <a:r>
              <a:rPr lang="en-US" baseline="0" noProof="0" dirty="0" smtClean="0"/>
              <a:t>. </a:t>
            </a:r>
            <a:r>
              <a:rPr lang="en-US" sz="1400" b="1" baseline="0" noProof="0" dirty="0" smtClean="0"/>
              <a:t>Those 2 projects are a good illustration of solution that can be implemented to reach a specific strategic objective in the Energy Sector.</a:t>
            </a:r>
          </a:p>
          <a:p>
            <a:endParaRPr lang="en-US" baseline="0" noProof="0" dirty="0" smtClean="0"/>
          </a:p>
          <a:p>
            <a:r>
              <a:rPr lang="en-US" sz="1400" b="1" baseline="0" noProof="0" dirty="0" smtClean="0"/>
              <a:t>make the link between AFD’s strategic objectives and the ISA programs + potential positive synergies between the 2 organizations</a:t>
            </a:r>
            <a:r>
              <a:rPr lang="en-US" baseline="0" noProof="0" dirty="0" smtClean="0"/>
              <a:t>. </a:t>
            </a:r>
          </a:p>
          <a:p>
            <a:endParaRPr lang="en-US" baseline="0"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400" b="1" baseline="0" noProof="0" dirty="0" smtClean="0"/>
              <a:t>to give a right of access to energy services for everyone</a:t>
            </a:r>
            <a:r>
              <a:rPr lang="en-US" baseline="0" noProof="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b="1" baseline="0"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400" b="1" baseline="0" noProof="0" dirty="0" smtClean="0"/>
              <a:t>like the</a:t>
            </a:r>
            <a:r>
              <a:rPr lang="en-US" sz="1400" b="1" noProof="0" dirty="0" smtClean="0"/>
              <a:t> promotion</a:t>
            </a:r>
            <a:r>
              <a:rPr lang="en-US" sz="1400" b="1" baseline="0" noProof="0" dirty="0" smtClean="0"/>
              <a:t> of</a:t>
            </a:r>
            <a:r>
              <a:rPr lang="en-US" sz="1400" b="1" noProof="0" dirty="0" smtClean="0"/>
              <a:t> decentralized solar applications (</a:t>
            </a:r>
            <a:r>
              <a:rPr lang="en-US" sz="1400" b="1" noProof="0" dirty="0" err="1" smtClean="0"/>
              <a:t>nano</a:t>
            </a:r>
            <a:r>
              <a:rPr lang="en-US" sz="1400" b="1" noProof="0" dirty="0" smtClean="0"/>
              <a:t>, micro, mini grid or off grid equipment, solar rooftop) for</a:t>
            </a:r>
            <a:r>
              <a:rPr lang="en-US" sz="1400" b="1" baseline="0" noProof="0" dirty="0" smtClean="0"/>
              <a:t> isolated and remote areas. </a:t>
            </a:r>
          </a:p>
        </p:txBody>
      </p:sp>
      <p:sp>
        <p:nvSpPr>
          <p:cNvPr id="4" name="Espace réservé du numéro de diapositive 3"/>
          <p:cNvSpPr>
            <a:spLocks noGrp="1"/>
          </p:cNvSpPr>
          <p:nvPr>
            <p:ph type="sldNum" sz="quarter" idx="10"/>
          </p:nvPr>
        </p:nvSpPr>
        <p:spPr/>
        <p:txBody>
          <a:bodyPr/>
          <a:lstStyle/>
          <a:p>
            <a:fld id="{61E385B3-6F63-4903-BDA2-5A5BFDA7B338}" type="slidenum">
              <a:rPr lang="en-US" smtClean="0"/>
              <a:t>5</a:t>
            </a:fld>
            <a:endParaRPr lang="en-US"/>
          </a:p>
        </p:txBody>
      </p:sp>
    </p:spTree>
    <p:extLst>
      <p:ext uri="{BB962C8B-B14F-4D97-AF65-F5344CB8AC3E}">
        <p14:creationId xmlns:p14="http://schemas.microsoft.com/office/powerpoint/2010/main" val="2781616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400" b="1" i="0" u="none" strike="noStrike" kern="1200" baseline="0" dirty="0" smtClean="0">
                <a:solidFill>
                  <a:schemeClr val="tx1"/>
                </a:solidFill>
                <a:latin typeface="+mn-lt"/>
                <a:ea typeface="+mn-ea"/>
                <a:cs typeface="+mn-cs"/>
              </a:rPr>
              <a:t>equity participation made by PROPARCO</a:t>
            </a:r>
            <a:r>
              <a:rPr lang="en-US" sz="1200" b="0" i="0" u="none" strike="noStrike" kern="1200" baseline="0" dirty="0" smtClean="0">
                <a:solidFill>
                  <a:schemeClr val="tx1"/>
                </a:solidFill>
                <a:latin typeface="+mn-lt"/>
                <a:ea typeface="+mn-ea"/>
                <a:cs typeface="+mn-cs"/>
              </a:rPr>
              <a:t>. </a:t>
            </a:r>
          </a:p>
          <a:p>
            <a:endParaRPr lang="en-US" sz="1200" b="0" i="0" u="none" strike="noStrike" kern="1200" baseline="0" dirty="0" smtClean="0">
              <a:solidFill>
                <a:schemeClr val="tx1"/>
              </a:solidFill>
              <a:latin typeface="+mn-lt"/>
              <a:ea typeface="+mn-ea"/>
              <a:cs typeface="+mn-cs"/>
            </a:endParaRPr>
          </a:p>
          <a:p>
            <a:r>
              <a:rPr lang="en-US" sz="1400" b="1" i="0" u="none" strike="noStrike" kern="1200" baseline="0" dirty="0" smtClean="0">
                <a:solidFill>
                  <a:schemeClr val="tx1"/>
                </a:solidFill>
                <a:latin typeface="+mn-lt"/>
                <a:ea typeface="+mn-ea"/>
                <a:cs typeface="+mn-cs"/>
              </a:rPr>
              <a:t>offers </a:t>
            </a:r>
            <a:r>
              <a:rPr lang="en-US" sz="1400" b="1" i="0" u="none" strike="noStrike" kern="1200" baseline="0" dirty="0" err="1" smtClean="0">
                <a:solidFill>
                  <a:schemeClr val="tx1"/>
                </a:solidFill>
                <a:latin typeface="+mn-lt"/>
                <a:ea typeface="+mn-ea"/>
                <a:cs typeface="+mn-cs"/>
              </a:rPr>
              <a:t>offgrid</a:t>
            </a:r>
            <a:r>
              <a:rPr lang="en-US" sz="1400" b="1" i="0" u="none" strike="noStrike" kern="1200" baseline="0" dirty="0" smtClean="0">
                <a:solidFill>
                  <a:schemeClr val="tx1"/>
                </a:solidFill>
                <a:latin typeface="+mn-lt"/>
                <a:ea typeface="+mn-ea"/>
                <a:cs typeface="+mn-cs"/>
              </a:rPr>
              <a:t> systems like solar kits for connecting simple household equipment</a:t>
            </a:r>
            <a:r>
              <a:rPr lang="en-US" sz="1200" b="0" i="0" u="none" strike="noStrike" kern="1200" baseline="0" dirty="0" smtClean="0">
                <a:solidFill>
                  <a:schemeClr val="tx1"/>
                </a:solidFill>
                <a:latin typeface="+mn-lt"/>
                <a:ea typeface="+mn-ea"/>
                <a:cs typeface="+mn-cs"/>
              </a:rPr>
              <a:t>.</a:t>
            </a:r>
          </a:p>
          <a:p>
            <a:endParaRPr lang="en-US"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t>predominantly rural populations or micro-enterprises with non-existent connections to the national electricity grid.</a:t>
            </a:r>
          </a:p>
          <a:p>
            <a:endParaRPr lang="en-US" sz="1400" b="1" i="0" u="none" strike="noStrike" kern="1200" baseline="0" dirty="0" smtClean="0">
              <a:solidFill>
                <a:schemeClr val="tx1"/>
              </a:solidFill>
              <a:latin typeface="+mn-lt"/>
              <a:ea typeface="+mn-ea"/>
              <a:cs typeface="+mn-cs"/>
            </a:endParaRPr>
          </a:p>
          <a:p>
            <a:r>
              <a:rPr lang="en-US" sz="1400" b="1" i="0" u="none" strike="noStrike" kern="1200" baseline="0" dirty="0" smtClean="0">
                <a:solidFill>
                  <a:schemeClr val="tx1"/>
                </a:solidFill>
                <a:latin typeface="+mn-lt"/>
                <a:ea typeface="+mn-ea"/>
                <a:cs typeface="+mn-cs"/>
              </a:rPr>
              <a:t>business model is quite innovative as it is “pay-as-you-go” services like the to prepaid mobile phones</a:t>
            </a:r>
            <a:r>
              <a:rPr lang="en-US" sz="1200" b="0" i="0" u="none" strike="noStrike" kern="1200" baseline="0" dirty="0" smtClean="0">
                <a:solidFill>
                  <a:schemeClr val="tx1"/>
                </a:solidFill>
                <a:latin typeface="+mn-lt"/>
                <a:ea typeface="+mn-ea"/>
                <a:cs typeface="+mn-cs"/>
              </a:rPr>
              <a:t>. </a:t>
            </a:r>
          </a:p>
          <a:p>
            <a:endParaRPr lang="en-US" sz="1200" b="0" i="0" u="none" strike="noStrike" kern="1200" baseline="0" dirty="0" smtClean="0">
              <a:solidFill>
                <a:schemeClr val="tx1"/>
              </a:solidFill>
              <a:latin typeface="+mn-lt"/>
              <a:ea typeface="+mn-ea"/>
              <a:cs typeface="+mn-cs"/>
            </a:endParaRPr>
          </a:p>
          <a:p>
            <a:r>
              <a:rPr lang="en-US" sz="1400" b="1" i="0" u="none" strike="noStrike" kern="1200" baseline="0" dirty="0" smtClean="0">
                <a:solidFill>
                  <a:schemeClr val="tx1"/>
                </a:solidFill>
                <a:latin typeface="+mn-lt"/>
                <a:ea typeface="+mn-ea"/>
                <a:cs typeface="+mn-cs"/>
              </a:rPr>
              <a:t>Customers make a small initial payment to have the solar kit installed, and then all small sums paid by the customer for the service go towards the total purchase price. </a:t>
            </a:r>
          </a:p>
          <a:p>
            <a:endParaRPr lang="en-US" sz="1400" b="1" i="0" u="none" strike="noStrike" kern="1200" baseline="0" dirty="0" smtClean="0">
              <a:solidFill>
                <a:schemeClr val="tx1"/>
              </a:solidFill>
              <a:latin typeface="+mn-lt"/>
              <a:ea typeface="+mn-ea"/>
              <a:cs typeface="+mn-cs"/>
            </a:endParaRPr>
          </a:p>
          <a:p>
            <a:r>
              <a:rPr lang="en-US" sz="1400" b="1" i="0" u="none" strike="noStrike" kern="1200" baseline="0" dirty="0" smtClean="0">
                <a:solidFill>
                  <a:schemeClr val="tx1"/>
                </a:solidFill>
                <a:latin typeface="+mn-lt"/>
                <a:ea typeface="+mn-ea"/>
                <a:cs typeface="+mn-cs"/>
              </a:rPr>
              <a:t>Once this has been paid in full, the customer becomes the owner of the system, which provides them with clean, reliable and free electricity.</a:t>
            </a:r>
            <a:endParaRPr lang="en-US" sz="1400" b="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61E385B3-6F63-4903-BDA2-5A5BFDA7B338}" type="slidenum">
              <a:rPr lang="en-US" smtClean="0"/>
              <a:t>6</a:t>
            </a:fld>
            <a:endParaRPr lang="en-US"/>
          </a:p>
        </p:txBody>
      </p:sp>
    </p:spTree>
    <p:extLst>
      <p:ext uri="{BB962C8B-B14F-4D97-AF65-F5344CB8AC3E}">
        <p14:creationId xmlns:p14="http://schemas.microsoft.com/office/powerpoint/2010/main" val="27816168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400" b="1" noProof="0" dirty="0" smtClean="0"/>
              <a:t>To promote low carbon energy economies and to help countries to diversify the energy mixt.</a:t>
            </a:r>
            <a:r>
              <a:rPr lang="en-US" sz="1400" b="1" baseline="0" noProof="0" dirty="0" smtClean="0"/>
              <a:t> </a:t>
            </a:r>
            <a:endParaRPr lang="en-US" sz="1400" b="1" noProof="0" dirty="0" smtClean="0"/>
          </a:p>
          <a:p>
            <a:endParaRPr lang="en-US" noProof="0" dirty="0" smtClean="0"/>
          </a:p>
          <a:p>
            <a:r>
              <a:rPr lang="en-US" sz="1400" b="1" noProof="0" dirty="0" smtClean="0"/>
              <a:t>2 different approaches;</a:t>
            </a:r>
          </a:p>
          <a:p>
            <a:endParaRPr lang="en-US" sz="1400" b="1" noProof="0" dirty="0" smtClean="0"/>
          </a:p>
          <a:p>
            <a:r>
              <a:rPr lang="en-US" sz="1400" b="1" baseline="0" noProof="0" dirty="0" smtClean="0"/>
              <a:t>to </a:t>
            </a:r>
            <a:r>
              <a:rPr lang="en-US" sz="1400" b="1" i="0" kern="1200" baseline="0" noProof="0" dirty="0" smtClean="0">
                <a:solidFill>
                  <a:schemeClr val="tx1"/>
                </a:solidFill>
                <a:effectLst/>
                <a:latin typeface="+mn-lt"/>
                <a:ea typeface="+mn-ea"/>
                <a:cs typeface="+mn-cs"/>
              </a:rPr>
              <a:t>work directly with the governments in order to support Green and Solar Energy public policies implementation </a:t>
            </a:r>
            <a:r>
              <a:rPr lang="en-US" sz="1200" b="0" i="0" kern="1200" baseline="0" noProof="0" dirty="0" smtClean="0">
                <a:solidFill>
                  <a:schemeClr val="tx1"/>
                </a:solidFill>
                <a:effectLst/>
                <a:latin typeface="+mn-lt"/>
                <a:ea typeface="+mn-ea"/>
                <a:cs typeface="+mn-cs"/>
              </a:rPr>
              <a:t>(d</a:t>
            </a:r>
            <a:r>
              <a:rPr lang="en-US" baseline="0" noProof="0" dirty="0" smtClean="0"/>
              <a:t>esigning new regulation, sharing best practices and successful case studies, adopting convergent regulatory framework etc.) </a:t>
            </a:r>
          </a:p>
          <a:p>
            <a:endParaRPr lang="en-US" baseline="0" noProof="0" dirty="0" smtClean="0"/>
          </a:p>
          <a:p>
            <a:r>
              <a:rPr lang="en-US" sz="1400" b="1" baseline="0" noProof="0" dirty="0" smtClean="0"/>
              <a:t>to mobilize long term funding for the construction of large scale solar power plants</a:t>
            </a:r>
            <a:r>
              <a:rPr lang="en-US" baseline="0" noProof="0" dirty="0" smtClean="0"/>
              <a:t>. </a:t>
            </a:r>
          </a:p>
        </p:txBody>
      </p:sp>
      <p:sp>
        <p:nvSpPr>
          <p:cNvPr id="4" name="Espace réservé du numéro de diapositive 3"/>
          <p:cNvSpPr>
            <a:spLocks noGrp="1"/>
          </p:cNvSpPr>
          <p:nvPr>
            <p:ph type="sldNum" sz="quarter" idx="10"/>
          </p:nvPr>
        </p:nvSpPr>
        <p:spPr/>
        <p:txBody>
          <a:bodyPr/>
          <a:lstStyle/>
          <a:p>
            <a:fld id="{61E385B3-6F63-4903-BDA2-5A5BFDA7B338}" type="slidenum">
              <a:rPr lang="en-US" smtClean="0"/>
              <a:t>7</a:t>
            </a:fld>
            <a:endParaRPr lang="en-US"/>
          </a:p>
        </p:txBody>
      </p:sp>
    </p:spTree>
    <p:extLst>
      <p:ext uri="{BB962C8B-B14F-4D97-AF65-F5344CB8AC3E}">
        <p14:creationId xmlns:p14="http://schemas.microsoft.com/office/powerpoint/2010/main" val="27816168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400" b="1" i="0" u="none" strike="noStrike" kern="1200" baseline="0" noProof="0" dirty="0" smtClean="0">
                <a:solidFill>
                  <a:schemeClr val="tx1"/>
                </a:solidFill>
                <a:latin typeface="+mn-lt"/>
                <a:ea typeface="+mn-ea"/>
                <a:cs typeface="+mn-cs"/>
              </a:rPr>
              <a:t>Last example  : flagship project in Burkina Faso and the largest Solar Power Plant in West Africa today.  </a:t>
            </a:r>
          </a:p>
          <a:p>
            <a:endParaRPr lang="en-US" sz="1400" b="1" i="0" u="none" strike="noStrike" kern="1200" baseline="0" noProof="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i="0" u="none" strike="noStrike" kern="1200" baseline="0" noProof="0" dirty="0" smtClean="0">
                <a:solidFill>
                  <a:schemeClr val="tx1"/>
                </a:solidFill>
                <a:latin typeface="+mn-lt"/>
                <a:ea typeface="+mn-ea"/>
                <a:cs typeface="+mn-cs"/>
              </a:rPr>
              <a:t>land-locked</a:t>
            </a:r>
            <a:r>
              <a:rPr lang="fr-FR" sz="1400" b="1" i="0" u="none" strike="noStrike" kern="1200" baseline="0" dirty="0" smtClean="0">
                <a:solidFill>
                  <a:schemeClr val="tx1"/>
                </a:solidFill>
                <a:latin typeface="+mn-lt"/>
                <a:ea typeface="+mn-ea"/>
                <a:cs typeface="+mn-cs"/>
              </a:rPr>
              <a:t> country, </a:t>
            </a:r>
            <a:r>
              <a:rPr lang="en-US" sz="1400" b="1" i="0" u="none" strike="noStrike" kern="1200" baseline="0" noProof="0" dirty="0" smtClean="0">
                <a:solidFill>
                  <a:schemeClr val="tx1"/>
                </a:solidFill>
                <a:latin typeface="+mn-lt"/>
                <a:ea typeface="+mn-ea"/>
                <a:cs typeface="+mn-cs"/>
              </a:rPr>
              <a:t>highly dependent </a:t>
            </a:r>
            <a:r>
              <a:rPr lang="en-US" sz="1400" b="1" dirty="0" smtClean="0"/>
              <a:t>on fuel importations and electrical interconnection with </a:t>
            </a:r>
            <a:r>
              <a:rPr lang="en-US" sz="1400" b="1" dirty="0" err="1" smtClean="0"/>
              <a:t>neighbouring</a:t>
            </a:r>
            <a:r>
              <a:rPr lang="en-US" sz="1400" b="1" dirty="0" smtClean="0"/>
              <a:t> countries </a:t>
            </a:r>
            <a:r>
              <a:rPr lang="en-US" sz="1200" dirty="0" smtClean="0"/>
              <a:t>(Ivory Cost and Ghana). </a:t>
            </a:r>
          </a:p>
          <a:p>
            <a:endParaRPr lang="fr-FR" sz="1200" b="0" i="0" u="none" strike="noStrike" kern="1200" baseline="0" dirty="0" smtClean="0">
              <a:solidFill>
                <a:schemeClr val="tx1"/>
              </a:solidFill>
              <a:latin typeface="+mn-lt"/>
              <a:ea typeface="+mn-ea"/>
              <a:cs typeface="+mn-cs"/>
            </a:endParaRPr>
          </a:p>
          <a:p>
            <a:r>
              <a:rPr lang="en-US" sz="1400" b="1" i="0" u="none" strike="noStrike" kern="1200" baseline="0" noProof="0" dirty="0" smtClean="0">
                <a:solidFill>
                  <a:schemeClr val="tx1"/>
                </a:solidFill>
                <a:latin typeface="+mn-lt"/>
                <a:ea typeface="+mn-ea"/>
                <a:cs typeface="+mn-cs"/>
              </a:rPr>
              <a:t>The second issue : cost to generate electricity for the SONABEL</a:t>
            </a:r>
            <a:r>
              <a:rPr lang="en-US" sz="1200" b="0" i="0" u="none" strike="noStrike" kern="1200" baseline="0" noProof="0" dirty="0" smtClean="0">
                <a:solidFill>
                  <a:schemeClr val="tx1"/>
                </a:solidFill>
                <a:latin typeface="+mn-lt"/>
                <a:ea typeface="+mn-ea"/>
                <a:cs typeface="+mn-cs"/>
              </a:rPr>
              <a:t> </a:t>
            </a:r>
            <a:r>
              <a:rPr lang="en-US" sz="1400" b="1" i="0" u="none" strike="noStrike" kern="1200" baseline="0" noProof="0" dirty="0" smtClean="0">
                <a:solidFill>
                  <a:schemeClr val="tx1"/>
                </a:solidFill>
                <a:latin typeface="+mn-lt"/>
                <a:ea typeface="+mn-ea"/>
                <a:cs typeface="+mn-cs"/>
              </a:rPr>
              <a:t>is really expensive </a:t>
            </a:r>
            <a:r>
              <a:rPr lang="en-US" sz="1200" b="0" i="0" u="none" strike="noStrike" kern="1200" baseline="0" noProof="0" dirty="0" smtClean="0">
                <a:solidFill>
                  <a:schemeClr val="tx1"/>
                </a:solidFill>
                <a:latin typeface="+mn-lt"/>
                <a:ea typeface="+mn-ea"/>
                <a:cs typeface="+mn-cs"/>
              </a:rPr>
              <a:t>(above 20c€/ unit / roughly 16 rupees/unit). </a:t>
            </a:r>
          </a:p>
          <a:p>
            <a:endParaRPr lang="en-US" sz="1200" b="0" i="0" u="none" strike="noStrike" kern="1200" baseline="0" noProof="0" dirty="0" smtClean="0">
              <a:solidFill>
                <a:schemeClr val="tx1"/>
              </a:solidFill>
              <a:latin typeface="+mn-lt"/>
              <a:ea typeface="+mn-ea"/>
              <a:cs typeface="+mn-cs"/>
            </a:endParaRPr>
          </a:p>
          <a:p>
            <a:r>
              <a:rPr lang="en-US" sz="1400" b="1" i="0" u="none" strike="noStrike" kern="1200" baseline="0" noProof="0" dirty="0" smtClean="0">
                <a:solidFill>
                  <a:schemeClr val="tx1"/>
                </a:solidFill>
                <a:latin typeface="+mn-lt"/>
                <a:ea typeface="+mn-ea"/>
                <a:cs typeface="+mn-cs"/>
              </a:rPr>
              <a:t>mixt of loans and grants for a total amount of €47,5M </a:t>
            </a:r>
          </a:p>
          <a:p>
            <a:endParaRPr lang="en-US" sz="1400" b="1" i="0" u="none" strike="noStrike" kern="1200" baseline="0" noProof="0" dirty="0" smtClean="0">
              <a:solidFill>
                <a:schemeClr val="tx1"/>
              </a:solidFill>
              <a:latin typeface="+mn-lt"/>
              <a:ea typeface="+mn-ea"/>
              <a:cs typeface="+mn-cs"/>
            </a:endParaRPr>
          </a:p>
          <a:p>
            <a:r>
              <a:rPr lang="en-US" sz="1400" b="1" i="0" u="none" strike="noStrike" kern="1200" baseline="0" noProof="0" dirty="0" smtClean="0">
                <a:solidFill>
                  <a:schemeClr val="tx1"/>
                </a:solidFill>
                <a:latin typeface="+mn-lt"/>
                <a:ea typeface="+mn-ea"/>
                <a:cs typeface="+mn-cs"/>
              </a:rPr>
              <a:t>33MW Solar PV plant </a:t>
            </a:r>
          </a:p>
          <a:p>
            <a:endParaRPr lang="en-US" sz="1400" b="1" i="0" u="none" strike="noStrike" kern="1200" baseline="0" noProof="0" dirty="0" smtClean="0">
              <a:solidFill>
                <a:schemeClr val="tx1"/>
              </a:solidFill>
              <a:latin typeface="+mn-lt"/>
              <a:ea typeface="+mn-ea"/>
              <a:cs typeface="+mn-cs"/>
            </a:endParaRPr>
          </a:p>
          <a:p>
            <a:r>
              <a:rPr lang="en-US" sz="1400" b="1" i="0" u="none" strike="noStrike" kern="1200" baseline="0" noProof="0" dirty="0" smtClean="0">
                <a:solidFill>
                  <a:schemeClr val="tx1"/>
                </a:solidFill>
                <a:latin typeface="+mn-lt"/>
                <a:ea typeface="+mn-ea"/>
                <a:cs typeface="+mn-cs"/>
              </a:rPr>
              <a:t>10% of the total installed capacity of the country</a:t>
            </a:r>
            <a:r>
              <a:rPr lang="en-US" sz="1200" b="0" i="0" u="none" strike="noStrike" kern="1200" baseline="0" noProof="0" dirty="0" smtClean="0">
                <a:solidFill>
                  <a:schemeClr val="tx1"/>
                </a:solidFill>
                <a:latin typeface="+mn-lt"/>
                <a:ea typeface="+mn-ea"/>
                <a:cs typeface="+mn-cs"/>
              </a:rPr>
              <a:t>. </a:t>
            </a:r>
          </a:p>
          <a:p>
            <a:endParaRPr lang="fr-FR" sz="1200" b="0" i="0" u="none" strike="noStrike" kern="1200" baseline="0" dirty="0" smtClean="0">
              <a:solidFill>
                <a:schemeClr val="tx1"/>
              </a:solidFill>
              <a:latin typeface="+mn-lt"/>
              <a:ea typeface="+mn-ea"/>
              <a:cs typeface="+mn-cs"/>
            </a:endParaRPr>
          </a:p>
          <a:p>
            <a:r>
              <a:rPr lang="en-US" sz="1400" b="1" i="0" u="none" strike="noStrike" kern="1200" baseline="0" noProof="0" dirty="0" smtClean="0">
                <a:solidFill>
                  <a:schemeClr val="tx1"/>
                </a:solidFill>
                <a:latin typeface="+mn-lt"/>
                <a:ea typeface="+mn-ea"/>
                <a:cs typeface="+mn-cs"/>
              </a:rPr>
              <a:t>commissioned in Nov 2017 with the presence of President Macron </a:t>
            </a:r>
          </a:p>
          <a:p>
            <a:endParaRPr lang="en-US" sz="1400" b="1" i="0" u="none" strike="noStrike" kern="1200" baseline="0" noProof="0" dirty="0" smtClean="0">
              <a:solidFill>
                <a:schemeClr val="tx1"/>
              </a:solidFill>
              <a:latin typeface="+mn-lt"/>
              <a:ea typeface="+mn-ea"/>
              <a:cs typeface="+mn-cs"/>
            </a:endParaRPr>
          </a:p>
          <a:p>
            <a:r>
              <a:rPr lang="en-US" sz="1400" b="1" i="0" u="none" strike="noStrike" kern="1200" baseline="0" noProof="0" dirty="0" smtClean="0">
                <a:solidFill>
                  <a:schemeClr val="tx1"/>
                </a:solidFill>
                <a:latin typeface="+mn-lt"/>
                <a:ea typeface="+mn-ea"/>
                <a:cs typeface="+mn-cs"/>
              </a:rPr>
              <a:t>3 main positive impacts ;</a:t>
            </a:r>
          </a:p>
          <a:p>
            <a:endParaRPr lang="en-US" sz="1400" b="1" i="0" u="none" strike="noStrike" kern="1200" baseline="0" noProof="0" dirty="0" smtClean="0">
              <a:solidFill>
                <a:schemeClr val="tx1"/>
              </a:solidFill>
              <a:latin typeface="+mn-lt"/>
              <a:ea typeface="+mn-ea"/>
              <a:cs typeface="+mn-cs"/>
            </a:endParaRPr>
          </a:p>
          <a:p>
            <a:r>
              <a:rPr lang="en-US" sz="1400" b="1" i="0" u="none" strike="noStrike" kern="1200" baseline="0" noProof="0" dirty="0" smtClean="0">
                <a:solidFill>
                  <a:schemeClr val="tx1"/>
                </a:solidFill>
                <a:latin typeface="+mn-lt"/>
                <a:ea typeface="+mn-ea"/>
                <a:cs typeface="+mn-cs"/>
              </a:rPr>
              <a:t>increased the installed capacity  / reduced the cost of energy generation </a:t>
            </a:r>
            <a:r>
              <a:rPr lang="en-US" sz="1200" b="0" i="0" u="none" strike="noStrike" kern="1200" baseline="0" noProof="0" dirty="0" smtClean="0">
                <a:solidFill>
                  <a:schemeClr val="tx1"/>
                </a:solidFill>
                <a:latin typeface="+mn-lt"/>
                <a:ea typeface="+mn-ea"/>
                <a:cs typeface="+mn-cs"/>
              </a:rPr>
              <a:t>for this public entity (cost of the power </a:t>
            </a:r>
            <a:r>
              <a:rPr lang="fr-FR" sz="1200" b="0" i="0" u="none" strike="noStrike" kern="1200" baseline="0" dirty="0" err="1" smtClean="0">
                <a:solidFill>
                  <a:schemeClr val="tx1"/>
                </a:solidFill>
                <a:latin typeface="+mn-lt"/>
                <a:ea typeface="+mn-ea"/>
                <a:cs typeface="+mn-cs"/>
              </a:rPr>
              <a:t>is</a:t>
            </a:r>
            <a:r>
              <a:rPr lang="fr-FR" sz="1200" b="0" i="0" u="none" strike="noStrike" kern="1200" baseline="0" dirty="0" smtClean="0">
                <a:solidFill>
                  <a:schemeClr val="tx1"/>
                </a:solidFill>
                <a:latin typeface="+mn-lt"/>
                <a:ea typeface="+mn-ea"/>
                <a:cs typeface="+mn-cs"/>
              </a:rPr>
              <a:t> ~ 5c€/unit – 4,3 </a:t>
            </a:r>
            <a:r>
              <a:rPr lang="en-US" sz="1200" b="0" i="0" u="none" strike="noStrike" kern="1200" baseline="0" noProof="0" dirty="0" smtClean="0">
                <a:solidFill>
                  <a:schemeClr val="tx1"/>
                </a:solidFill>
                <a:latin typeface="+mn-lt"/>
                <a:ea typeface="+mn-ea"/>
                <a:cs typeface="+mn-cs"/>
              </a:rPr>
              <a:t>rupees/unit</a:t>
            </a:r>
            <a:r>
              <a:rPr lang="fr-FR" sz="1200" b="0" i="0" u="none" strike="noStrike" kern="1200" baseline="0" dirty="0" smtClean="0">
                <a:solidFill>
                  <a:schemeClr val="tx1"/>
                </a:solidFill>
                <a:latin typeface="+mn-lt"/>
                <a:ea typeface="+mn-ea"/>
                <a:cs typeface="+mn-cs"/>
              </a:rPr>
              <a:t>)    </a:t>
            </a:r>
          </a:p>
          <a:p>
            <a:r>
              <a:rPr lang="en-US" sz="1400" b="1" dirty="0" smtClean="0"/>
              <a:t>created a ratchet effect for the promotion of RE projects in the region </a:t>
            </a:r>
            <a:r>
              <a:rPr lang="en-US" sz="1200" dirty="0" smtClean="0"/>
              <a:t>(</a:t>
            </a:r>
          </a:p>
          <a:p>
            <a:r>
              <a:rPr lang="en-US" sz="1400" b="1" i="0" u="none" strike="noStrike" kern="1200" baseline="0" noProof="0" dirty="0" smtClean="0">
                <a:solidFill>
                  <a:schemeClr val="tx1"/>
                </a:solidFill>
                <a:latin typeface="+mn-lt"/>
                <a:ea typeface="+mn-ea"/>
                <a:cs typeface="+mn-cs"/>
              </a:rPr>
              <a:t>helped</a:t>
            </a:r>
            <a:r>
              <a:rPr lang="fr-FR" sz="1400" b="1" i="0" u="none" strike="noStrike" kern="1200" baseline="0" dirty="0" smtClean="0">
                <a:solidFill>
                  <a:schemeClr val="tx1"/>
                </a:solidFill>
                <a:latin typeface="+mn-lt"/>
                <a:ea typeface="+mn-ea"/>
                <a:cs typeface="+mn-cs"/>
              </a:rPr>
              <a:t> the Burkina Faso to </a:t>
            </a:r>
            <a:r>
              <a:rPr lang="en-US" sz="1400" b="1" i="0" u="none" strike="noStrike" kern="1200" baseline="0" noProof="0" dirty="0" smtClean="0">
                <a:solidFill>
                  <a:schemeClr val="tx1"/>
                </a:solidFill>
                <a:latin typeface="+mn-lt"/>
                <a:ea typeface="+mn-ea"/>
                <a:cs typeface="+mn-cs"/>
              </a:rPr>
              <a:t>diversify its</a:t>
            </a:r>
            <a:r>
              <a:rPr lang="fr-FR" sz="1400" b="1" i="0" u="none" strike="noStrike" kern="1200" baseline="0" dirty="0" smtClean="0">
                <a:solidFill>
                  <a:schemeClr val="tx1"/>
                </a:solidFill>
                <a:latin typeface="+mn-lt"/>
                <a:ea typeface="+mn-ea"/>
                <a:cs typeface="+mn-cs"/>
              </a:rPr>
              <a:t> </a:t>
            </a:r>
            <a:r>
              <a:rPr lang="en-US" sz="1400" b="1" i="0" u="none" strike="noStrike" kern="1200" baseline="0" noProof="0" dirty="0" smtClean="0">
                <a:solidFill>
                  <a:schemeClr val="tx1"/>
                </a:solidFill>
                <a:latin typeface="+mn-lt"/>
                <a:ea typeface="+mn-ea"/>
                <a:cs typeface="+mn-cs"/>
              </a:rPr>
              <a:t>energy</a:t>
            </a:r>
            <a:r>
              <a:rPr lang="fr-FR" sz="1400" b="1" i="0" u="none" strike="noStrike" kern="1200" baseline="0" dirty="0" smtClean="0">
                <a:solidFill>
                  <a:schemeClr val="tx1"/>
                </a:solidFill>
                <a:latin typeface="+mn-lt"/>
                <a:ea typeface="+mn-ea"/>
                <a:cs typeface="+mn-cs"/>
              </a:rPr>
              <a:t> </a:t>
            </a:r>
            <a:r>
              <a:rPr lang="en-US" sz="1400" b="1" i="0" u="none" strike="noStrike" kern="1200" baseline="0" noProof="0" dirty="0" smtClean="0">
                <a:solidFill>
                  <a:schemeClr val="tx1"/>
                </a:solidFill>
                <a:latin typeface="+mn-lt"/>
                <a:ea typeface="+mn-ea"/>
                <a:cs typeface="+mn-cs"/>
              </a:rPr>
              <a:t>mixt / it will </a:t>
            </a:r>
            <a:r>
              <a:rPr lang="en-US" sz="1400" b="1" dirty="0" smtClean="0"/>
              <a:t>save 26,000 </a:t>
            </a:r>
            <a:r>
              <a:rPr lang="en-US" sz="1400" b="1" dirty="0" err="1" smtClean="0"/>
              <a:t>tonnes</a:t>
            </a:r>
            <a:r>
              <a:rPr lang="en-US" sz="1400" b="1" dirty="0" smtClean="0"/>
              <a:t> of CO</a:t>
            </a:r>
            <a:r>
              <a:rPr lang="fr-FR" sz="1400" b="1" dirty="0" smtClean="0"/>
              <a:t>2</a:t>
            </a:r>
            <a:endParaRPr lang="fr-FR"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61E385B3-6F63-4903-BDA2-5A5BFDA7B338}" type="slidenum">
              <a:rPr lang="en-US" smtClean="0"/>
              <a:t>8</a:t>
            </a:fld>
            <a:endParaRPr lang="en-US"/>
          </a:p>
        </p:txBody>
      </p:sp>
    </p:spTree>
    <p:extLst>
      <p:ext uri="{BB962C8B-B14F-4D97-AF65-F5344CB8AC3E}">
        <p14:creationId xmlns:p14="http://schemas.microsoft.com/office/powerpoint/2010/main" val="27816168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61E385B3-6F63-4903-BDA2-5A5BFDA7B338}" type="slidenum">
              <a:rPr lang="en-US" smtClean="0"/>
              <a:t>9</a:t>
            </a:fld>
            <a:endParaRPr lang="en-US"/>
          </a:p>
        </p:txBody>
      </p:sp>
    </p:spTree>
    <p:extLst>
      <p:ext uri="{BB962C8B-B14F-4D97-AF65-F5344CB8AC3E}">
        <p14:creationId xmlns:p14="http://schemas.microsoft.com/office/powerpoint/2010/main" val="19107386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274441"/>
            <a:ext cx="7772400" cy="1298575"/>
          </a:xfrm>
          <a:prstGeom prst="rect">
            <a:avLst/>
          </a:prstGeom>
        </p:spPr>
        <p:txBody>
          <a:bodyPr/>
          <a:lstStyle>
            <a:lvl1pPr>
              <a:lnSpc>
                <a:spcPct val="100000"/>
              </a:lnSpc>
              <a:defRPr sz="3200" b="1" i="0">
                <a:solidFill>
                  <a:srgbClr val="250E62"/>
                </a:solidFill>
                <a:latin typeface="Century Gothic"/>
                <a:cs typeface="Century Gothic"/>
              </a:defRPr>
            </a:lvl1pPr>
          </a:lstStyle>
          <a:p>
            <a:pPr>
              <a:lnSpc>
                <a:spcPct val="120000"/>
              </a:lnSpc>
            </a:pPr>
            <a:r>
              <a:rPr lang="en-GB" sz="3200" b="1" dirty="0" smtClean="0">
                <a:solidFill>
                  <a:srgbClr val="1C0E5D"/>
                </a:solidFill>
                <a:latin typeface="Century Gothic"/>
                <a:cs typeface="Century Gothic"/>
              </a:rPr>
              <a:t>TITRE DE LA PRÉSENTATION</a:t>
            </a:r>
            <a:br>
              <a:rPr lang="en-GB" sz="3200" b="1" dirty="0" smtClean="0">
                <a:solidFill>
                  <a:srgbClr val="1C0E5D"/>
                </a:solidFill>
                <a:latin typeface="Century Gothic"/>
                <a:cs typeface="Century Gothic"/>
              </a:rPr>
            </a:br>
            <a:r>
              <a:rPr lang="en-GB" sz="3200" b="1" dirty="0" smtClean="0">
                <a:solidFill>
                  <a:srgbClr val="1C0E5D"/>
                </a:solidFill>
                <a:latin typeface="Century Gothic"/>
                <a:cs typeface="Century Gothic"/>
              </a:rPr>
              <a:t>SUR 1 </a:t>
            </a:r>
            <a:r>
              <a:rPr lang="en-GB" sz="3200" b="1" dirty="0" err="1" smtClean="0">
                <a:solidFill>
                  <a:srgbClr val="1C0E5D"/>
                </a:solidFill>
                <a:latin typeface="Century Gothic"/>
                <a:cs typeface="Century Gothic"/>
              </a:rPr>
              <a:t>ou</a:t>
            </a:r>
            <a:r>
              <a:rPr lang="en-GB" sz="3200" b="1" dirty="0" smtClean="0">
                <a:solidFill>
                  <a:srgbClr val="1C0E5D"/>
                </a:solidFill>
                <a:latin typeface="Century Gothic"/>
                <a:cs typeface="Century Gothic"/>
              </a:rPr>
              <a:t> 2 LIGNES</a:t>
            </a:r>
            <a:endParaRPr lang="en-GB" sz="3200" b="1" dirty="0">
              <a:solidFill>
                <a:srgbClr val="1C0E5D"/>
              </a:solidFill>
              <a:latin typeface="Century Gothic"/>
              <a:cs typeface="Century Gothic"/>
            </a:endParaRPr>
          </a:p>
        </p:txBody>
      </p:sp>
      <p:sp>
        <p:nvSpPr>
          <p:cNvPr id="3" name="Subtitle 2"/>
          <p:cNvSpPr>
            <a:spLocks noGrp="1"/>
          </p:cNvSpPr>
          <p:nvPr>
            <p:ph type="subTitle" idx="1" hasCustomPrompt="1"/>
          </p:nvPr>
        </p:nvSpPr>
        <p:spPr>
          <a:xfrm>
            <a:off x="1043608" y="3429000"/>
            <a:ext cx="7088832" cy="792088"/>
          </a:xfrm>
          <a:prstGeom prst="rect">
            <a:avLst/>
          </a:prstGeom>
        </p:spPr>
        <p:txBody>
          <a:bodyPr/>
          <a:lstStyle>
            <a:lvl1pPr marL="0" indent="0" algn="ctr">
              <a:lnSpc>
                <a:spcPct val="120000"/>
              </a:lnSpc>
              <a:buNone/>
              <a:defRPr>
                <a:solidFill>
                  <a:srgbClr val="250E62"/>
                </a:solidFill>
                <a:latin typeface="Century Gothic"/>
                <a:cs typeface="Century Gothic"/>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lnSpc>
                <a:spcPct val="120000"/>
              </a:lnSpc>
            </a:pPr>
            <a:r>
              <a:rPr lang="en-GB" sz="3200" dirty="0" smtClean="0">
                <a:solidFill>
                  <a:srgbClr val="1C0E5D"/>
                </a:solidFill>
                <a:latin typeface="Century Gothic"/>
                <a:cs typeface="Century Gothic"/>
              </a:rPr>
              <a:t>Sous-titre </a:t>
            </a:r>
            <a:r>
              <a:rPr lang="en-GB" sz="3200" dirty="0" err="1" smtClean="0">
                <a:solidFill>
                  <a:srgbClr val="1C0E5D"/>
                </a:solidFill>
                <a:latin typeface="Century Gothic"/>
                <a:cs typeface="Century Gothic"/>
              </a:rPr>
              <a:t>sur</a:t>
            </a:r>
            <a:r>
              <a:rPr lang="en-GB" sz="3200" dirty="0" smtClean="0">
                <a:solidFill>
                  <a:srgbClr val="1C0E5D"/>
                </a:solidFill>
                <a:latin typeface="Century Gothic"/>
                <a:cs typeface="Century Gothic"/>
              </a:rPr>
              <a:t> </a:t>
            </a:r>
            <a:r>
              <a:rPr lang="en-GB" sz="3200" dirty="0" err="1" smtClean="0">
                <a:solidFill>
                  <a:srgbClr val="1C0E5D"/>
                </a:solidFill>
                <a:latin typeface="Century Gothic"/>
                <a:cs typeface="Century Gothic"/>
              </a:rPr>
              <a:t>une</a:t>
            </a:r>
            <a:r>
              <a:rPr lang="en-GB" sz="3200" dirty="0" smtClean="0">
                <a:solidFill>
                  <a:srgbClr val="1C0E5D"/>
                </a:solidFill>
                <a:latin typeface="Century Gothic"/>
                <a:cs typeface="Century Gothic"/>
              </a:rPr>
              <a:t> </a:t>
            </a:r>
            <a:r>
              <a:rPr lang="en-GB" sz="3200" dirty="0" err="1" smtClean="0">
                <a:solidFill>
                  <a:srgbClr val="1C0E5D"/>
                </a:solidFill>
                <a:latin typeface="Century Gothic"/>
                <a:cs typeface="Century Gothic"/>
              </a:rPr>
              <a:t>ligne</a:t>
            </a:r>
            <a:endParaRPr lang="en-US" sz="3200" dirty="0">
              <a:solidFill>
                <a:srgbClr val="1C0E5D"/>
              </a:solidFill>
              <a:latin typeface="Century Gothic"/>
              <a:cs typeface="Century Gothic"/>
            </a:endParaRPr>
          </a:p>
        </p:txBody>
      </p:sp>
      <p:sp>
        <p:nvSpPr>
          <p:cNvPr id="14" name="Text Placeholder 13"/>
          <p:cNvSpPr>
            <a:spLocks noGrp="1"/>
          </p:cNvSpPr>
          <p:nvPr>
            <p:ph type="body" sz="quarter" idx="10" hasCustomPrompt="1"/>
          </p:nvPr>
        </p:nvSpPr>
        <p:spPr>
          <a:xfrm>
            <a:off x="3059113" y="4365625"/>
            <a:ext cx="2952750" cy="1150938"/>
          </a:xfrm>
          <a:prstGeom prst="rect">
            <a:avLst/>
          </a:prstGeom>
        </p:spPr>
        <p:txBody>
          <a:bodyPr vert="horz"/>
          <a:lstStyle>
            <a:lvl1pPr marL="0" indent="0" algn="ctr">
              <a:buNone/>
              <a:defRPr sz="2000" b="0" i="0" baseline="0">
                <a:solidFill>
                  <a:srgbClr val="250E62"/>
                </a:solidFill>
                <a:latin typeface="Century Gothic"/>
                <a:cs typeface="Century Gothic"/>
              </a:defRPr>
            </a:lvl1pPr>
          </a:lstStyle>
          <a:p>
            <a:pPr algn="ctr"/>
            <a:r>
              <a:rPr lang="en-GB" sz="2800" baseline="30000" dirty="0" smtClean="0">
                <a:solidFill>
                  <a:srgbClr val="1C0E5D"/>
                </a:solidFill>
                <a:latin typeface="Century Gothic"/>
                <a:cs typeface="Century Gothic"/>
              </a:rPr>
              <a:t>Date au format local :</a:t>
            </a:r>
            <a:endParaRPr lang="en-US" sz="2800" dirty="0">
              <a:solidFill>
                <a:srgbClr val="1C0E5D"/>
              </a:solidFill>
              <a:latin typeface="Century Gothic"/>
              <a:cs typeface="Century Gothic"/>
            </a:endParaRPr>
          </a:p>
        </p:txBody>
      </p:sp>
    </p:spTree>
    <p:extLst>
      <p:ext uri="{BB962C8B-B14F-4D97-AF65-F5344CB8AC3E}">
        <p14:creationId xmlns:p14="http://schemas.microsoft.com/office/powerpoint/2010/main" val="3329002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1371600" y="3503439"/>
            <a:ext cx="6400800" cy="622920"/>
          </a:xfrm>
          <a:prstGeom prst="rect">
            <a:avLst/>
          </a:prstGeom>
        </p:spPr>
        <p:txBody>
          <a:bodyPr/>
          <a:lstStyle>
            <a:lvl1pPr marL="0" indent="0" algn="ctr">
              <a:buNone/>
              <a:defRPr sz="3200">
                <a:solidFill>
                  <a:srgbClr val="DA291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dirty="0" err="1" smtClean="0"/>
              <a:t>Sous-titre</a:t>
            </a:r>
            <a:endParaRPr lang="en-US" dirty="0"/>
          </a:p>
        </p:txBody>
      </p:sp>
      <p:sp>
        <p:nvSpPr>
          <p:cNvPr id="10" name="Date Placeholder 11"/>
          <p:cNvSpPr>
            <a:spLocks noGrp="1"/>
          </p:cNvSpPr>
          <p:nvPr>
            <p:ph type="dt" sz="half" idx="2"/>
          </p:nvPr>
        </p:nvSpPr>
        <p:spPr>
          <a:xfrm>
            <a:off x="251520" y="6376243"/>
            <a:ext cx="2133600" cy="365125"/>
          </a:xfrm>
          <a:prstGeom prst="rect">
            <a:avLst/>
          </a:prstGeom>
        </p:spPr>
        <p:txBody>
          <a:bodyPr/>
          <a:lstStyle>
            <a:lvl1pPr>
              <a:defRPr sz="1200">
                <a:solidFill>
                  <a:srgbClr val="250E62"/>
                </a:solidFill>
                <a:latin typeface="Century Gothic"/>
                <a:cs typeface="Century Gothic"/>
              </a:defRPr>
            </a:lvl1pPr>
          </a:lstStyle>
          <a:p>
            <a:pPr defTabSz="457200"/>
            <a:fld id="{8F9C5DBB-179C-40BD-B538-F801F1DADC12}" type="datetime1">
              <a:rPr lang="en-IN" smtClean="0"/>
              <a:t>18-04-2018</a:t>
            </a:fld>
            <a:endParaRPr lang="en-US" dirty="0" smtClean="0"/>
          </a:p>
        </p:txBody>
      </p:sp>
      <p:sp>
        <p:nvSpPr>
          <p:cNvPr id="11" name="Footer Placeholder 12"/>
          <p:cNvSpPr>
            <a:spLocks noGrp="1"/>
          </p:cNvSpPr>
          <p:nvPr>
            <p:ph type="ftr" sz="quarter" idx="3"/>
          </p:nvPr>
        </p:nvSpPr>
        <p:spPr>
          <a:xfrm>
            <a:off x="1115616" y="6376243"/>
            <a:ext cx="2895600" cy="365125"/>
          </a:xfrm>
          <a:prstGeom prst="rect">
            <a:avLst/>
          </a:prstGeom>
        </p:spPr>
        <p:txBody>
          <a:bodyPr/>
          <a:lstStyle>
            <a:lvl1pPr>
              <a:defRPr sz="1200" b="1" i="0">
                <a:solidFill>
                  <a:srgbClr val="250E62"/>
                </a:solidFill>
                <a:latin typeface="Century Gothic"/>
                <a:cs typeface="Century Gothic"/>
              </a:defRPr>
            </a:lvl1pPr>
          </a:lstStyle>
          <a:p>
            <a:pPr defTabSz="457200"/>
            <a:r>
              <a:rPr lang="en-US" smtClean="0"/>
              <a:t>SOLAR ENERGY PROJECTS IN ISA COUNTRIES</a:t>
            </a:r>
            <a:endParaRPr lang="en-US" dirty="0" smtClean="0"/>
          </a:p>
        </p:txBody>
      </p:sp>
      <p:sp>
        <p:nvSpPr>
          <p:cNvPr id="15" name="Text Placeholder 14"/>
          <p:cNvSpPr>
            <a:spLocks noGrp="1"/>
          </p:cNvSpPr>
          <p:nvPr>
            <p:ph type="body" sz="quarter" idx="10" hasCustomPrompt="1"/>
          </p:nvPr>
        </p:nvSpPr>
        <p:spPr>
          <a:xfrm>
            <a:off x="1151620" y="2927375"/>
            <a:ext cx="6840760" cy="576833"/>
          </a:xfrm>
          <a:prstGeom prst="rect">
            <a:avLst/>
          </a:prstGeom>
        </p:spPr>
        <p:txBody>
          <a:bodyPr vert="horz"/>
          <a:lstStyle>
            <a:lvl1pPr marL="0" indent="0" algn="ctr">
              <a:buNone/>
              <a:defRPr b="1" baseline="0"/>
            </a:lvl1pPr>
          </a:lstStyle>
          <a:p>
            <a:pPr lvl="0"/>
            <a:r>
              <a:rPr lang="pt-PT" dirty="0" smtClean="0"/>
              <a:t>TITRE DE VOTRE INTERCALAIRE</a:t>
            </a:r>
            <a:endParaRPr lang="en-US" dirty="0"/>
          </a:p>
        </p:txBody>
      </p:sp>
    </p:spTree>
    <p:extLst>
      <p:ext uri="{BB962C8B-B14F-4D97-AF65-F5344CB8AC3E}">
        <p14:creationId xmlns:p14="http://schemas.microsoft.com/office/powerpoint/2010/main" val="1832243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393304" y="437455"/>
            <a:ext cx="7283152" cy="360040"/>
          </a:xfrm>
          <a:prstGeom prst="rect">
            <a:avLst/>
          </a:prstGeom>
        </p:spPr>
        <p:txBody>
          <a:bodyPr/>
          <a:lstStyle>
            <a:lvl1pPr algn="l">
              <a:defRPr sz="2000" b="1">
                <a:latin typeface="Century Gothic" panose="020B0502020202020204" pitchFamily="34" charset="0"/>
              </a:defRPr>
            </a:lvl1pPr>
          </a:lstStyle>
          <a:p>
            <a:r>
              <a:rPr lang="pt-PT" dirty="0" smtClean="0"/>
              <a:t>TITRE SUR 1 LIGNE</a:t>
            </a:r>
            <a:endParaRPr lang="en-US" dirty="0"/>
          </a:p>
        </p:txBody>
      </p:sp>
      <p:sp>
        <p:nvSpPr>
          <p:cNvPr id="3" name="Content Placeholder 2"/>
          <p:cNvSpPr>
            <a:spLocks noGrp="1"/>
          </p:cNvSpPr>
          <p:nvPr>
            <p:ph idx="1" hasCustomPrompt="1"/>
          </p:nvPr>
        </p:nvSpPr>
        <p:spPr>
          <a:xfrm>
            <a:off x="1393304" y="1711349"/>
            <a:ext cx="7283152" cy="4525963"/>
          </a:xfrm>
          <a:prstGeom prst="rect">
            <a:avLst/>
          </a:prstGeom>
        </p:spPr>
        <p:txBody>
          <a:bodyPr/>
          <a:lstStyle>
            <a:lvl1pPr marL="285750" indent="-285750">
              <a:buSzPct val="100000"/>
              <a:buFontTx/>
              <a:buBlip>
                <a:blip r:embed="rId2"/>
              </a:buBlip>
              <a:defRPr sz="1800" b="1" baseline="0"/>
            </a:lvl1pPr>
            <a:lvl2pPr marL="742950" indent="-285750">
              <a:buFont typeface="Courier New"/>
              <a:buChar char="o"/>
              <a:defRPr sz="1600">
                <a:solidFill>
                  <a:srgbClr val="DA291C"/>
                </a:solidFill>
              </a:defRPr>
            </a:lvl2pPr>
            <a:lvl3pPr>
              <a:defRPr sz="1400" b="1"/>
            </a:lvl3pPr>
            <a:lvl4pPr marL="1543050" indent="-171450">
              <a:buSzPct val="100000"/>
              <a:buFontTx/>
              <a:buBlip>
                <a:blip r:embed="rId3"/>
              </a:buBlip>
              <a:defRPr sz="1200"/>
            </a:lvl4pPr>
          </a:lstStyle>
          <a:p>
            <a:pPr lvl="0"/>
            <a:r>
              <a:rPr lang="pt-PT" dirty="0" smtClean="0"/>
              <a:t>PUCE DE NIVEAU 1</a:t>
            </a:r>
          </a:p>
          <a:p>
            <a:pPr lvl="1"/>
            <a:r>
              <a:rPr lang="pt-PT" dirty="0" err="1" smtClean="0"/>
              <a:t>Puce</a:t>
            </a:r>
            <a:r>
              <a:rPr lang="pt-PT" dirty="0" smtClean="0"/>
              <a:t> de </a:t>
            </a:r>
            <a:r>
              <a:rPr lang="pt-PT" dirty="0" err="1" smtClean="0"/>
              <a:t>niveau</a:t>
            </a:r>
            <a:r>
              <a:rPr lang="pt-PT" dirty="0" smtClean="0"/>
              <a:t> 2</a:t>
            </a:r>
          </a:p>
          <a:p>
            <a:pPr lvl="2"/>
            <a:r>
              <a:rPr lang="pt-PT" dirty="0" err="1" smtClean="0"/>
              <a:t>Puce</a:t>
            </a:r>
            <a:r>
              <a:rPr lang="pt-PT" dirty="0" smtClean="0"/>
              <a:t> de </a:t>
            </a:r>
            <a:r>
              <a:rPr lang="pt-PT" dirty="0" err="1" smtClean="0"/>
              <a:t>niveau</a:t>
            </a:r>
            <a:r>
              <a:rPr lang="pt-PT" dirty="0" smtClean="0"/>
              <a:t> 3</a:t>
            </a:r>
          </a:p>
          <a:p>
            <a:pPr lvl="3"/>
            <a:r>
              <a:rPr lang="pt-PT" dirty="0" err="1" smtClean="0"/>
              <a:t>Puce</a:t>
            </a:r>
            <a:r>
              <a:rPr lang="pt-PT" dirty="0" smtClean="0"/>
              <a:t> de </a:t>
            </a:r>
            <a:r>
              <a:rPr lang="pt-PT" dirty="0" err="1" smtClean="0"/>
              <a:t>niveau</a:t>
            </a:r>
            <a:r>
              <a:rPr lang="pt-PT" dirty="0" smtClean="0"/>
              <a:t> 4</a:t>
            </a:r>
          </a:p>
        </p:txBody>
      </p:sp>
      <p:sp>
        <p:nvSpPr>
          <p:cNvPr id="11" name="Text Placeholder 10"/>
          <p:cNvSpPr>
            <a:spLocks noGrp="1"/>
          </p:cNvSpPr>
          <p:nvPr>
            <p:ph type="body" sz="quarter" idx="13" hasCustomPrompt="1"/>
          </p:nvPr>
        </p:nvSpPr>
        <p:spPr>
          <a:xfrm>
            <a:off x="1393304" y="847253"/>
            <a:ext cx="7272338" cy="792088"/>
          </a:xfrm>
          <a:prstGeom prst="rect">
            <a:avLst/>
          </a:prstGeom>
        </p:spPr>
        <p:txBody>
          <a:bodyPr vert="horz"/>
          <a:lstStyle>
            <a:lvl1pPr marL="0" indent="0">
              <a:buNone/>
              <a:defRPr sz="2000" baseline="0">
                <a:solidFill>
                  <a:srgbClr val="250E62"/>
                </a:solidFill>
                <a:latin typeface="Century Gothic" panose="020B0502020202020204" pitchFamily="34" charset="0"/>
              </a:defRPr>
            </a:lvl1pPr>
          </a:lstStyle>
          <a:p>
            <a:pPr lvl="0"/>
            <a:r>
              <a:rPr lang="pt-PT" dirty="0" smtClean="0"/>
              <a:t>SOUS-TITRE SUR UNE OU DEUX LIGNES</a:t>
            </a:r>
            <a:endParaRPr lang="en-US" dirty="0"/>
          </a:p>
        </p:txBody>
      </p:sp>
      <p:sp>
        <p:nvSpPr>
          <p:cNvPr id="13" name="Text Placeholder 12"/>
          <p:cNvSpPr>
            <a:spLocks noGrp="1"/>
          </p:cNvSpPr>
          <p:nvPr>
            <p:ph type="body" sz="quarter" idx="14" hasCustomPrompt="1"/>
          </p:nvPr>
        </p:nvSpPr>
        <p:spPr>
          <a:xfrm>
            <a:off x="251520" y="476672"/>
            <a:ext cx="1080120" cy="792088"/>
          </a:xfrm>
          <a:prstGeom prst="rect">
            <a:avLst/>
          </a:prstGeom>
        </p:spPr>
        <p:txBody>
          <a:bodyPr vert="horz"/>
          <a:lstStyle>
            <a:lvl1pPr marL="0" indent="0">
              <a:buNone/>
              <a:defRPr sz="4800"/>
            </a:lvl1pPr>
          </a:lstStyle>
          <a:p>
            <a:pPr lvl="0"/>
            <a:r>
              <a:rPr lang="pt-PT" dirty="0" smtClean="0"/>
              <a:t>01.</a:t>
            </a:r>
            <a:endParaRPr lang="en-US" dirty="0"/>
          </a:p>
        </p:txBody>
      </p:sp>
      <p:sp>
        <p:nvSpPr>
          <p:cNvPr id="10" name="Date Placeholder 11"/>
          <p:cNvSpPr>
            <a:spLocks noGrp="1"/>
          </p:cNvSpPr>
          <p:nvPr>
            <p:ph type="dt" sz="half" idx="2"/>
          </p:nvPr>
        </p:nvSpPr>
        <p:spPr>
          <a:xfrm>
            <a:off x="251520" y="6376243"/>
            <a:ext cx="2133600" cy="365125"/>
          </a:xfrm>
          <a:prstGeom prst="rect">
            <a:avLst/>
          </a:prstGeom>
        </p:spPr>
        <p:txBody>
          <a:bodyPr/>
          <a:lstStyle>
            <a:lvl1pPr>
              <a:defRPr sz="1200">
                <a:solidFill>
                  <a:srgbClr val="250E62"/>
                </a:solidFill>
                <a:latin typeface="Century Gothic"/>
                <a:cs typeface="Century Gothic"/>
              </a:defRPr>
            </a:lvl1pPr>
          </a:lstStyle>
          <a:p>
            <a:pPr defTabSz="457200"/>
            <a:fld id="{113DDF6E-F9DE-4454-A875-8F38B878C1C1}" type="datetime1">
              <a:rPr lang="en-IN" smtClean="0"/>
              <a:t>18-04-2018</a:t>
            </a:fld>
            <a:endParaRPr lang="en-US" dirty="0" smtClean="0"/>
          </a:p>
        </p:txBody>
      </p:sp>
      <p:sp>
        <p:nvSpPr>
          <p:cNvPr id="12" name="Footer Placeholder 12"/>
          <p:cNvSpPr>
            <a:spLocks noGrp="1"/>
          </p:cNvSpPr>
          <p:nvPr>
            <p:ph type="ftr" sz="quarter" idx="3"/>
          </p:nvPr>
        </p:nvSpPr>
        <p:spPr>
          <a:xfrm>
            <a:off x="1115616" y="6376243"/>
            <a:ext cx="2895600" cy="365125"/>
          </a:xfrm>
          <a:prstGeom prst="rect">
            <a:avLst/>
          </a:prstGeom>
        </p:spPr>
        <p:txBody>
          <a:bodyPr/>
          <a:lstStyle>
            <a:lvl1pPr>
              <a:defRPr sz="1200" b="1" i="0">
                <a:solidFill>
                  <a:srgbClr val="250E62"/>
                </a:solidFill>
                <a:latin typeface="Century Gothic"/>
                <a:cs typeface="Century Gothic"/>
              </a:defRPr>
            </a:lvl1pPr>
          </a:lstStyle>
          <a:p>
            <a:pPr defTabSz="457200"/>
            <a:r>
              <a:rPr lang="en-US" smtClean="0"/>
              <a:t>SOLAR ENERGY PROJECTS IN ISA COUNTRIES</a:t>
            </a:r>
            <a:endParaRPr lang="en-US" dirty="0" smtClean="0"/>
          </a:p>
        </p:txBody>
      </p:sp>
    </p:spTree>
    <p:extLst>
      <p:ext uri="{BB962C8B-B14F-4D97-AF65-F5344CB8AC3E}">
        <p14:creationId xmlns:p14="http://schemas.microsoft.com/office/powerpoint/2010/main" val="13139772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9552" y="836712"/>
            <a:ext cx="7942329" cy="562074"/>
          </a:xfrm>
          <a:prstGeom prst="rect">
            <a:avLst/>
          </a:prstGeom>
        </p:spPr>
        <p:txBody>
          <a:bodyPr vert="horz"/>
          <a:lstStyle>
            <a:lvl1pPr algn="l">
              <a:defRPr sz="2800" b="1" baseline="0"/>
            </a:lvl1pPr>
          </a:lstStyle>
          <a:p>
            <a:r>
              <a:rPr lang="pt-PT" dirty="0" smtClean="0"/>
              <a:t>TITRE</a:t>
            </a:r>
            <a:endParaRPr lang="en-US" dirty="0"/>
          </a:p>
        </p:txBody>
      </p:sp>
      <p:sp>
        <p:nvSpPr>
          <p:cNvPr id="4" name="Date Placeholder 3"/>
          <p:cNvSpPr>
            <a:spLocks noGrp="1"/>
          </p:cNvSpPr>
          <p:nvPr>
            <p:ph type="dt" sz="half" idx="11"/>
          </p:nvPr>
        </p:nvSpPr>
        <p:spPr>
          <a:xfrm>
            <a:off x="251520" y="6376243"/>
            <a:ext cx="2133600" cy="365125"/>
          </a:xfrm>
          <a:prstGeom prst="rect">
            <a:avLst/>
          </a:prstGeom>
        </p:spPr>
        <p:txBody>
          <a:bodyPr/>
          <a:lstStyle/>
          <a:p>
            <a:pPr defTabSz="457200"/>
            <a:fld id="{ED8B471A-C93D-4173-8C5C-12E6FB1D458B}" type="datetime1">
              <a:rPr lang="en-IN" smtClean="0"/>
              <a:t>18-04-2018</a:t>
            </a:fld>
            <a:endParaRPr lang="en-US" dirty="0" smtClean="0"/>
          </a:p>
        </p:txBody>
      </p:sp>
      <p:sp>
        <p:nvSpPr>
          <p:cNvPr id="5" name="Footer Placeholder 4"/>
          <p:cNvSpPr>
            <a:spLocks noGrp="1"/>
          </p:cNvSpPr>
          <p:nvPr>
            <p:ph type="ftr" sz="quarter" idx="12"/>
          </p:nvPr>
        </p:nvSpPr>
        <p:spPr>
          <a:xfrm>
            <a:off x="1115616" y="6376243"/>
            <a:ext cx="2895600" cy="365125"/>
          </a:xfrm>
          <a:prstGeom prst="rect">
            <a:avLst/>
          </a:prstGeom>
        </p:spPr>
        <p:txBody>
          <a:bodyPr/>
          <a:lstStyle/>
          <a:p>
            <a:pPr defTabSz="457200"/>
            <a:r>
              <a:rPr lang="en-US" smtClean="0"/>
              <a:t>SOLAR ENERGY PROJECTS IN ISA COUNTRIES</a:t>
            </a:r>
            <a:endParaRPr lang="en-US" dirty="0" smtClean="0"/>
          </a:p>
        </p:txBody>
      </p:sp>
      <p:sp>
        <p:nvSpPr>
          <p:cNvPr id="7" name="Text Placeholder 6"/>
          <p:cNvSpPr>
            <a:spLocks noGrp="1"/>
          </p:cNvSpPr>
          <p:nvPr>
            <p:ph type="body" sz="quarter" idx="13" hasCustomPrompt="1"/>
          </p:nvPr>
        </p:nvSpPr>
        <p:spPr>
          <a:xfrm>
            <a:off x="539553" y="1462187"/>
            <a:ext cx="7920879" cy="576411"/>
          </a:xfrm>
          <a:prstGeom prst="rect">
            <a:avLst/>
          </a:prstGeom>
        </p:spPr>
        <p:txBody>
          <a:bodyPr vert="horz"/>
          <a:lstStyle>
            <a:lvl1pPr marL="0" indent="0">
              <a:buNone/>
              <a:defRPr sz="2800" baseline="0">
                <a:solidFill>
                  <a:srgbClr val="FF0000"/>
                </a:solidFill>
              </a:defRPr>
            </a:lvl1pPr>
            <a:lvl2pPr marL="457200" indent="0">
              <a:buNone/>
              <a:defRPr sz="2800"/>
            </a:lvl2pPr>
            <a:lvl3pPr marL="914400" indent="0">
              <a:buNone/>
              <a:defRPr sz="2800"/>
            </a:lvl3pPr>
            <a:lvl4pPr marL="1371600" indent="0">
              <a:buNone/>
              <a:defRPr sz="2800"/>
            </a:lvl4pPr>
            <a:lvl5pPr marL="1828800" indent="0">
              <a:buNone/>
              <a:defRPr sz="2800"/>
            </a:lvl5pPr>
          </a:lstStyle>
          <a:p>
            <a:pPr lvl="0"/>
            <a:r>
              <a:rPr lang="pt-PT" dirty="0" smtClean="0"/>
              <a:t>Sous-titre	</a:t>
            </a:r>
          </a:p>
        </p:txBody>
      </p:sp>
      <p:sp>
        <p:nvSpPr>
          <p:cNvPr id="11" name="Text Placeholder 10"/>
          <p:cNvSpPr>
            <a:spLocks noGrp="1"/>
          </p:cNvSpPr>
          <p:nvPr>
            <p:ph type="body" sz="quarter" idx="14" hasCustomPrompt="1"/>
          </p:nvPr>
        </p:nvSpPr>
        <p:spPr>
          <a:xfrm>
            <a:off x="539552" y="2420838"/>
            <a:ext cx="7920880" cy="1151830"/>
          </a:xfrm>
          <a:prstGeom prst="rect">
            <a:avLst/>
          </a:prstGeom>
        </p:spPr>
        <p:txBody>
          <a:bodyPr vert="horz"/>
          <a:lstStyle>
            <a:lvl1pPr marL="0" indent="0">
              <a:buNone/>
              <a:defRPr sz="2000" b="1"/>
            </a:lvl1pPr>
            <a:lvl2pPr marL="457200" indent="0">
              <a:buNone/>
              <a:defRPr sz="2000" b="1"/>
            </a:lvl2pPr>
            <a:lvl3pPr marL="914400" indent="0">
              <a:buNone/>
              <a:defRPr sz="2000" b="1"/>
            </a:lvl3pPr>
            <a:lvl4pPr marL="1371600" indent="0">
              <a:buNone/>
              <a:defRPr sz="2000" b="1"/>
            </a:lvl4pPr>
            <a:lvl5pPr marL="1828800" indent="0">
              <a:buNone/>
              <a:defRPr sz="2000" b="1"/>
            </a:lvl5pPr>
          </a:lstStyle>
          <a:p>
            <a:r>
              <a:rPr lang="en-GB" sz="2000" b="1" dirty="0" smtClean="0">
                <a:solidFill>
                  <a:srgbClr val="1C0E5D"/>
                </a:solidFill>
                <a:latin typeface="+mn-lt"/>
                <a:cs typeface="Century Gothic"/>
              </a:rPr>
              <a:t>Introduction </a:t>
            </a:r>
            <a:r>
              <a:rPr lang="en-GB" sz="2000" b="1" dirty="0" err="1" smtClean="0">
                <a:solidFill>
                  <a:srgbClr val="1C0E5D"/>
                </a:solidFill>
                <a:latin typeface="+mn-lt"/>
                <a:cs typeface="Century Gothic"/>
              </a:rPr>
              <a:t>sur</a:t>
            </a:r>
            <a:r>
              <a:rPr lang="en-GB" sz="2000" b="1" dirty="0" smtClean="0">
                <a:solidFill>
                  <a:srgbClr val="1C0E5D"/>
                </a:solidFill>
                <a:latin typeface="+mn-lt"/>
                <a:cs typeface="Century Gothic"/>
              </a:rPr>
              <a:t> 3 </a:t>
            </a:r>
            <a:r>
              <a:rPr lang="en-GB" sz="2000" b="1" dirty="0" err="1" smtClean="0">
                <a:solidFill>
                  <a:srgbClr val="1C0E5D"/>
                </a:solidFill>
                <a:latin typeface="+mn-lt"/>
                <a:cs typeface="Century Gothic"/>
              </a:rPr>
              <a:t>ou</a:t>
            </a:r>
            <a:r>
              <a:rPr lang="en-GB" sz="2000" b="1" dirty="0" smtClean="0">
                <a:solidFill>
                  <a:srgbClr val="1C0E5D"/>
                </a:solidFill>
                <a:latin typeface="+mn-lt"/>
                <a:cs typeface="Century Gothic"/>
              </a:rPr>
              <a:t> 4 </a:t>
            </a:r>
            <a:r>
              <a:rPr lang="en-GB" sz="2000" b="1" dirty="0" err="1" smtClean="0">
                <a:solidFill>
                  <a:srgbClr val="1C0E5D"/>
                </a:solidFill>
                <a:latin typeface="+mn-lt"/>
                <a:cs typeface="Century Gothic"/>
              </a:rPr>
              <a:t>lignes</a:t>
            </a:r>
            <a:r>
              <a:rPr lang="en-GB" sz="2000" b="1" dirty="0" smtClean="0">
                <a:solidFill>
                  <a:srgbClr val="1C0E5D"/>
                </a:solidFill>
                <a:latin typeface="+mn-lt"/>
                <a:cs typeface="Century Gothic"/>
              </a:rPr>
              <a:t> :</a:t>
            </a:r>
          </a:p>
        </p:txBody>
      </p:sp>
      <p:sp>
        <p:nvSpPr>
          <p:cNvPr id="9" name="Content Placeholder 2"/>
          <p:cNvSpPr>
            <a:spLocks noGrp="1"/>
          </p:cNvSpPr>
          <p:nvPr>
            <p:ph idx="1" hasCustomPrompt="1"/>
          </p:nvPr>
        </p:nvSpPr>
        <p:spPr>
          <a:xfrm>
            <a:off x="539552" y="3645025"/>
            <a:ext cx="3888432" cy="2592288"/>
          </a:xfrm>
          <a:prstGeom prst="rect">
            <a:avLst/>
          </a:prstGeom>
        </p:spPr>
        <p:txBody>
          <a:bodyPr/>
          <a:lstStyle>
            <a:lvl1pPr marL="285750" indent="-285750">
              <a:buSzPct val="100000"/>
              <a:buFontTx/>
              <a:buBlip>
                <a:blip r:embed="rId2"/>
              </a:buBlip>
              <a:defRPr sz="1800" b="1" baseline="0"/>
            </a:lvl1pPr>
            <a:lvl2pPr marL="742950" indent="-285750">
              <a:buFont typeface="Courier New"/>
              <a:buChar char="o"/>
              <a:defRPr sz="1600">
                <a:solidFill>
                  <a:srgbClr val="DA291C"/>
                </a:solidFill>
              </a:defRPr>
            </a:lvl2pPr>
            <a:lvl3pPr>
              <a:defRPr sz="1400" b="1"/>
            </a:lvl3pPr>
            <a:lvl4pPr marL="1543050" indent="-171450">
              <a:buSzPct val="100000"/>
              <a:buFontTx/>
              <a:buBlip>
                <a:blip r:embed="rId3"/>
              </a:buBlip>
              <a:defRPr sz="1200"/>
            </a:lvl4pPr>
          </a:lstStyle>
          <a:p>
            <a:pPr lvl="0"/>
            <a:r>
              <a:rPr lang="pt-PT" dirty="0" smtClean="0"/>
              <a:t>PUCE DE NIVEAU 1</a:t>
            </a:r>
          </a:p>
          <a:p>
            <a:pPr lvl="1"/>
            <a:r>
              <a:rPr lang="pt-PT" dirty="0" err="1" smtClean="0"/>
              <a:t>Puce</a:t>
            </a:r>
            <a:r>
              <a:rPr lang="pt-PT" dirty="0" smtClean="0"/>
              <a:t> de </a:t>
            </a:r>
            <a:r>
              <a:rPr lang="pt-PT" dirty="0" err="1" smtClean="0"/>
              <a:t>niveau</a:t>
            </a:r>
            <a:r>
              <a:rPr lang="pt-PT" dirty="0" smtClean="0"/>
              <a:t> 2</a:t>
            </a:r>
          </a:p>
          <a:p>
            <a:pPr lvl="2"/>
            <a:r>
              <a:rPr lang="pt-PT" dirty="0" err="1" smtClean="0"/>
              <a:t>Puce</a:t>
            </a:r>
            <a:r>
              <a:rPr lang="pt-PT" dirty="0" smtClean="0"/>
              <a:t> de </a:t>
            </a:r>
            <a:r>
              <a:rPr lang="pt-PT" dirty="0" err="1" smtClean="0"/>
              <a:t>niveau</a:t>
            </a:r>
            <a:r>
              <a:rPr lang="pt-PT" dirty="0" smtClean="0"/>
              <a:t> 3</a:t>
            </a:r>
          </a:p>
          <a:p>
            <a:pPr lvl="3"/>
            <a:r>
              <a:rPr lang="pt-PT" dirty="0" err="1" smtClean="0"/>
              <a:t>Puce</a:t>
            </a:r>
            <a:r>
              <a:rPr lang="pt-PT" dirty="0" smtClean="0"/>
              <a:t> de </a:t>
            </a:r>
            <a:r>
              <a:rPr lang="pt-PT" dirty="0" err="1" smtClean="0"/>
              <a:t>niveau</a:t>
            </a:r>
            <a:r>
              <a:rPr lang="pt-PT" dirty="0" smtClean="0"/>
              <a:t> 4</a:t>
            </a:r>
          </a:p>
        </p:txBody>
      </p:sp>
      <p:sp>
        <p:nvSpPr>
          <p:cNvPr id="10" name="Content Placeholder 2"/>
          <p:cNvSpPr>
            <a:spLocks noGrp="1"/>
          </p:cNvSpPr>
          <p:nvPr>
            <p:ph idx="15" hasCustomPrompt="1"/>
          </p:nvPr>
        </p:nvSpPr>
        <p:spPr>
          <a:xfrm>
            <a:off x="4572000" y="3645024"/>
            <a:ext cx="3888432" cy="2592288"/>
          </a:xfrm>
          <a:prstGeom prst="rect">
            <a:avLst/>
          </a:prstGeom>
        </p:spPr>
        <p:txBody>
          <a:bodyPr/>
          <a:lstStyle>
            <a:lvl1pPr marL="285750" indent="-285750">
              <a:buSzPct val="100000"/>
              <a:buFontTx/>
              <a:buBlip>
                <a:blip r:embed="rId2"/>
              </a:buBlip>
              <a:defRPr sz="1800" b="1" baseline="0"/>
            </a:lvl1pPr>
            <a:lvl2pPr marL="742950" indent="-285750">
              <a:buFont typeface="Courier New"/>
              <a:buChar char="o"/>
              <a:defRPr sz="1600">
                <a:solidFill>
                  <a:srgbClr val="DA291C"/>
                </a:solidFill>
              </a:defRPr>
            </a:lvl2pPr>
            <a:lvl3pPr>
              <a:defRPr sz="1400" b="1"/>
            </a:lvl3pPr>
            <a:lvl4pPr marL="1543050" indent="-171450">
              <a:buSzPct val="100000"/>
              <a:buFontTx/>
              <a:buBlip>
                <a:blip r:embed="rId3"/>
              </a:buBlip>
              <a:defRPr sz="1200"/>
            </a:lvl4pPr>
          </a:lstStyle>
          <a:p>
            <a:pPr lvl="0"/>
            <a:r>
              <a:rPr lang="pt-PT" dirty="0" smtClean="0"/>
              <a:t>PUCE DE NIVEAU 1</a:t>
            </a:r>
          </a:p>
          <a:p>
            <a:pPr lvl="1"/>
            <a:r>
              <a:rPr lang="pt-PT" dirty="0" err="1" smtClean="0"/>
              <a:t>Puce</a:t>
            </a:r>
            <a:r>
              <a:rPr lang="pt-PT" dirty="0" smtClean="0"/>
              <a:t> de </a:t>
            </a:r>
            <a:r>
              <a:rPr lang="pt-PT" dirty="0" err="1" smtClean="0"/>
              <a:t>niveau</a:t>
            </a:r>
            <a:r>
              <a:rPr lang="pt-PT" dirty="0" smtClean="0"/>
              <a:t> 2</a:t>
            </a:r>
          </a:p>
          <a:p>
            <a:pPr lvl="2"/>
            <a:r>
              <a:rPr lang="pt-PT" dirty="0" err="1" smtClean="0"/>
              <a:t>Puce</a:t>
            </a:r>
            <a:r>
              <a:rPr lang="pt-PT" dirty="0" smtClean="0"/>
              <a:t> de </a:t>
            </a:r>
            <a:r>
              <a:rPr lang="pt-PT" dirty="0" err="1" smtClean="0"/>
              <a:t>niveau</a:t>
            </a:r>
            <a:r>
              <a:rPr lang="pt-PT" dirty="0" smtClean="0"/>
              <a:t> 3</a:t>
            </a:r>
          </a:p>
          <a:p>
            <a:pPr lvl="3"/>
            <a:r>
              <a:rPr lang="pt-PT" dirty="0" err="1" smtClean="0"/>
              <a:t>Puce</a:t>
            </a:r>
            <a:r>
              <a:rPr lang="pt-PT" dirty="0" smtClean="0"/>
              <a:t> de </a:t>
            </a:r>
            <a:r>
              <a:rPr lang="pt-PT" dirty="0" err="1" smtClean="0"/>
              <a:t>niveau</a:t>
            </a:r>
            <a:r>
              <a:rPr lang="pt-PT" dirty="0" smtClean="0"/>
              <a:t> 4</a:t>
            </a:r>
          </a:p>
        </p:txBody>
      </p:sp>
    </p:spTree>
    <p:extLst>
      <p:ext uri="{BB962C8B-B14F-4D97-AF65-F5344CB8AC3E}">
        <p14:creationId xmlns:p14="http://schemas.microsoft.com/office/powerpoint/2010/main" val="1412281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Date Placeholder 3"/>
          <p:cNvSpPr>
            <a:spLocks noGrp="1"/>
          </p:cNvSpPr>
          <p:nvPr>
            <p:ph type="dt" sz="half" idx="11"/>
          </p:nvPr>
        </p:nvSpPr>
        <p:spPr>
          <a:xfrm>
            <a:off x="251520" y="6376243"/>
            <a:ext cx="2133600" cy="365125"/>
          </a:xfrm>
          <a:prstGeom prst="rect">
            <a:avLst/>
          </a:prstGeom>
        </p:spPr>
        <p:txBody>
          <a:bodyPr/>
          <a:lstStyle/>
          <a:p>
            <a:pPr defTabSz="457200"/>
            <a:fld id="{9D38200F-347A-4317-8390-AB2E55115477}" type="datetime1">
              <a:rPr lang="en-IN" smtClean="0"/>
              <a:t>18-04-2018</a:t>
            </a:fld>
            <a:endParaRPr lang="en-US" dirty="0" smtClean="0"/>
          </a:p>
        </p:txBody>
      </p:sp>
      <p:sp>
        <p:nvSpPr>
          <p:cNvPr id="4" name="Footer Placeholder 4"/>
          <p:cNvSpPr>
            <a:spLocks noGrp="1"/>
          </p:cNvSpPr>
          <p:nvPr>
            <p:ph type="ftr" sz="quarter" idx="12"/>
          </p:nvPr>
        </p:nvSpPr>
        <p:spPr>
          <a:xfrm>
            <a:off x="1115616" y="6376243"/>
            <a:ext cx="2895600" cy="365125"/>
          </a:xfrm>
          <a:prstGeom prst="rect">
            <a:avLst/>
          </a:prstGeom>
        </p:spPr>
        <p:txBody>
          <a:bodyPr/>
          <a:lstStyle/>
          <a:p>
            <a:pPr defTabSz="457200"/>
            <a:r>
              <a:rPr lang="en-US" smtClean="0"/>
              <a:t>SOLAR ENERGY PROJECTS IN ISA COUNTRIES</a:t>
            </a:r>
            <a:endParaRPr lang="en-US" dirty="0" smtClean="0"/>
          </a:p>
        </p:txBody>
      </p:sp>
      <p:sp>
        <p:nvSpPr>
          <p:cNvPr id="6" name="Text Placeholder 10"/>
          <p:cNvSpPr>
            <a:spLocks noGrp="1"/>
          </p:cNvSpPr>
          <p:nvPr>
            <p:ph type="body" sz="quarter" idx="14" hasCustomPrompt="1"/>
          </p:nvPr>
        </p:nvSpPr>
        <p:spPr>
          <a:xfrm>
            <a:off x="539552" y="2420838"/>
            <a:ext cx="7920880" cy="1151830"/>
          </a:xfrm>
          <a:prstGeom prst="rect">
            <a:avLst/>
          </a:prstGeom>
        </p:spPr>
        <p:txBody>
          <a:bodyPr vert="horz"/>
          <a:lstStyle>
            <a:lvl1pPr marL="0" indent="0">
              <a:buNone/>
              <a:defRPr sz="2000" b="1"/>
            </a:lvl1pPr>
            <a:lvl2pPr marL="457200" indent="0">
              <a:buNone/>
              <a:defRPr sz="2000" b="1"/>
            </a:lvl2pPr>
            <a:lvl3pPr marL="914400" indent="0">
              <a:buNone/>
              <a:defRPr sz="2000" b="1"/>
            </a:lvl3pPr>
            <a:lvl4pPr marL="1371600" indent="0">
              <a:buNone/>
              <a:defRPr sz="2000" b="1"/>
            </a:lvl4pPr>
            <a:lvl5pPr marL="1828800" indent="0">
              <a:buNone/>
              <a:defRPr sz="2000" b="1"/>
            </a:lvl5pPr>
          </a:lstStyle>
          <a:p>
            <a:r>
              <a:rPr lang="en-GB" sz="2000" b="1" dirty="0" smtClean="0">
                <a:solidFill>
                  <a:srgbClr val="1C0E5D"/>
                </a:solidFill>
                <a:latin typeface="+mn-lt"/>
                <a:cs typeface="Century Gothic"/>
              </a:rPr>
              <a:t>Introduction </a:t>
            </a:r>
            <a:r>
              <a:rPr lang="en-GB" sz="2000" b="1" dirty="0" err="1" smtClean="0">
                <a:solidFill>
                  <a:srgbClr val="1C0E5D"/>
                </a:solidFill>
                <a:latin typeface="+mn-lt"/>
                <a:cs typeface="Century Gothic"/>
              </a:rPr>
              <a:t>sur</a:t>
            </a:r>
            <a:r>
              <a:rPr lang="en-GB" sz="2000" b="1" dirty="0" smtClean="0">
                <a:solidFill>
                  <a:srgbClr val="1C0E5D"/>
                </a:solidFill>
                <a:latin typeface="+mn-lt"/>
                <a:cs typeface="Century Gothic"/>
              </a:rPr>
              <a:t> 3 </a:t>
            </a:r>
            <a:r>
              <a:rPr lang="en-GB" sz="2000" b="1" dirty="0" err="1" smtClean="0">
                <a:solidFill>
                  <a:srgbClr val="1C0E5D"/>
                </a:solidFill>
                <a:latin typeface="+mn-lt"/>
                <a:cs typeface="Century Gothic"/>
              </a:rPr>
              <a:t>ou</a:t>
            </a:r>
            <a:r>
              <a:rPr lang="en-GB" sz="2000" b="1" dirty="0" smtClean="0">
                <a:solidFill>
                  <a:srgbClr val="1C0E5D"/>
                </a:solidFill>
                <a:latin typeface="+mn-lt"/>
                <a:cs typeface="Century Gothic"/>
              </a:rPr>
              <a:t> 4 </a:t>
            </a:r>
            <a:r>
              <a:rPr lang="en-GB" sz="2000" b="1" dirty="0" err="1" smtClean="0">
                <a:solidFill>
                  <a:srgbClr val="1C0E5D"/>
                </a:solidFill>
                <a:latin typeface="+mn-lt"/>
                <a:cs typeface="Century Gothic"/>
              </a:rPr>
              <a:t>lignes</a:t>
            </a:r>
            <a:r>
              <a:rPr lang="en-GB" sz="2000" b="1" dirty="0" smtClean="0">
                <a:solidFill>
                  <a:srgbClr val="1C0E5D"/>
                </a:solidFill>
                <a:latin typeface="+mn-lt"/>
                <a:cs typeface="Century Gothic"/>
              </a:rPr>
              <a:t>, Introduction </a:t>
            </a:r>
            <a:r>
              <a:rPr lang="en-GB" sz="2000" b="1" dirty="0" err="1" smtClean="0">
                <a:solidFill>
                  <a:srgbClr val="1C0E5D"/>
                </a:solidFill>
                <a:latin typeface="+mn-lt"/>
                <a:cs typeface="Century Gothic"/>
              </a:rPr>
              <a:t>sur</a:t>
            </a:r>
            <a:r>
              <a:rPr lang="en-GB" sz="2000" b="1" dirty="0" smtClean="0">
                <a:solidFill>
                  <a:srgbClr val="1C0E5D"/>
                </a:solidFill>
                <a:latin typeface="+mn-lt"/>
                <a:cs typeface="Century Gothic"/>
              </a:rPr>
              <a:t> 3 </a:t>
            </a:r>
            <a:r>
              <a:rPr lang="en-GB" sz="2000" b="1" dirty="0" err="1" smtClean="0">
                <a:solidFill>
                  <a:srgbClr val="1C0E5D"/>
                </a:solidFill>
                <a:latin typeface="+mn-lt"/>
                <a:cs typeface="Century Gothic"/>
              </a:rPr>
              <a:t>ou</a:t>
            </a:r>
            <a:r>
              <a:rPr lang="en-GB" sz="2000" b="1" dirty="0" smtClean="0">
                <a:solidFill>
                  <a:srgbClr val="1C0E5D"/>
                </a:solidFill>
                <a:latin typeface="+mn-lt"/>
                <a:cs typeface="Century Gothic"/>
              </a:rPr>
              <a:t> 4 </a:t>
            </a:r>
            <a:r>
              <a:rPr lang="en-GB" sz="2000" b="1" dirty="0" err="1" smtClean="0">
                <a:solidFill>
                  <a:srgbClr val="1C0E5D"/>
                </a:solidFill>
                <a:latin typeface="+mn-lt"/>
                <a:cs typeface="Century Gothic"/>
              </a:rPr>
              <a:t>lignes</a:t>
            </a:r>
            <a:r>
              <a:rPr lang="en-GB" sz="2000" b="1" dirty="0" smtClean="0">
                <a:solidFill>
                  <a:srgbClr val="1C0E5D"/>
                </a:solidFill>
                <a:latin typeface="+mn-lt"/>
                <a:cs typeface="Century Gothic"/>
              </a:rPr>
              <a:t> :</a:t>
            </a:r>
          </a:p>
        </p:txBody>
      </p:sp>
      <p:sp>
        <p:nvSpPr>
          <p:cNvPr id="8" name="Title 1"/>
          <p:cNvSpPr>
            <a:spLocks noGrp="1"/>
          </p:cNvSpPr>
          <p:nvPr>
            <p:ph type="title" hasCustomPrompt="1"/>
          </p:nvPr>
        </p:nvSpPr>
        <p:spPr>
          <a:xfrm>
            <a:off x="539552" y="836712"/>
            <a:ext cx="7942329" cy="562074"/>
          </a:xfrm>
          <a:prstGeom prst="rect">
            <a:avLst/>
          </a:prstGeom>
        </p:spPr>
        <p:txBody>
          <a:bodyPr vert="horz"/>
          <a:lstStyle>
            <a:lvl1pPr algn="l">
              <a:defRPr sz="2800" b="1" baseline="0"/>
            </a:lvl1pPr>
          </a:lstStyle>
          <a:p>
            <a:r>
              <a:rPr lang="pt-PT" dirty="0" smtClean="0"/>
              <a:t>TITRE</a:t>
            </a:r>
            <a:endParaRPr lang="en-US" dirty="0"/>
          </a:p>
        </p:txBody>
      </p:sp>
      <p:sp>
        <p:nvSpPr>
          <p:cNvPr id="9" name="Text Placeholder 6"/>
          <p:cNvSpPr>
            <a:spLocks noGrp="1"/>
          </p:cNvSpPr>
          <p:nvPr>
            <p:ph type="body" sz="quarter" idx="13" hasCustomPrompt="1"/>
          </p:nvPr>
        </p:nvSpPr>
        <p:spPr>
          <a:xfrm>
            <a:off x="539553" y="1462187"/>
            <a:ext cx="7920879" cy="576411"/>
          </a:xfrm>
          <a:prstGeom prst="rect">
            <a:avLst/>
          </a:prstGeom>
        </p:spPr>
        <p:txBody>
          <a:bodyPr vert="horz"/>
          <a:lstStyle>
            <a:lvl1pPr marL="0" indent="0">
              <a:buNone/>
              <a:defRPr sz="2800" baseline="0">
                <a:solidFill>
                  <a:srgbClr val="FF0000"/>
                </a:solidFill>
              </a:defRPr>
            </a:lvl1pPr>
            <a:lvl2pPr marL="457200" indent="0">
              <a:buNone/>
              <a:defRPr sz="2800"/>
            </a:lvl2pPr>
            <a:lvl3pPr marL="914400" indent="0">
              <a:buNone/>
              <a:defRPr sz="2800"/>
            </a:lvl3pPr>
            <a:lvl4pPr marL="1371600" indent="0">
              <a:buNone/>
              <a:defRPr sz="2800"/>
            </a:lvl4pPr>
            <a:lvl5pPr marL="1828800" indent="0">
              <a:buNone/>
              <a:defRPr sz="2800"/>
            </a:lvl5pPr>
          </a:lstStyle>
          <a:p>
            <a:pPr lvl="0"/>
            <a:r>
              <a:rPr lang="pt-PT" dirty="0" smtClean="0"/>
              <a:t>Sous-titre	</a:t>
            </a:r>
          </a:p>
        </p:txBody>
      </p:sp>
      <p:sp>
        <p:nvSpPr>
          <p:cNvPr id="10" name="Content Placeholder 2"/>
          <p:cNvSpPr>
            <a:spLocks noGrp="1"/>
          </p:cNvSpPr>
          <p:nvPr>
            <p:ph idx="1" hasCustomPrompt="1"/>
          </p:nvPr>
        </p:nvSpPr>
        <p:spPr>
          <a:xfrm>
            <a:off x="539552" y="3645025"/>
            <a:ext cx="7920880" cy="2592288"/>
          </a:xfrm>
          <a:prstGeom prst="rect">
            <a:avLst/>
          </a:prstGeom>
        </p:spPr>
        <p:txBody>
          <a:bodyPr/>
          <a:lstStyle>
            <a:lvl1pPr marL="285750" indent="-285750">
              <a:buSzPct val="100000"/>
              <a:buFontTx/>
              <a:buBlip>
                <a:blip r:embed="rId2"/>
              </a:buBlip>
              <a:defRPr sz="1800" b="1" baseline="0"/>
            </a:lvl1pPr>
            <a:lvl2pPr marL="742950" indent="-285750">
              <a:buFont typeface="Courier New"/>
              <a:buChar char="o"/>
              <a:defRPr sz="1600">
                <a:solidFill>
                  <a:srgbClr val="DA291C"/>
                </a:solidFill>
              </a:defRPr>
            </a:lvl2pPr>
            <a:lvl3pPr>
              <a:defRPr sz="1400" b="1"/>
            </a:lvl3pPr>
            <a:lvl4pPr marL="1543050" indent="-171450">
              <a:buSzPct val="100000"/>
              <a:buFontTx/>
              <a:buBlip>
                <a:blip r:embed="rId3"/>
              </a:buBlip>
              <a:defRPr sz="1200"/>
            </a:lvl4pPr>
          </a:lstStyle>
          <a:p>
            <a:pPr lvl="0"/>
            <a:r>
              <a:rPr lang="pt-PT" dirty="0" smtClean="0"/>
              <a:t>PUCE DE NIVEAU 1</a:t>
            </a:r>
          </a:p>
          <a:p>
            <a:pPr lvl="1"/>
            <a:r>
              <a:rPr lang="pt-PT" dirty="0" err="1" smtClean="0"/>
              <a:t>Puce</a:t>
            </a:r>
            <a:r>
              <a:rPr lang="pt-PT" dirty="0" smtClean="0"/>
              <a:t> de </a:t>
            </a:r>
            <a:r>
              <a:rPr lang="pt-PT" dirty="0" err="1" smtClean="0"/>
              <a:t>niveau</a:t>
            </a:r>
            <a:r>
              <a:rPr lang="pt-PT" dirty="0" smtClean="0"/>
              <a:t> 2</a:t>
            </a:r>
          </a:p>
          <a:p>
            <a:pPr lvl="2"/>
            <a:r>
              <a:rPr lang="pt-PT" dirty="0" err="1" smtClean="0"/>
              <a:t>Puce</a:t>
            </a:r>
            <a:r>
              <a:rPr lang="pt-PT" dirty="0" smtClean="0"/>
              <a:t> de </a:t>
            </a:r>
            <a:r>
              <a:rPr lang="pt-PT" dirty="0" err="1" smtClean="0"/>
              <a:t>niveau</a:t>
            </a:r>
            <a:r>
              <a:rPr lang="pt-PT" dirty="0" smtClean="0"/>
              <a:t> 3</a:t>
            </a:r>
          </a:p>
          <a:p>
            <a:pPr lvl="3"/>
            <a:r>
              <a:rPr lang="pt-PT" dirty="0" err="1" smtClean="0"/>
              <a:t>Puce</a:t>
            </a:r>
            <a:r>
              <a:rPr lang="pt-PT" dirty="0" smtClean="0"/>
              <a:t> de </a:t>
            </a:r>
            <a:r>
              <a:rPr lang="pt-PT" dirty="0" err="1" smtClean="0"/>
              <a:t>niveau</a:t>
            </a:r>
            <a:r>
              <a:rPr lang="pt-PT" dirty="0" smtClean="0"/>
              <a:t> 4</a:t>
            </a:r>
          </a:p>
        </p:txBody>
      </p:sp>
    </p:spTree>
    <p:extLst>
      <p:ext uri="{BB962C8B-B14F-4D97-AF65-F5344CB8AC3E}">
        <p14:creationId xmlns:p14="http://schemas.microsoft.com/office/powerpoint/2010/main" val="14226657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5.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bande.png"/>
          <p:cNvPicPr>
            <a:picLocks noChangeAspect="1"/>
          </p:cNvPicPr>
          <p:nvPr userDrawn="1"/>
        </p:nvPicPr>
        <p:blipFill rotWithShape="1">
          <a:blip r:embed="rId3" cstate="print">
            <a:extLst>
              <a:ext uri="{28A0092B-C50C-407E-A947-70E740481C1C}">
                <a14:useLocalDpi xmlns:a14="http://schemas.microsoft.com/office/drawing/2010/main" val="0"/>
              </a:ext>
            </a:extLst>
          </a:blip>
          <a:srcRect t="89281" b="5482"/>
          <a:stretch/>
        </p:blipFill>
        <p:spPr>
          <a:xfrm>
            <a:off x="0" y="5696857"/>
            <a:ext cx="9144000" cy="338668"/>
          </a:xfrm>
          <a:prstGeom prst="rect">
            <a:avLst/>
          </a:prstGeom>
        </p:spPr>
      </p:pic>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868901" y="907338"/>
            <a:ext cx="3406199" cy="1417344"/>
          </a:xfrm>
          <a:prstGeom prst="rect">
            <a:avLst/>
          </a:prstGeom>
        </p:spPr>
      </p:pic>
      <p:sp>
        <p:nvSpPr>
          <p:cNvPr id="2" name="ZoneTexte 1"/>
          <p:cNvSpPr txBox="1"/>
          <p:nvPr userDrawn="1"/>
        </p:nvSpPr>
        <p:spPr>
          <a:xfrm>
            <a:off x="2087724" y="6115362"/>
            <a:ext cx="4968552" cy="553998"/>
          </a:xfrm>
          <a:prstGeom prst="rect">
            <a:avLst/>
          </a:prstGeom>
          <a:noFill/>
        </p:spPr>
        <p:txBody>
          <a:bodyPr wrap="square" rtlCol="0">
            <a:spAutoFit/>
          </a:bodyPr>
          <a:lstStyle/>
          <a:p>
            <a:pPr algn="ctr"/>
            <a:r>
              <a:rPr lang="fr-FR" sz="2000" b="0" dirty="0" smtClean="0">
                <a:latin typeface="ITC Avant Garde Pro Bk" pitchFamily="50" charset="0"/>
              </a:rPr>
              <a:t>#WorldInCommon</a:t>
            </a:r>
            <a:r>
              <a:rPr lang="fr-FR" b="0" dirty="0" smtClean="0">
                <a:latin typeface="ITC Avant Garde Pro Bk" pitchFamily="50" charset="0"/>
              </a:rPr>
              <a:t/>
            </a:r>
            <a:br>
              <a:rPr lang="fr-FR" b="0" dirty="0" smtClean="0">
                <a:latin typeface="ITC Avant Garde Pro Bk" pitchFamily="50" charset="0"/>
              </a:rPr>
            </a:br>
            <a:r>
              <a:rPr lang="fr-FR" sz="1000" b="0" dirty="0" smtClean="0">
                <a:latin typeface="ITC Avant Garde Pro Md" pitchFamily="50" charset="0"/>
              </a:rPr>
              <a:t>AGENCE</a:t>
            </a:r>
            <a:r>
              <a:rPr lang="fr-FR" sz="1000" b="0" baseline="0" dirty="0" smtClean="0">
                <a:latin typeface="ITC Avant Garde Pro Md" pitchFamily="50" charset="0"/>
              </a:rPr>
              <a:t> FRANÇAISE DE DÉVELOPPEMENT | FRENCH DEVELOPMENT AGENCY</a:t>
            </a:r>
            <a:endParaRPr lang="fr-FR" sz="1000" b="0" dirty="0">
              <a:latin typeface="ITC Avant Garde Pro Md" pitchFamily="50" charset="0"/>
            </a:endParaRPr>
          </a:p>
        </p:txBody>
      </p:sp>
      <p:pic>
        <p:nvPicPr>
          <p:cNvPr id="1026" name="Picture 2"/>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6007669"/>
            <a:ext cx="9138766" cy="8631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1718302"/>
      </p:ext>
    </p:extLst>
  </p:cSld>
  <p:clrMap bg1="lt1" tx1="dk1" bg2="lt2" tx2="dk2" accent1="accent1" accent2="accent2" accent3="accent3" accent4="accent4" accent5="accent5" accent6="accent6" hlink="hlink" folHlink="folHlink"/>
  <p:sldLayoutIdLst>
    <p:sldLayoutId id="2147483673" r:id="rId1"/>
  </p:sldLayoutIdLst>
  <p:hf sldNum="0"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designation 1ligne_bleu.png"/>
          <p:cNvPicPr>
            <a:picLocks noChangeAspect="1"/>
          </p:cNvPicPr>
          <p:nvPr userDrawn="1"/>
        </p:nvPicPr>
        <p:blipFill rotWithShape="1">
          <a:blip r:embed="rId6" cstate="print">
            <a:extLst>
              <a:ext uri="{28A0092B-C50C-407E-A947-70E740481C1C}">
                <a14:useLocalDpi xmlns:a14="http://schemas.microsoft.com/office/drawing/2010/main" val="0"/>
              </a:ext>
            </a:extLst>
          </a:blip>
          <a:srcRect l="4605" t="22158" r="6406" b="24374"/>
          <a:stretch/>
        </p:blipFill>
        <p:spPr>
          <a:xfrm>
            <a:off x="5437441" y="6376243"/>
            <a:ext cx="2950983" cy="276044"/>
          </a:xfrm>
          <a:prstGeom prst="rect">
            <a:avLst/>
          </a:prstGeom>
        </p:spPr>
      </p:pic>
      <p:pic>
        <p:nvPicPr>
          <p:cNvPr id="7" name="Picture 6" descr="bande.png"/>
          <p:cNvPicPr>
            <a:picLocks noChangeAspect="1"/>
          </p:cNvPicPr>
          <p:nvPr userDrawn="1"/>
        </p:nvPicPr>
        <p:blipFill rotWithShape="1">
          <a:blip r:embed="rId7" cstate="print">
            <a:extLst>
              <a:ext uri="{28A0092B-C50C-407E-A947-70E740481C1C}">
                <a14:useLocalDpi xmlns:a14="http://schemas.microsoft.com/office/drawing/2010/main" val="0"/>
              </a:ext>
            </a:extLst>
          </a:blip>
          <a:srcRect b="95698"/>
          <a:stretch/>
        </p:blipFill>
        <p:spPr>
          <a:xfrm>
            <a:off x="0" y="0"/>
            <a:ext cx="9144000" cy="278190"/>
          </a:xfrm>
          <a:prstGeom prst="rect">
            <a:avLst/>
          </a:prstGeom>
        </p:spPr>
      </p:pic>
      <p:sp>
        <p:nvSpPr>
          <p:cNvPr id="9" name="Rectangle 8"/>
          <p:cNvSpPr/>
          <p:nvPr userDrawn="1"/>
        </p:nvSpPr>
        <p:spPr>
          <a:xfrm>
            <a:off x="8502800" y="6376243"/>
            <a:ext cx="372743" cy="276999"/>
          </a:xfrm>
          <a:prstGeom prst="rect">
            <a:avLst/>
          </a:prstGeom>
        </p:spPr>
        <p:txBody>
          <a:bodyPr wrap="none">
            <a:spAutoFit/>
          </a:bodyPr>
          <a:lstStyle/>
          <a:p>
            <a:fld id="{6F32C7B0-98E2-A343-B6F2-A0B5AE2167E7}" type="slidenum">
              <a:rPr lang="fr-FR" sz="1200" smtClean="0">
                <a:solidFill>
                  <a:srgbClr val="250E62"/>
                </a:solidFill>
              </a:rPr>
              <a:pPr/>
              <a:t>‹N°›</a:t>
            </a:fld>
            <a:endParaRPr lang="fr-FR" sz="1200" dirty="0">
              <a:solidFill>
                <a:srgbClr val="250E62"/>
              </a:solidFill>
            </a:endParaRPr>
          </a:p>
        </p:txBody>
      </p:sp>
      <p:sp>
        <p:nvSpPr>
          <p:cNvPr id="10" name="Date Placeholder 11"/>
          <p:cNvSpPr>
            <a:spLocks noGrp="1"/>
          </p:cNvSpPr>
          <p:nvPr>
            <p:ph type="dt" sz="half" idx="2"/>
          </p:nvPr>
        </p:nvSpPr>
        <p:spPr>
          <a:xfrm>
            <a:off x="251520" y="6376243"/>
            <a:ext cx="2133600" cy="293117"/>
          </a:xfrm>
          <a:prstGeom prst="rect">
            <a:avLst/>
          </a:prstGeom>
        </p:spPr>
        <p:txBody>
          <a:bodyPr/>
          <a:lstStyle>
            <a:lvl1pPr>
              <a:defRPr sz="1200">
                <a:solidFill>
                  <a:srgbClr val="250E62"/>
                </a:solidFill>
                <a:latin typeface="Century Gothic"/>
                <a:cs typeface="Century Gothic"/>
              </a:defRPr>
            </a:lvl1pPr>
          </a:lstStyle>
          <a:p>
            <a:pPr defTabSz="457200"/>
            <a:fld id="{A1E07B6C-1D1E-48D7-AD1C-DD222381E83D}" type="datetime1">
              <a:rPr lang="en-IN" smtClean="0"/>
              <a:t>18-04-2018</a:t>
            </a:fld>
            <a:endParaRPr lang="en-US" dirty="0" smtClean="0"/>
          </a:p>
        </p:txBody>
      </p:sp>
      <p:sp>
        <p:nvSpPr>
          <p:cNvPr id="14" name="Footer Placeholder 12"/>
          <p:cNvSpPr>
            <a:spLocks noGrp="1"/>
          </p:cNvSpPr>
          <p:nvPr>
            <p:ph type="ftr" sz="quarter" idx="3"/>
          </p:nvPr>
        </p:nvSpPr>
        <p:spPr>
          <a:xfrm>
            <a:off x="1115616" y="6376243"/>
            <a:ext cx="2895600" cy="293117"/>
          </a:xfrm>
          <a:prstGeom prst="rect">
            <a:avLst/>
          </a:prstGeom>
        </p:spPr>
        <p:txBody>
          <a:bodyPr/>
          <a:lstStyle>
            <a:lvl1pPr>
              <a:defRPr sz="1200" b="1" i="0">
                <a:solidFill>
                  <a:srgbClr val="250E62"/>
                </a:solidFill>
                <a:latin typeface="Century Gothic"/>
                <a:cs typeface="Century Gothic"/>
              </a:defRPr>
            </a:lvl1pPr>
          </a:lstStyle>
          <a:p>
            <a:pPr defTabSz="457200"/>
            <a:r>
              <a:rPr lang="en-US" smtClean="0"/>
              <a:t>SOLAR ENERGY PROJECTS IN ISA COUNTRIES</a:t>
            </a:r>
            <a:endParaRPr lang="en-US" dirty="0" smtClean="0"/>
          </a:p>
        </p:txBody>
      </p:sp>
    </p:spTree>
    <p:extLst>
      <p:ext uri="{BB962C8B-B14F-4D97-AF65-F5344CB8AC3E}">
        <p14:creationId xmlns:p14="http://schemas.microsoft.com/office/powerpoint/2010/main" val="6505978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710" r:id="rId3"/>
    <p:sldLayoutId id="2147483711" r:id="rId4"/>
  </p:sldLayoutIdLst>
  <p:hf sldNum="0"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924944"/>
            <a:ext cx="7772400" cy="1298575"/>
          </a:xfrm>
        </p:spPr>
        <p:txBody>
          <a:bodyPr/>
          <a:lstStyle/>
          <a:p>
            <a:r>
              <a:rPr lang="en-US" dirty="0" smtClean="0"/>
              <a:t>Supporting </a:t>
            </a:r>
            <a:r>
              <a:rPr lang="en-US" dirty="0"/>
              <a:t>solar energy projects </a:t>
            </a:r>
            <a:r>
              <a:rPr lang="en-US" dirty="0" smtClean="0"/>
              <a:t/>
            </a:r>
            <a:br>
              <a:rPr lang="en-US" dirty="0" smtClean="0"/>
            </a:br>
            <a:r>
              <a:rPr lang="en-US" dirty="0" smtClean="0"/>
              <a:t>in </a:t>
            </a:r>
            <a:r>
              <a:rPr lang="en-US" dirty="0"/>
              <a:t>ISA countries</a:t>
            </a:r>
          </a:p>
        </p:txBody>
      </p:sp>
      <p:sp>
        <p:nvSpPr>
          <p:cNvPr id="4" name="Text Placeholder 3"/>
          <p:cNvSpPr>
            <a:spLocks noGrp="1"/>
          </p:cNvSpPr>
          <p:nvPr>
            <p:ph type="body" sz="quarter" idx="10"/>
          </p:nvPr>
        </p:nvSpPr>
        <p:spPr>
          <a:xfrm>
            <a:off x="3059832" y="4725144"/>
            <a:ext cx="2952750" cy="792088"/>
          </a:xfrm>
        </p:spPr>
        <p:txBody>
          <a:bodyPr/>
          <a:lstStyle/>
          <a:p>
            <a:r>
              <a:rPr lang="en-US" dirty="0"/>
              <a:t>1</a:t>
            </a:r>
            <a:r>
              <a:rPr lang="en-US" dirty="0" smtClean="0"/>
              <a:t>8th </a:t>
            </a:r>
            <a:r>
              <a:rPr lang="en-US" dirty="0"/>
              <a:t>April, 2018 </a:t>
            </a:r>
          </a:p>
        </p:txBody>
      </p:sp>
    </p:spTree>
    <p:extLst>
      <p:ext uri="{BB962C8B-B14F-4D97-AF65-F5344CB8AC3E}">
        <p14:creationId xmlns:p14="http://schemas.microsoft.com/office/powerpoint/2010/main" val="24991159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360040"/>
          </a:xfrm>
        </p:spPr>
        <p:txBody>
          <a:bodyPr/>
          <a:lstStyle/>
          <a:p>
            <a:pPr algn="ctr"/>
            <a:r>
              <a:rPr lang="en-US" dirty="0" smtClean="0"/>
              <a:t>TO </a:t>
            </a:r>
            <a:r>
              <a:rPr lang="en-US" dirty="0"/>
              <a:t>CONTRIBUTE TO ISA </a:t>
            </a:r>
            <a:r>
              <a:rPr lang="en-US" dirty="0" smtClean="0"/>
              <a:t>PROGRAMS </a:t>
            </a:r>
            <a:r>
              <a:rPr lang="en-US" dirty="0"/>
              <a:t>3</a:t>
            </a:r>
            <a:r>
              <a:rPr lang="en-US" dirty="0" smtClean="0"/>
              <a:t>/3</a:t>
            </a:r>
            <a:endParaRPr lang="en-US" dirty="0"/>
          </a:p>
        </p:txBody>
      </p:sp>
      <p:sp>
        <p:nvSpPr>
          <p:cNvPr id="7" name="Footer Placeholder 6"/>
          <p:cNvSpPr>
            <a:spLocks noGrp="1"/>
          </p:cNvSpPr>
          <p:nvPr>
            <p:ph type="ftr" sz="quarter" idx="3"/>
          </p:nvPr>
        </p:nvSpPr>
        <p:spPr>
          <a:xfrm>
            <a:off x="179512" y="6376226"/>
            <a:ext cx="3384376" cy="481757"/>
          </a:xfrm>
        </p:spPr>
        <p:txBody>
          <a:bodyPr/>
          <a:lstStyle/>
          <a:p>
            <a:pPr defTabSz="457200"/>
            <a:r>
              <a:rPr lang="en-US" dirty="0" smtClean="0"/>
              <a:t>SOLAR ENERGY PROJECTS IN ISA COUNTRIES</a:t>
            </a:r>
          </a:p>
        </p:txBody>
      </p:sp>
      <p:sp>
        <p:nvSpPr>
          <p:cNvPr id="23" name="Rectangle 22"/>
          <p:cNvSpPr/>
          <p:nvPr/>
        </p:nvSpPr>
        <p:spPr>
          <a:xfrm>
            <a:off x="323527" y="1724111"/>
            <a:ext cx="2520281" cy="648072"/>
          </a:xfrm>
          <a:prstGeom prst="rect">
            <a:avLst/>
          </a:prstGeom>
          <a:solidFill>
            <a:srgbClr val="1C0E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AFD Strategic </a:t>
            </a:r>
            <a:r>
              <a:rPr lang="en-US" dirty="0"/>
              <a:t>objectives </a:t>
            </a:r>
          </a:p>
        </p:txBody>
      </p:sp>
      <p:grpSp>
        <p:nvGrpSpPr>
          <p:cNvPr id="4" name="Groupe 3"/>
          <p:cNvGrpSpPr/>
          <p:nvPr/>
        </p:nvGrpSpPr>
        <p:grpSpPr>
          <a:xfrm>
            <a:off x="-632799" y="1916832"/>
            <a:ext cx="4432931" cy="4464496"/>
            <a:chOff x="-632799" y="2132856"/>
            <a:chExt cx="4432931" cy="4464496"/>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799" y="2132856"/>
              <a:ext cx="4432931"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rot="10800000" flipV="1">
              <a:off x="773574" y="3826495"/>
              <a:ext cx="1620181" cy="1077218"/>
            </a:xfrm>
            <a:prstGeom prst="rect">
              <a:avLst/>
            </a:prstGeom>
          </p:spPr>
          <p:txBody>
            <a:bodyPr wrap="square">
              <a:spAutoFit/>
            </a:bodyPr>
            <a:lstStyle/>
            <a:p>
              <a:pPr algn="ctr"/>
              <a:r>
                <a:rPr lang="en-US" sz="1600" dirty="0">
                  <a:solidFill>
                    <a:schemeClr val="accent2"/>
                  </a:solidFill>
                </a:rPr>
                <a:t>To promote modern and innovative solutions</a:t>
              </a:r>
            </a:p>
          </p:txBody>
        </p:sp>
      </p:grpSp>
      <p:sp>
        <p:nvSpPr>
          <p:cNvPr id="28" name="Rectangle 27"/>
          <p:cNvSpPr/>
          <p:nvPr/>
        </p:nvSpPr>
        <p:spPr>
          <a:xfrm>
            <a:off x="3356736" y="1716609"/>
            <a:ext cx="2583416" cy="648072"/>
          </a:xfrm>
          <a:prstGeom prst="rect">
            <a:avLst/>
          </a:prstGeom>
          <a:solidFill>
            <a:srgbClr val="1C0E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Type of solution / </a:t>
            </a:r>
            <a:r>
              <a:rPr lang="en-US" dirty="0" smtClean="0"/>
              <a:t>Projects </a:t>
            </a:r>
            <a:r>
              <a:rPr lang="en-US" dirty="0"/>
              <a:t>in </a:t>
            </a:r>
            <a:r>
              <a:rPr lang="en-US" dirty="0" smtClean="0"/>
              <a:t>Solar</a:t>
            </a:r>
            <a:endParaRPr lang="en-US" dirty="0"/>
          </a:p>
        </p:txBody>
      </p:sp>
      <p:sp>
        <p:nvSpPr>
          <p:cNvPr id="29" name="Rectangle 28"/>
          <p:cNvSpPr/>
          <p:nvPr/>
        </p:nvSpPr>
        <p:spPr>
          <a:xfrm>
            <a:off x="6228184" y="1716609"/>
            <a:ext cx="2583416" cy="648072"/>
          </a:xfrm>
          <a:prstGeom prst="rect">
            <a:avLst/>
          </a:prstGeom>
          <a:solidFill>
            <a:srgbClr val="1C0E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Related ISA </a:t>
            </a:r>
            <a:r>
              <a:rPr lang="en-US" dirty="0"/>
              <a:t>Program</a:t>
            </a:r>
          </a:p>
        </p:txBody>
      </p:sp>
      <p:sp>
        <p:nvSpPr>
          <p:cNvPr id="31" name="ZoneTexte 2"/>
          <p:cNvSpPr txBox="1">
            <a:spLocks noChangeArrowheads="1"/>
          </p:cNvSpPr>
          <p:nvPr/>
        </p:nvSpPr>
        <p:spPr bwMode="auto">
          <a:xfrm>
            <a:off x="3371294" y="3284984"/>
            <a:ext cx="2856889" cy="1800200"/>
          </a:xfrm>
          <a:prstGeom prst="homePlate">
            <a:avLst>
              <a:gd name="adj" fmla="val 49836"/>
            </a:avLst>
          </a:prstGeom>
          <a:solidFill>
            <a:srgbClr val="1C0E5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US" altLang="fr-FR" sz="1600" dirty="0" smtClean="0"/>
          </a:p>
          <a:p>
            <a:pPr algn="l"/>
            <a:endParaRPr lang="en-US" altLang="fr-FR" sz="1600" dirty="0"/>
          </a:p>
          <a:p>
            <a:pPr algn="l"/>
            <a:endParaRPr lang="en-US" altLang="fr-FR" sz="1600" dirty="0"/>
          </a:p>
          <a:p>
            <a:pPr algn="l"/>
            <a:endParaRPr lang="en-US" sz="1600" dirty="0" smtClean="0"/>
          </a:p>
          <a:p>
            <a:pPr algn="l"/>
            <a:r>
              <a:rPr lang="en-US" sz="1600" dirty="0" smtClean="0"/>
              <a:t>Rooftop solar projects</a:t>
            </a:r>
          </a:p>
          <a:p>
            <a:pPr algn="l"/>
            <a:endParaRPr lang="en-US" sz="1600" dirty="0"/>
          </a:p>
          <a:p>
            <a:pPr algn="l"/>
            <a:r>
              <a:rPr lang="en-US" sz="1600" dirty="0" smtClean="0"/>
              <a:t>Energy Efficiency</a:t>
            </a:r>
          </a:p>
          <a:p>
            <a:pPr algn="l"/>
            <a:endParaRPr lang="en-US" sz="1600" dirty="0"/>
          </a:p>
          <a:p>
            <a:pPr algn="l"/>
            <a:r>
              <a:rPr lang="en-US" sz="1600" dirty="0" smtClean="0"/>
              <a:t>Smart </a:t>
            </a:r>
            <a:r>
              <a:rPr lang="en-US" sz="1600" dirty="0"/>
              <a:t>Grid </a:t>
            </a:r>
            <a:r>
              <a:rPr lang="en-US" sz="1600" dirty="0" smtClean="0"/>
              <a:t>solutions</a:t>
            </a:r>
            <a:endParaRPr lang="en-US" altLang="fr-FR" sz="1600" dirty="0"/>
          </a:p>
          <a:p>
            <a:pPr algn="l"/>
            <a:endParaRPr lang="en-US" altLang="fr-FR" sz="1600" dirty="0"/>
          </a:p>
          <a:p>
            <a:pPr algn="l"/>
            <a:endParaRPr lang="en-US" altLang="fr-FR" sz="1600" dirty="0"/>
          </a:p>
          <a:p>
            <a:pPr algn="l"/>
            <a:endParaRPr lang="en-US" altLang="fr-FR" sz="1600" dirty="0"/>
          </a:p>
          <a:p>
            <a:pPr algn="l"/>
            <a:endParaRPr lang="en-US" altLang="fr-FR" sz="1600" dirty="0"/>
          </a:p>
        </p:txBody>
      </p:sp>
      <p:pic>
        <p:nvPicPr>
          <p:cNvPr id="32" name="Espace réservé du contenu 8"/>
          <p:cNvPicPr>
            <a:picLocks noGrp="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6375183" y="908720"/>
            <a:ext cx="2295384" cy="688908"/>
          </a:xfrm>
          <a:prstGeom prst="rect">
            <a:avLst/>
          </a:prstGeom>
          <a:noFill/>
        </p:spPr>
      </p:pic>
      <p:sp>
        <p:nvSpPr>
          <p:cNvPr id="33" name="Rectangle 32"/>
          <p:cNvSpPr/>
          <p:nvPr/>
        </p:nvSpPr>
        <p:spPr>
          <a:xfrm>
            <a:off x="6656019" y="3031684"/>
            <a:ext cx="1727746" cy="2234791"/>
          </a:xfrm>
          <a:prstGeom prst="rect">
            <a:avLst/>
          </a:prstGeom>
          <a:solidFill>
            <a:srgbClr val="1C0E5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t>#4 : Scaling Rooftop </a:t>
            </a:r>
            <a:r>
              <a:rPr lang="en-US" sz="1600" dirty="0" smtClean="0"/>
              <a:t>Solar</a:t>
            </a:r>
          </a:p>
          <a:p>
            <a:endParaRPr lang="en-US" sz="1600" dirty="0"/>
          </a:p>
          <a:p>
            <a:endParaRPr lang="en-US" sz="1600" dirty="0"/>
          </a:p>
          <a:p>
            <a:r>
              <a:rPr lang="en-US" sz="1600" dirty="0"/>
              <a:t>#5 : Solar e-Mobility &amp; Storage</a:t>
            </a:r>
          </a:p>
        </p:txBody>
      </p:sp>
    </p:spTree>
    <p:extLst>
      <p:ext uri="{BB962C8B-B14F-4D97-AF65-F5344CB8AC3E}">
        <p14:creationId xmlns:p14="http://schemas.microsoft.com/office/powerpoint/2010/main" val="35964861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92696"/>
            <a:ext cx="9144000" cy="360040"/>
          </a:xfrm>
        </p:spPr>
        <p:txBody>
          <a:bodyPr/>
          <a:lstStyle/>
          <a:p>
            <a:pPr algn="ctr"/>
            <a:r>
              <a:rPr lang="en-US" dirty="0" smtClean="0"/>
              <a:t>FINANCIAL COMMITMENTS BY FRENCH GOVERNMENT</a:t>
            </a:r>
            <a:endParaRPr lang="en-US" dirty="0"/>
          </a:p>
        </p:txBody>
      </p:sp>
      <p:sp>
        <p:nvSpPr>
          <p:cNvPr id="7" name="Footer Placeholder 6"/>
          <p:cNvSpPr>
            <a:spLocks noGrp="1"/>
          </p:cNvSpPr>
          <p:nvPr>
            <p:ph type="ftr" sz="quarter" idx="3"/>
          </p:nvPr>
        </p:nvSpPr>
        <p:spPr>
          <a:xfrm>
            <a:off x="179512" y="6376226"/>
            <a:ext cx="3384376" cy="481757"/>
          </a:xfrm>
        </p:spPr>
        <p:txBody>
          <a:bodyPr/>
          <a:lstStyle/>
          <a:p>
            <a:pPr defTabSz="457200"/>
            <a:r>
              <a:rPr lang="en-US" dirty="0" smtClean="0"/>
              <a:t>SOLAR ENERGY PROJECTS IN ISA COUNTRIES</a:t>
            </a:r>
          </a:p>
        </p:txBody>
      </p:sp>
      <p:grpSp>
        <p:nvGrpSpPr>
          <p:cNvPr id="16" name="Groupe 15"/>
          <p:cNvGrpSpPr/>
          <p:nvPr/>
        </p:nvGrpSpPr>
        <p:grpSpPr>
          <a:xfrm>
            <a:off x="474662" y="1600564"/>
            <a:ext cx="8054548" cy="1000125"/>
            <a:chOff x="474662" y="1600564"/>
            <a:chExt cx="8054548" cy="1000125"/>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662" y="1600564"/>
              <a:ext cx="1000125" cy="1000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6"/>
            <p:cNvSpPr/>
            <p:nvPr/>
          </p:nvSpPr>
          <p:spPr>
            <a:xfrm>
              <a:off x="1496957" y="1772816"/>
              <a:ext cx="7032253" cy="655622"/>
            </a:xfrm>
            <a:prstGeom prst="rect">
              <a:avLst/>
            </a:prstGeom>
          </p:spPr>
          <p:txBody>
            <a:bodyPr/>
            <a:lstStyle/>
            <a:p>
              <a:pPr defTabSz="457200">
                <a:spcBef>
                  <a:spcPct val="20000"/>
                </a:spcBef>
                <a:buSzPct val="100000"/>
              </a:pPr>
              <a:r>
                <a:rPr lang="en-US" dirty="0"/>
                <a:t>2015 : Initial commitment was to invest 300 million euros to promote solar energy projects in the ISA countries </a:t>
              </a:r>
            </a:p>
            <a:p>
              <a:pPr defTabSz="457200">
                <a:spcBef>
                  <a:spcPct val="20000"/>
                </a:spcBef>
                <a:buSzPct val="100000"/>
              </a:pPr>
              <a:endParaRPr lang="en-US" dirty="0"/>
            </a:p>
          </p:txBody>
        </p:sp>
      </p:grpSp>
      <p:grpSp>
        <p:nvGrpSpPr>
          <p:cNvPr id="18" name="Groupe 17"/>
          <p:cNvGrpSpPr/>
          <p:nvPr/>
        </p:nvGrpSpPr>
        <p:grpSpPr>
          <a:xfrm>
            <a:off x="496832" y="2892605"/>
            <a:ext cx="7962638" cy="1000125"/>
            <a:chOff x="496832" y="2892605"/>
            <a:chExt cx="7962638" cy="1000125"/>
          </a:xfrm>
        </p:grpSpPr>
        <p:sp>
          <p:nvSpPr>
            <p:cNvPr id="10" name="Rectangle 9"/>
            <p:cNvSpPr/>
            <p:nvPr/>
          </p:nvSpPr>
          <p:spPr>
            <a:xfrm>
              <a:off x="1427217" y="3064857"/>
              <a:ext cx="7032253" cy="655622"/>
            </a:xfrm>
            <a:prstGeom prst="rect">
              <a:avLst/>
            </a:prstGeom>
          </p:spPr>
          <p:txBody>
            <a:bodyPr/>
            <a:lstStyle/>
            <a:p>
              <a:pPr defTabSz="457200">
                <a:spcBef>
                  <a:spcPct val="20000"/>
                </a:spcBef>
                <a:buSzPct val="100000"/>
              </a:pPr>
              <a:r>
                <a:rPr lang="en-US" dirty="0"/>
                <a:t>2018 : France said it will allocate 700 million euros in additional spending to its commitment to solar energy </a:t>
              </a:r>
            </a:p>
            <a:p>
              <a:pPr defTabSz="457200">
                <a:spcBef>
                  <a:spcPct val="20000"/>
                </a:spcBef>
                <a:buSzPct val="100000"/>
              </a:pPr>
              <a:endParaRPr lang="en-US" dirty="0"/>
            </a:p>
          </p:txBody>
        </p:sp>
        <p:pic>
          <p:nvPicPr>
            <p:cNvPr id="2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832" y="2892605"/>
              <a:ext cx="1000125" cy="1000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9" name="Groupe 18"/>
          <p:cNvGrpSpPr/>
          <p:nvPr/>
        </p:nvGrpSpPr>
        <p:grpSpPr>
          <a:xfrm>
            <a:off x="496832" y="4344749"/>
            <a:ext cx="8032378" cy="703560"/>
            <a:chOff x="623415" y="4696529"/>
            <a:chExt cx="7525315" cy="703560"/>
          </a:xfrm>
        </p:grpSpPr>
        <p:sp>
          <p:nvSpPr>
            <p:cNvPr id="11" name="Rectangle 10"/>
            <p:cNvSpPr/>
            <p:nvPr/>
          </p:nvSpPr>
          <p:spPr>
            <a:xfrm>
              <a:off x="1513381" y="4725143"/>
              <a:ext cx="6635349" cy="646331"/>
            </a:xfrm>
            <a:prstGeom prst="rect">
              <a:avLst/>
            </a:prstGeom>
          </p:spPr>
          <p:txBody>
            <a:bodyPr wrap="square">
              <a:spAutoFit/>
            </a:bodyPr>
            <a:lstStyle/>
            <a:p>
              <a:pPr defTabSz="457200">
                <a:spcBef>
                  <a:spcPct val="20000"/>
                </a:spcBef>
                <a:buSzPct val="100000"/>
              </a:pPr>
              <a:r>
                <a:rPr lang="en-US" b="1" dirty="0" smtClean="0">
                  <a:solidFill>
                    <a:srgbClr val="DA291C"/>
                  </a:solidFill>
                </a:rPr>
                <a:t>Total commitment : 1 </a:t>
              </a:r>
              <a:r>
                <a:rPr lang="en-US" b="1" dirty="0">
                  <a:solidFill>
                    <a:srgbClr val="DA291C"/>
                  </a:solidFill>
                </a:rPr>
                <a:t>billion </a:t>
              </a:r>
              <a:r>
                <a:rPr lang="en-US" b="1" dirty="0" smtClean="0">
                  <a:solidFill>
                    <a:srgbClr val="DA291C"/>
                  </a:solidFill>
                </a:rPr>
                <a:t>euros to be invested by AFD in solar projects in ISA countries over the 2016 – 2022 period ! </a:t>
              </a:r>
              <a:endParaRPr lang="en-US" b="1" dirty="0">
                <a:solidFill>
                  <a:srgbClr val="DA291C"/>
                </a:solidFill>
              </a:endParaRPr>
            </a:p>
          </p:txBody>
        </p:sp>
        <p:pic>
          <p:nvPicPr>
            <p:cNvPr id="22" name="Picture 12" descr="fleche roug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623415" y="4696529"/>
              <a:ext cx="703560" cy="703560"/>
            </a:xfrm>
            <a:prstGeom prst="rect">
              <a:avLst/>
            </a:prstGeom>
          </p:spPr>
        </p:pic>
      </p:grpSp>
    </p:spTree>
    <p:extLst>
      <p:ext uri="{BB962C8B-B14F-4D97-AF65-F5344CB8AC3E}">
        <p14:creationId xmlns:p14="http://schemas.microsoft.com/office/powerpoint/2010/main" val="7983024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76672"/>
            <a:ext cx="9144000" cy="360040"/>
          </a:xfrm>
        </p:spPr>
        <p:txBody>
          <a:bodyPr/>
          <a:lstStyle/>
          <a:p>
            <a:pPr algn="ctr"/>
            <a:r>
              <a:rPr lang="en-US" dirty="0"/>
              <a:t>DIVERSIFIED FINANCIAL INSTRUMENTS</a:t>
            </a:r>
          </a:p>
        </p:txBody>
      </p:sp>
      <p:sp>
        <p:nvSpPr>
          <p:cNvPr id="7" name="Footer Placeholder 6"/>
          <p:cNvSpPr>
            <a:spLocks noGrp="1"/>
          </p:cNvSpPr>
          <p:nvPr>
            <p:ph type="ftr" sz="quarter" idx="3"/>
          </p:nvPr>
        </p:nvSpPr>
        <p:spPr>
          <a:xfrm>
            <a:off x="179512" y="6376226"/>
            <a:ext cx="3384376" cy="481757"/>
          </a:xfrm>
        </p:spPr>
        <p:txBody>
          <a:bodyPr/>
          <a:lstStyle/>
          <a:p>
            <a:pPr defTabSz="457200"/>
            <a:r>
              <a:rPr lang="en-US" dirty="0" smtClean="0"/>
              <a:t>SOLAR ENERGY PROJECTS IN ISA COUNTRIES</a:t>
            </a:r>
          </a:p>
        </p:txBody>
      </p:sp>
      <p:grpSp>
        <p:nvGrpSpPr>
          <p:cNvPr id="38" name="Groupe 37"/>
          <p:cNvGrpSpPr/>
          <p:nvPr/>
        </p:nvGrpSpPr>
        <p:grpSpPr>
          <a:xfrm>
            <a:off x="1104361" y="1166065"/>
            <a:ext cx="7266447" cy="4793740"/>
            <a:chOff x="1124886" y="997073"/>
            <a:chExt cx="6687237" cy="4337650"/>
          </a:xfrm>
        </p:grpSpPr>
        <p:sp>
          <p:nvSpPr>
            <p:cNvPr id="39" name="ZoneTexte 38"/>
            <p:cNvSpPr txBox="1"/>
            <p:nvPr/>
          </p:nvSpPr>
          <p:spPr>
            <a:xfrm>
              <a:off x="1124886" y="1494834"/>
              <a:ext cx="424866" cy="1719629"/>
            </a:xfrm>
            <a:prstGeom prst="rect">
              <a:avLst/>
            </a:prstGeom>
            <a:noFill/>
            <a:ln w="19050">
              <a:solidFill>
                <a:srgbClr val="002060"/>
              </a:solidFill>
            </a:ln>
          </p:spPr>
          <p:txBody>
            <a:bodyPr vert="vert270" wrap="square">
              <a:spAutoFit/>
            </a:bodyPr>
            <a:lstStyle/>
            <a:p>
              <a:pPr algn="ctr">
                <a:defRPr/>
              </a:pPr>
              <a:r>
                <a:rPr lang="en-US" sz="1600" b="1" dirty="0" smtClean="0">
                  <a:solidFill>
                    <a:srgbClr val="250E62"/>
                  </a:solidFill>
                  <a:cs typeface="Arial"/>
                </a:rPr>
                <a:t>  </a:t>
              </a:r>
              <a:r>
                <a:rPr lang="en-US" b="1" dirty="0" smtClean="0">
                  <a:solidFill>
                    <a:srgbClr val="002060"/>
                  </a:solidFill>
                  <a:cs typeface="Arial"/>
                </a:rPr>
                <a:t>PROPARCO</a:t>
              </a:r>
              <a:endParaRPr lang="en-US" b="1" dirty="0">
                <a:solidFill>
                  <a:srgbClr val="002060"/>
                </a:solidFill>
                <a:cs typeface="Arial"/>
              </a:endParaRPr>
            </a:p>
          </p:txBody>
        </p:sp>
        <p:grpSp>
          <p:nvGrpSpPr>
            <p:cNvPr id="40" name="Groupe 39"/>
            <p:cNvGrpSpPr/>
            <p:nvPr/>
          </p:nvGrpSpPr>
          <p:grpSpPr>
            <a:xfrm>
              <a:off x="1125246" y="997073"/>
              <a:ext cx="6686877" cy="4337650"/>
              <a:chOff x="1125246" y="997073"/>
              <a:chExt cx="6686877" cy="4337650"/>
            </a:xfrm>
          </p:grpSpPr>
          <p:sp>
            <p:nvSpPr>
              <p:cNvPr id="41" name="ZoneTexte 1"/>
              <p:cNvSpPr txBox="1">
                <a:spLocks noChangeArrowheads="1"/>
              </p:cNvSpPr>
              <p:nvPr/>
            </p:nvSpPr>
            <p:spPr bwMode="auto">
              <a:xfrm>
                <a:off x="1619556" y="997073"/>
                <a:ext cx="2272215" cy="334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600">
                    <a:solidFill>
                      <a:schemeClr val="tx1"/>
                    </a:solidFill>
                    <a:latin typeface="Arial" charset="0"/>
                    <a:cs typeface="Arial" charset="0"/>
                  </a:defRPr>
                </a:lvl1pPr>
                <a:lvl2pPr marL="742950" indent="-285750">
                  <a:defRPr sz="1400">
                    <a:solidFill>
                      <a:schemeClr val="accent2"/>
                    </a:solidFill>
                    <a:latin typeface="Arial" charset="0"/>
                    <a:cs typeface="Arial" charset="0"/>
                  </a:defRPr>
                </a:lvl2pPr>
                <a:lvl3pPr marL="1143000" indent="-228600">
                  <a:defRPr sz="1400" i="1">
                    <a:solidFill>
                      <a:schemeClr val="accent2"/>
                    </a:solidFill>
                    <a:latin typeface="Arial" charset="0"/>
                    <a:cs typeface="Arial" charset="0"/>
                  </a:defRPr>
                </a:lvl3pPr>
                <a:lvl4pPr marL="1600200" indent="-228600">
                  <a:defRPr sz="1200">
                    <a:solidFill>
                      <a:schemeClr val="tx1"/>
                    </a:solidFill>
                    <a:latin typeface="Arial" charset="0"/>
                    <a:cs typeface="Arial" charset="0"/>
                  </a:defRPr>
                </a:lvl4pPr>
                <a:lvl5pPr marL="2057400" indent="-228600">
                  <a:defRPr sz="1000">
                    <a:solidFill>
                      <a:schemeClr val="tx1"/>
                    </a:solidFill>
                    <a:latin typeface="Arial" charset="0"/>
                    <a:cs typeface="Arial" charset="0"/>
                  </a:defRPr>
                </a:lvl5pPr>
                <a:lvl6pPr marL="2514600" indent="-228600" eaLnBrk="0" hangingPunct="0">
                  <a:defRPr sz="1000">
                    <a:solidFill>
                      <a:schemeClr val="tx1"/>
                    </a:solidFill>
                    <a:latin typeface="Arial" charset="0"/>
                    <a:cs typeface="Arial" charset="0"/>
                  </a:defRPr>
                </a:lvl6pPr>
                <a:lvl7pPr marL="2971800" indent="-228600" eaLnBrk="0" hangingPunct="0">
                  <a:defRPr sz="1000">
                    <a:solidFill>
                      <a:schemeClr val="tx1"/>
                    </a:solidFill>
                    <a:latin typeface="Arial" charset="0"/>
                    <a:cs typeface="Arial" charset="0"/>
                  </a:defRPr>
                </a:lvl7pPr>
                <a:lvl8pPr marL="3429000" indent="-228600" eaLnBrk="0" hangingPunct="0">
                  <a:defRPr sz="1000">
                    <a:solidFill>
                      <a:schemeClr val="tx1"/>
                    </a:solidFill>
                    <a:latin typeface="Arial" charset="0"/>
                    <a:cs typeface="Arial" charset="0"/>
                  </a:defRPr>
                </a:lvl8pPr>
                <a:lvl9pPr marL="3886200" indent="-228600" eaLnBrk="0" hangingPunct="0">
                  <a:defRPr sz="1000">
                    <a:solidFill>
                      <a:schemeClr val="tx1"/>
                    </a:solidFill>
                    <a:latin typeface="Arial" charset="0"/>
                    <a:cs typeface="Arial" charset="0"/>
                  </a:defRPr>
                </a:lvl9pPr>
              </a:lstStyle>
              <a:p>
                <a:pPr algn="ctr"/>
                <a:r>
                  <a:rPr lang="en-US" altLang="fr-FR" sz="1800" b="1" dirty="0" smtClean="0">
                    <a:solidFill>
                      <a:srgbClr val="250E62"/>
                    </a:solidFill>
                    <a:latin typeface="Century Gothic"/>
                  </a:rPr>
                  <a:t>Instruments</a:t>
                </a:r>
                <a:endParaRPr lang="en-US" altLang="fr-FR" sz="1800" b="1" dirty="0">
                  <a:solidFill>
                    <a:srgbClr val="250E62"/>
                  </a:solidFill>
                  <a:latin typeface="Century Gothic"/>
                </a:endParaRPr>
              </a:p>
            </p:txBody>
          </p:sp>
          <p:sp>
            <p:nvSpPr>
              <p:cNvPr id="42" name="ZoneTexte 26"/>
              <p:cNvSpPr txBox="1">
                <a:spLocks noChangeArrowheads="1"/>
              </p:cNvSpPr>
              <p:nvPr/>
            </p:nvSpPr>
            <p:spPr bwMode="auto">
              <a:xfrm>
                <a:off x="4447551" y="997073"/>
                <a:ext cx="2468037" cy="334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600">
                    <a:solidFill>
                      <a:schemeClr val="tx1"/>
                    </a:solidFill>
                    <a:latin typeface="Arial" charset="0"/>
                    <a:cs typeface="Arial" charset="0"/>
                  </a:defRPr>
                </a:lvl1pPr>
                <a:lvl2pPr marL="742950" indent="-285750">
                  <a:defRPr sz="1400">
                    <a:solidFill>
                      <a:schemeClr val="accent2"/>
                    </a:solidFill>
                    <a:latin typeface="Arial" charset="0"/>
                    <a:cs typeface="Arial" charset="0"/>
                  </a:defRPr>
                </a:lvl2pPr>
                <a:lvl3pPr marL="1143000" indent="-228600">
                  <a:defRPr sz="1400" i="1">
                    <a:solidFill>
                      <a:schemeClr val="accent2"/>
                    </a:solidFill>
                    <a:latin typeface="Arial" charset="0"/>
                    <a:cs typeface="Arial" charset="0"/>
                  </a:defRPr>
                </a:lvl3pPr>
                <a:lvl4pPr marL="1600200" indent="-228600">
                  <a:defRPr sz="1200">
                    <a:solidFill>
                      <a:schemeClr val="tx1"/>
                    </a:solidFill>
                    <a:latin typeface="Arial" charset="0"/>
                    <a:cs typeface="Arial" charset="0"/>
                  </a:defRPr>
                </a:lvl4pPr>
                <a:lvl5pPr marL="2057400" indent="-228600">
                  <a:defRPr sz="1000">
                    <a:solidFill>
                      <a:schemeClr val="tx1"/>
                    </a:solidFill>
                    <a:latin typeface="Arial" charset="0"/>
                    <a:cs typeface="Arial" charset="0"/>
                  </a:defRPr>
                </a:lvl5pPr>
                <a:lvl6pPr marL="2514600" indent="-228600" eaLnBrk="0" hangingPunct="0">
                  <a:defRPr sz="1000">
                    <a:solidFill>
                      <a:schemeClr val="tx1"/>
                    </a:solidFill>
                    <a:latin typeface="Arial" charset="0"/>
                    <a:cs typeface="Arial" charset="0"/>
                  </a:defRPr>
                </a:lvl6pPr>
                <a:lvl7pPr marL="2971800" indent="-228600" eaLnBrk="0" hangingPunct="0">
                  <a:defRPr sz="1000">
                    <a:solidFill>
                      <a:schemeClr val="tx1"/>
                    </a:solidFill>
                    <a:latin typeface="Arial" charset="0"/>
                    <a:cs typeface="Arial" charset="0"/>
                  </a:defRPr>
                </a:lvl7pPr>
                <a:lvl8pPr marL="3429000" indent="-228600" eaLnBrk="0" hangingPunct="0">
                  <a:defRPr sz="1000">
                    <a:solidFill>
                      <a:schemeClr val="tx1"/>
                    </a:solidFill>
                    <a:latin typeface="Arial" charset="0"/>
                    <a:cs typeface="Arial" charset="0"/>
                  </a:defRPr>
                </a:lvl8pPr>
                <a:lvl9pPr marL="3886200" indent="-228600" eaLnBrk="0" hangingPunct="0">
                  <a:defRPr sz="1000">
                    <a:solidFill>
                      <a:schemeClr val="tx1"/>
                    </a:solidFill>
                    <a:latin typeface="Arial" charset="0"/>
                    <a:cs typeface="Arial" charset="0"/>
                  </a:defRPr>
                </a:lvl9pPr>
              </a:lstStyle>
              <a:p>
                <a:pPr algn="ctr"/>
                <a:r>
                  <a:rPr lang="en-US" altLang="fr-FR" sz="1800" b="1" dirty="0" smtClean="0">
                    <a:solidFill>
                      <a:srgbClr val="250E62"/>
                    </a:solidFill>
                    <a:latin typeface="Century Gothic"/>
                  </a:rPr>
                  <a:t>Beneficiaries</a:t>
                </a:r>
                <a:endParaRPr lang="en-US" altLang="fr-FR" sz="1800" b="1" dirty="0">
                  <a:solidFill>
                    <a:srgbClr val="250E62"/>
                  </a:solidFill>
                  <a:latin typeface="Century Gothic"/>
                </a:endParaRPr>
              </a:p>
            </p:txBody>
          </p:sp>
          <p:sp>
            <p:nvSpPr>
              <p:cNvPr id="43" name="ZoneTexte 42"/>
              <p:cNvSpPr txBox="1"/>
              <p:nvPr/>
            </p:nvSpPr>
            <p:spPr>
              <a:xfrm>
                <a:off x="1125246" y="3350129"/>
                <a:ext cx="424866" cy="1984594"/>
              </a:xfrm>
              <a:prstGeom prst="rect">
                <a:avLst/>
              </a:prstGeom>
              <a:noFill/>
              <a:ln w="19050">
                <a:solidFill>
                  <a:srgbClr val="DA291C"/>
                </a:solidFill>
              </a:ln>
            </p:spPr>
            <p:txBody>
              <a:bodyPr vert="vert270" wrap="square">
                <a:spAutoFit/>
              </a:bodyPr>
              <a:lstStyle/>
              <a:p>
                <a:pPr algn="ctr">
                  <a:defRPr/>
                </a:pPr>
                <a:r>
                  <a:rPr lang="en-US" sz="1600" b="1" dirty="0" smtClean="0">
                    <a:solidFill>
                      <a:srgbClr val="E6566B"/>
                    </a:solidFill>
                    <a:cs typeface="Arial"/>
                  </a:rPr>
                  <a:t>    </a:t>
                </a:r>
                <a:r>
                  <a:rPr lang="en-US" b="1" dirty="0" smtClean="0">
                    <a:solidFill>
                      <a:srgbClr val="DA291C"/>
                    </a:solidFill>
                    <a:cs typeface="Arial"/>
                  </a:rPr>
                  <a:t>AFD</a:t>
                </a:r>
                <a:endParaRPr lang="en-US" b="1" dirty="0">
                  <a:solidFill>
                    <a:srgbClr val="DA291C"/>
                  </a:solidFill>
                  <a:cs typeface="Arial"/>
                </a:endParaRPr>
              </a:p>
            </p:txBody>
          </p:sp>
          <p:sp>
            <p:nvSpPr>
              <p:cNvPr id="44" name="ZoneTexte 2"/>
              <p:cNvSpPr txBox="1">
                <a:spLocks noChangeArrowheads="1"/>
              </p:cNvSpPr>
              <p:nvPr/>
            </p:nvSpPr>
            <p:spPr bwMode="auto">
              <a:xfrm>
                <a:off x="4448277" y="1481123"/>
                <a:ext cx="2468037" cy="1838059"/>
              </a:xfrm>
              <a:prstGeom prst="rect">
                <a:avLst/>
              </a:prstGeom>
              <a:solidFill>
                <a:srgbClr val="002060">
                  <a:alpha val="60000"/>
                </a:srgbClr>
              </a:solidFill>
              <a:ln>
                <a:noFill/>
              </a:ln>
            </p:spPr>
            <p:txBody>
              <a:bodyPr wrap="square" anchor="ctr">
                <a:spAutoFit/>
              </a:bodyPr>
              <a:lstStyle>
                <a:defPPr>
                  <a:defRPr lang="en-US"/>
                </a:defPPr>
                <a:lvl1pPr>
                  <a:lnSpc>
                    <a:spcPct val="150000"/>
                  </a:lnSpc>
                  <a:spcBef>
                    <a:spcPct val="0"/>
                  </a:spcBef>
                  <a:defRPr sz="1400">
                    <a:solidFill>
                      <a:prstClr val="white"/>
                    </a:solidFill>
                    <a:latin typeface="Century Gothic"/>
                    <a:cs typeface="Arial" charset="0"/>
                  </a:defRPr>
                </a:lvl1pPr>
                <a:lvl2pPr marL="742950" indent="-285750">
                  <a:defRPr sz="1400">
                    <a:solidFill>
                      <a:schemeClr val="accent2"/>
                    </a:solidFill>
                    <a:latin typeface="Arial" charset="0"/>
                    <a:cs typeface="Arial" charset="0"/>
                  </a:defRPr>
                </a:lvl2pPr>
                <a:lvl3pPr marL="1143000" indent="-228600">
                  <a:defRPr sz="1400" i="1">
                    <a:solidFill>
                      <a:schemeClr val="accent2"/>
                    </a:solidFill>
                    <a:latin typeface="Arial" charset="0"/>
                    <a:cs typeface="Arial" charset="0"/>
                  </a:defRPr>
                </a:lvl3pPr>
                <a:lvl4pPr marL="1600200" indent="-228600">
                  <a:defRPr sz="1200">
                    <a:latin typeface="Arial" charset="0"/>
                    <a:cs typeface="Arial" charset="0"/>
                  </a:defRPr>
                </a:lvl4pPr>
                <a:lvl5pPr marL="2057400" indent="-228600">
                  <a:defRPr sz="1000">
                    <a:latin typeface="Arial" charset="0"/>
                    <a:cs typeface="Arial" charset="0"/>
                  </a:defRPr>
                </a:lvl5pPr>
                <a:lvl6pPr marL="2514600" indent="-228600" eaLnBrk="0" hangingPunct="0">
                  <a:defRPr sz="1000">
                    <a:latin typeface="Arial" charset="0"/>
                    <a:cs typeface="Arial" charset="0"/>
                  </a:defRPr>
                </a:lvl6pPr>
                <a:lvl7pPr marL="2971800" indent="-228600" eaLnBrk="0" hangingPunct="0">
                  <a:defRPr sz="1000">
                    <a:latin typeface="Arial" charset="0"/>
                    <a:cs typeface="Arial" charset="0"/>
                  </a:defRPr>
                </a:lvl7pPr>
                <a:lvl8pPr marL="3429000" indent="-228600" eaLnBrk="0" hangingPunct="0">
                  <a:defRPr sz="1000">
                    <a:latin typeface="Arial" charset="0"/>
                    <a:cs typeface="Arial" charset="0"/>
                  </a:defRPr>
                </a:lvl8pPr>
                <a:lvl9pPr marL="3886200" indent="-228600" eaLnBrk="0" hangingPunct="0">
                  <a:defRPr sz="1000">
                    <a:latin typeface="Arial" charset="0"/>
                    <a:cs typeface="Arial" charset="0"/>
                  </a:defRPr>
                </a:lvl9pPr>
              </a:lstStyle>
              <a:p>
                <a:r>
                  <a:rPr lang="en-US" altLang="fr-FR" dirty="0" smtClean="0"/>
                  <a:t>Private </a:t>
                </a:r>
                <a:r>
                  <a:rPr lang="en-US" altLang="fr-FR" dirty="0"/>
                  <a:t>Enterprises</a:t>
                </a:r>
              </a:p>
              <a:p>
                <a:endParaRPr lang="en-US" altLang="fr-FR" dirty="0"/>
              </a:p>
              <a:p>
                <a:r>
                  <a:rPr lang="en-US" altLang="fr-FR" dirty="0"/>
                  <a:t>Private Banks</a:t>
                </a:r>
              </a:p>
              <a:p>
                <a:endParaRPr lang="en-US" altLang="fr-FR" dirty="0"/>
              </a:p>
              <a:p>
                <a:r>
                  <a:rPr lang="en-US" altLang="fr-FR" dirty="0"/>
                  <a:t>FI and </a:t>
                </a:r>
                <a:r>
                  <a:rPr lang="en-US" altLang="fr-FR" dirty="0" smtClean="0"/>
                  <a:t>funds</a:t>
                </a:r>
              </a:p>
              <a:p>
                <a:endParaRPr lang="en-US" altLang="fr-FR" dirty="0"/>
              </a:p>
            </p:txBody>
          </p:sp>
          <p:sp>
            <p:nvSpPr>
              <p:cNvPr id="45" name="ZoneTexte 2"/>
              <p:cNvSpPr txBox="1">
                <a:spLocks noChangeArrowheads="1"/>
              </p:cNvSpPr>
              <p:nvPr/>
            </p:nvSpPr>
            <p:spPr bwMode="auto">
              <a:xfrm>
                <a:off x="1601515" y="3433676"/>
                <a:ext cx="2340000" cy="362042"/>
              </a:xfrm>
              <a:prstGeom prst="homePlate">
                <a:avLst>
                  <a:gd name="adj" fmla="val 34197"/>
                </a:avLst>
              </a:prstGeom>
              <a:solidFill>
                <a:srgbClr val="DA291C">
                  <a:alpha val="80000"/>
                </a:srgbClr>
              </a:solidFill>
              <a:ln>
                <a:noFill/>
              </a:ln>
              <a:extLst/>
            </p:spPr>
            <p:txBody>
              <a:bodyPr anchor="ctr">
                <a:spAutoFit/>
              </a:bodyPr>
              <a:lstStyle>
                <a:lvl1pPr>
                  <a:defRPr sz="1600">
                    <a:solidFill>
                      <a:schemeClr val="tx1"/>
                    </a:solidFill>
                    <a:latin typeface="Arial" charset="0"/>
                    <a:cs typeface="Arial" charset="0"/>
                  </a:defRPr>
                </a:lvl1pPr>
                <a:lvl2pPr marL="742950" indent="-285750">
                  <a:defRPr sz="1400">
                    <a:solidFill>
                      <a:schemeClr val="accent2"/>
                    </a:solidFill>
                    <a:latin typeface="Arial" charset="0"/>
                    <a:cs typeface="Arial" charset="0"/>
                  </a:defRPr>
                </a:lvl2pPr>
                <a:lvl3pPr marL="1143000" indent="-228600">
                  <a:defRPr sz="1400" i="1">
                    <a:solidFill>
                      <a:schemeClr val="accent2"/>
                    </a:solidFill>
                    <a:latin typeface="Arial" charset="0"/>
                    <a:cs typeface="Arial" charset="0"/>
                  </a:defRPr>
                </a:lvl3pPr>
                <a:lvl4pPr marL="1600200" indent="-228600">
                  <a:defRPr sz="1200">
                    <a:solidFill>
                      <a:schemeClr val="tx1"/>
                    </a:solidFill>
                    <a:latin typeface="Arial" charset="0"/>
                    <a:cs typeface="Arial" charset="0"/>
                  </a:defRPr>
                </a:lvl4pPr>
                <a:lvl5pPr marL="2057400" indent="-228600">
                  <a:defRPr sz="1000">
                    <a:solidFill>
                      <a:schemeClr val="tx1"/>
                    </a:solidFill>
                    <a:latin typeface="Arial" charset="0"/>
                    <a:cs typeface="Arial" charset="0"/>
                  </a:defRPr>
                </a:lvl5pPr>
                <a:lvl6pPr marL="2514600" indent="-228600" eaLnBrk="0" hangingPunct="0">
                  <a:defRPr sz="1000">
                    <a:solidFill>
                      <a:schemeClr val="tx1"/>
                    </a:solidFill>
                    <a:latin typeface="Arial" charset="0"/>
                    <a:cs typeface="Arial" charset="0"/>
                  </a:defRPr>
                </a:lvl6pPr>
                <a:lvl7pPr marL="2971800" indent="-228600" eaLnBrk="0" hangingPunct="0">
                  <a:defRPr sz="1000">
                    <a:solidFill>
                      <a:schemeClr val="tx1"/>
                    </a:solidFill>
                    <a:latin typeface="Arial" charset="0"/>
                    <a:cs typeface="Arial" charset="0"/>
                  </a:defRPr>
                </a:lvl7pPr>
                <a:lvl8pPr marL="3429000" indent="-228600" eaLnBrk="0" hangingPunct="0">
                  <a:defRPr sz="1000">
                    <a:solidFill>
                      <a:schemeClr val="tx1"/>
                    </a:solidFill>
                    <a:latin typeface="Arial" charset="0"/>
                    <a:cs typeface="Arial" charset="0"/>
                  </a:defRPr>
                </a:lvl8pPr>
                <a:lvl9pPr marL="3886200" indent="-228600" eaLnBrk="0" hangingPunct="0">
                  <a:defRPr sz="1000">
                    <a:solidFill>
                      <a:schemeClr val="tx1"/>
                    </a:solidFill>
                    <a:latin typeface="Arial" charset="0"/>
                    <a:cs typeface="Arial" charset="0"/>
                  </a:defRPr>
                </a:lvl9pPr>
              </a:lstStyle>
              <a:p>
                <a:pPr>
                  <a:spcBef>
                    <a:spcPct val="0"/>
                  </a:spcBef>
                </a:pPr>
                <a:endParaRPr lang="en-US" altLang="fr-FR" sz="600" dirty="0" smtClean="0">
                  <a:solidFill>
                    <a:prstClr val="white"/>
                  </a:solidFill>
                  <a:latin typeface="Century Gothic"/>
                </a:endParaRPr>
              </a:p>
              <a:p>
                <a:pPr>
                  <a:spcBef>
                    <a:spcPct val="0"/>
                  </a:spcBef>
                </a:pPr>
                <a:r>
                  <a:rPr lang="en-US" altLang="fr-FR" sz="1400" dirty="0" smtClean="0">
                    <a:solidFill>
                      <a:prstClr val="white"/>
                    </a:solidFill>
                    <a:latin typeface="Century Gothic"/>
                  </a:rPr>
                  <a:t>Non concessional loans</a:t>
                </a:r>
                <a:endParaRPr lang="en-US" altLang="fr-FR" sz="1200" dirty="0" smtClean="0">
                  <a:solidFill>
                    <a:prstClr val="white"/>
                  </a:solidFill>
                  <a:latin typeface="Century Gothic"/>
                </a:endParaRPr>
              </a:p>
            </p:txBody>
          </p:sp>
          <p:sp>
            <p:nvSpPr>
              <p:cNvPr id="46" name="ZoneTexte 2"/>
              <p:cNvSpPr txBox="1">
                <a:spLocks noChangeArrowheads="1"/>
              </p:cNvSpPr>
              <p:nvPr/>
            </p:nvSpPr>
            <p:spPr bwMode="auto">
              <a:xfrm>
                <a:off x="1642462" y="2230706"/>
                <a:ext cx="2340000" cy="338892"/>
              </a:xfrm>
              <a:prstGeom prst="homePlate">
                <a:avLst>
                  <a:gd name="adj" fmla="val 44102"/>
                </a:avLst>
              </a:prstGeom>
              <a:solidFill>
                <a:srgbClr val="002060">
                  <a:alpha val="60000"/>
                </a:srgbClr>
              </a:solidFill>
              <a:ln>
                <a:noFill/>
              </a:ln>
            </p:spPr>
            <p:txBody>
              <a:bodyPr wrap="square" anchor="ctr">
                <a:spAutoFit/>
              </a:bodyPr>
              <a:lstStyle>
                <a:defPPr>
                  <a:defRPr lang="en-US"/>
                </a:defPPr>
                <a:lvl1pPr>
                  <a:lnSpc>
                    <a:spcPct val="150000"/>
                  </a:lnSpc>
                  <a:spcBef>
                    <a:spcPct val="0"/>
                  </a:spcBef>
                  <a:defRPr sz="1400">
                    <a:solidFill>
                      <a:prstClr val="white"/>
                    </a:solidFill>
                    <a:latin typeface="Century Gothic"/>
                    <a:cs typeface="Arial" charset="0"/>
                  </a:defRPr>
                </a:lvl1pPr>
                <a:lvl2pPr marL="742950" indent="-285750">
                  <a:defRPr sz="1400">
                    <a:solidFill>
                      <a:schemeClr val="accent2"/>
                    </a:solidFill>
                    <a:latin typeface="Arial" charset="0"/>
                    <a:cs typeface="Arial" charset="0"/>
                  </a:defRPr>
                </a:lvl2pPr>
                <a:lvl3pPr marL="1143000" indent="-228600">
                  <a:defRPr sz="1400" i="1">
                    <a:solidFill>
                      <a:schemeClr val="accent2"/>
                    </a:solidFill>
                    <a:latin typeface="Arial" charset="0"/>
                    <a:cs typeface="Arial" charset="0"/>
                  </a:defRPr>
                </a:lvl3pPr>
                <a:lvl4pPr marL="1600200" indent="-228600">
                  <a:defRPr sz="1200">
                    <a:latin typeface="Arial" charset="0"/>
                    <a:cs typeface="Arial" charset="0"/>
                  </a:defRPr>
                </a:lvl4pPr>
                <a:lvl5pPr marL="2057400" indent="-228600">
                  <a:defRPr sz="1000">
                    <a:latin typeface="Arial" charset="0"/>
                    <a:cs typeface="Arial" charset="0"/>
                  </a:defRPr>
                </a:lvl5pPr>
                <a:lvl6pPr marL="2514600" indent="-228600" eaLnBrk="0" hangingPunct="0">
                  <a:defRPr sz="1000">
                    <a:latin typeface="Arial" charset="0"/>
                    <a:cs typeface="Arial" charset="0"/>
                  </a:defRPr>
                </a:lvl6pPr>
                <a:lvl7pPr marL="2971800" indent="-228600" eaLnBrk="0" hangingPunct="0">
                  <a:defRPr sz="1000">
                    <a:latin typeface="Arial" charset="0"/>
                    <a:cs typeface="Arial" charset="0"/>
                  </a:defRPr>
                </a:lvl7pPr>
                <a:lvl8pPr marL="3429000" indent="-228600" eaLnBrk="0" hangingPunct="0">
                  <a:defRPr sz="1000">
                    <a:latin typeface="Arial" charset="0"/>
                    <a:cs typeface="Arial" charset="0"/>
                  </a:defRPr>
                </a:lvl8pPr>
                <a:lvl9pPr marL="3886200" indent="-228600" eaLnBrk="0" hangingPunct="0">
                  <a:defRPr sz="1000">
                    <a:latin typeface="Arial" charset="0"/>
                    <a:cs typeface="Arial" charset="0"/>
                  </a:defRPr>
                </a:lvl9pPr>
              </a:lstStyle>
              <a:p>
                <a:r>
                  <a:rPr lang="en-US" altLang="fr-FR" dirty="0"/>
                  <a:t>Non concessional loans</a:t>
                </a:r>
              </a:p>
            </p:txBody>
          </p:sp>
          <p:sp>
            <p:nvSpPr>
              <p:cNvPr id="47" name="ZoneTexte 2"/>
              <p:cNvSpPr txBox="1">
                <a:spLocks noChangeArrowheads="1"/>
              </p:cNvSpPr>
              <p:nvPr/>
            </p:nvSpPr>
            <p:spPr bwMode="auto">
              <a:xfrm>
                <a:off x="1628065" y="4520978"/>
                <a:ext cx="2340000" cy="278494"/>
              </a:xfrm>
              <a:prstGeom prst="homePlate">
                <a:avLst>
                  <a:gd name="adj" fmla="val 36166"/>
                </a:avLst>
              </a:prstGeom>
              <a:solidFill>
                <a:schemeClr val="accent2">
                  <a:alpha val="80000"/>
                </a:schemeClr>
              </a:solidFill>
              <a:ln>
                <a:noFill/>
              </a:ln>
              <a:extLst/>
            </p:spPr>
            <p:txBody>
              <a:bodyPr anchor="ctr">
                <a:spAutoFit/>
              </a:bodyPr>
              <a:lstStyle>
                <a:defPPr>
                  <a:defRPr lang="en-US"/>
                </a:defPPr>
                <a:lvl1pPr>
                  <a:spcBef>
                    <a:spcPct val="0"/>
                  </a:spcBef>
                  <a:defRPr sz="1400">
                    <a:solidFill>
                      <a:prstClr val="white"/>
                    </a:solidFill>
                    <a:latin typeface="Century Gothic"/>
                    <a:cs typeface="Arial" charset="0"/>
                  </a:defRPr>
                </a:lvl1pPr>
                <a:lvl2pPr marL="742950" indent="-285750">
                  <a:defRPr sz="1400">
                    <a:solidFill>
                      <a:schemeClr val="accent2"/>
                    </a:solidFill>
                    <a:latin typeface="Arial" charset="0"/>
                    <a:cs typeface="Arial" charset="0"/>
                  </a:defRPr>
                </a:lvl2pPr>
                <a:lvl3pPr marL="1143000" indent="-228600">
                  <a:defRPr sz="1400" i="1">
                    <a:solidFill>
                      <a:schemeClr val="accent2"/>
                    </a:solidFill>
                    <a:latin typeface="Arial" charset="0"/>
                    <a:cs typeface="Arial" charset="0"/>
                  </a:defRPr>
                </a:lvl3pPr>
                <a:lvl4pPr marL="1600200" indent="-228600">
                  <a:defRPr sz="1200">
                    <a:latin typeface="Arial" charset="0"/>
                    <a:cs typeface="Arial" charset="0"/>
                  </a:defRPr>
                </a:lvl4pPr>
                <a:lvl5pPr marL="2057400" indent="-228600">
                  <a:defRPr sz="1000">
                    <a:latin typeface="Arial" charset="0"/>
                    <a:cs typeface="Arial" charset="0"/>
                  </a:defRPr>
                </a:lvl5pPr>
                <a:lvl6pPr marL="2514600" indent="-228600" eaLnBrk="0" hangingPunct="0">
                  <a:defRPr sz="1000">
                    <a:latin typeface="Arial" charset="0"/>
                    <a:cs typeface="Arial" charset="0"/>
                  </a:defRPr>
                </a:lvl6pPr>
                <a:lvl7pPr marL="2971800" indent="-228600" eaLnBrk="0" hangingPunct="0">
                  <a:defRPr sz="1000">
                    <a:latin typeface="Arial" charset="0"/>
                    <a:cs typeface="Arial" charset="0"/>
                  </a:defRPr>
                </a:lvl7pPr>
                <a:lvl8pPr marL="3429000" indent="-228600" eaLnBrk="0" hangingPunct="0">
                  <a:defRPr sz="1000">
                    <a:latin typeface="Arial" charset="0"/>
                    <a:cs typeface="Arial" charset="0"/>
                  </a:defRPr>
                </a:lvl8pPr>
                <a:lvl9pPr marL="3886200" indent="-228600" eaLnBrk="0" hangingPunct="0">
                  <a:defRPr sz="1000">
                    <a:latin typeface="Arial" charset="0"/>
                    <a:cs typeface="Arial" charset="0"/>
                  </a:defRPr>
                </a:lvl9pPr>
              </a:lstStyle>
              <a:p>
                <a:r>
                  <a:rPr lang="en-US" altLang="fr-FR" dirty="0"/>
                  <a:t>Credit enhancement</a:t>
                </a:r>
              </a:p>
            </p:txBody>
          </p:sp>
          <p:sp>
            <p:nvSpPr>
              <p:cNvPr id="48" name="ZoneTexte 2"/>
              <p:cNvSpPr txBox="1">
                <a:spLocks noChangeArrowheads="1"/>
              </p:cNvSpPr>
              <p:nvPr/>
            </p:nvSpPr>
            <p:spPr bwMode="auto">
              <a:xfrm>
                <a:off x="4448275" y="3419097"/>
                <a:ext cx="2468037" cy="1865908"/>
              </a:xfrm>
              <a:prstGeom prst="rect">
                <a:avLst/>
              </a:prstGeom>
              <a:solidFill>
                <a:schemeClr val="accent2">
                  <a:alpha val="80000"/>
                </a:schemeClr>
              </a:solidFill>
              <a:ln>
                <a:noFill/>
              </a:ln>
              <a:extLst/>
            </p:spPr>
            <p:txBody>
              <a:bodyPr wrap="square">
                <a:spAutoFit/>
              </a:bodyPr>
              <a:lstStyle>
                <a:lvl1pPr>
                  <a:defRPr sz="1600">
                    <a:solidFill>
                      <a:schemeClr val="tx1"/>
                    </a:solidFill>
                    <a:latin typeface="Arial" charset="0"/>
                    <a:cs typeface="Arial" charset="0"/>
                  </a:defRPr>
                </a:lvl1pPr>
                <a:lvl2pPr marL="742950" indent="-285750">
                  <a:defRPr sz="1400">
                    <a:solidFill>
                      <a:schemeClr val="accent2"/>
                    </a:solidFill>
                    <a:latin typeface="Arial" charset="0"/>
                    <a:cs typeface="Arial" charset="0"/>
                  </a:defRPr>
                </a:lvl2pPr>
                <a:lvl3pPr marL="1143000" indent="-228600">
                  <a:defRPr sz="1400" i="1">
                    <a:solidFill>
                      <a:schemeClr val="accent2"/>
                    </a:solidFill>
                    <a:latin typeface="Arial" charset="0"/>
                    <a:cs typeface="Arial" charset="0"/>
                  </a:defRPr>
                </a:lvl3pPr>
                <a:lvl4pPr marL="1600200" indent="-228600">
                  <a:defRPr sz="1200">
                    <a:solidFill>
                      <a:schemeClr val="tx1"/>
                    </a:solidFill>
                    <a:latin typeface="Arial" charset="0"/>
                    <a:cs typeface="Arial" charset="0"/>
                  </a:defRPr>
                </a:lvl4pPr>
                <a:lvl5pPr marL="2057400" indent="-228600">
                  <a:defRPr sz="1000">
                    <a:solidFill>
                      <a:schemeClr val="tx1"/>
                    </a:solidFill>
                    <a:latin typeface="Arial" charset="0"/>
                    <a:cs typeface="Arial" charset="0"/>
                  </a:defRPr>
                </a:lvl5pPr>
                <a:lvl6pPr marL="2514600" indent="-228600" eaLnBrk="0" hangingPunct="0">
                  <a:defRPr sz="1000">
                    <a:solidFill>
                      <a:schemeClr val="tx1"/>
                    </a:solidFill>
                    <a:latin typeface="Arial" charset="0"/>
                    <a:cs typeface="Arial" charset="0"/>
                  </a:defRPr>
                </a:lvl6pPr>
                <a:lvl7pPr marL="2971800" indent="-228600" eaLnBrk="0" hangingPunct="0">
                  <a:defRPr sz="1000">
                    <a:solidFill>
                      <a:schemeClr val="tx1"/>
                    </a:solidFill>
                    <a:latin typeface="Arial" charset="0"/>
                    <a:cs typeface="Arial" charset="0"/>
                  </a:defRPr>
                </a:lvl7pPr>
                <a:lvl8pPr marL="3429000" indent="-228600" eaLnBrk="0" hangingPunct="0">
                  <a:defRPr sz="1000">
                    <a:solidFill>
                      <a:schemeClr val="tx1"/>
                    </a:solidFill>
                    <a:latin typeface="Arial" charset="0"/>
                    <a:cs typeface="Arial" charset="0"/>
                  </a:defRPr>
                </a:lvl8pPr>
                <a:lvl9pPr marL="3886200" indent="-228600" eaLnBrk="0" hangingPunct="0">
                  <a:defRPr sz="1000">
                    <a:solidFill>
                      <a:schemeClr val="tx1"/>
                    </a:solidFill>
                    <a:latin typeface="Arial" charset="0"/>
                    <a:cs typeface="Arial" charset="0"/>
                  </a:defRPr>
                </a:lvl9pPr>
              </a:lstStyle>
              <a:p>
                <a:pPr>
                  <a:spcBef>
                    <a:spcPts val="600"/>
                  </a:spcBef>
                </a:pPr>
                <a:r>
                  <a:rPr lang="en-US" altLang="fr-FR" sz="1400" dirty="0" smtClean="0">
                    <a:solidFill>
                      <a:prstClr val="white"/>
                    </a:solidFill>
                    <a:latin typeface="Century Gothic"/>
                  </a:rPr>
                  <a:t>States</a:t>
                </a:r>
              </a:p>
              <a:p>
                <a:pPr>
                  <a:spcBef>
                    <a:spcPts val="600"/>
                  </a:spcBef>
                </a:pPr>
                <a:endParaRPr lang="en-US" altLang="fr-FR" sz="1400" dirty="0" smtClean="0">
                  <a:solidFill>
                    <a:prstClr val="white"/>
                  </a:solidFill>
                  <a:latin typeface="Century Gothic"/>
                </a:endParaRPr>
              </a:p>
              <a:p>
                <a:pPr>
                  <a:spcBef>
                    <a:spcPts val="600"/>
                  </a:spcBef>
                </a:pPr>
                <a:r>
                  <a:rPr lang="en-US" altLang="fr-FR" sz="1400" dirty="0" smtClean="0">
                    <a:solidFill>
                      <a:prstClr val="white"/>
                    </a:solidFill>
                    <a:latin typeface="Century Gothic"/>
                  </a:rPr>
                  <a:t>Public Enterprises</a:t>
                </a:r>
                <a:endParaRPr lang="en-US" altLang="fr-FR" sz="1400" dirty="0">
                  <a:solidFill>
                    <a:prstClr val="white"/>
                  </a:solidFill>
                  <a:latin typeface="Century Gothic"/>
                </a:endParaRPr>
              </a:p>
              <a:p>
                <a:pPr>
                  <a:spcBef>
                    <a:spcPts val="600"/>
                  </a:spcBef>
                </a:pPr>
                <a:endParaRPr lang="en-US" altLang="fr-FR" sz="1400" dirty="0" smtClean="0">
                  <a:solidFill>
                    <a:prstClr val="white"/>
                  </a:solidFill>
                  <a:latin typeface="Century Gothic"/>
                </a:endParaRPr>
              </a:p>
              <a:p>
                <a:pPr>
                  <a:spcBef>
                    <a:spcPts val="600"/>
                  </a:spcBef>
                </a:pPr>
                <a:r>
                  <a:rPr lang="en-US" altLang="fr-FR" sz="1400" dirty="0" smtClean="0">
                    <a:solidFill>
                      <a:prstClr val="white"/>
                    </a:solidFill>
                    <a:latin typeface="Century Gothic"/>
                  </a:rPr>
                  <a:t>Public Banks </a:t>
                </a:r>
              </a:p>
              <a:p>
                <a:pPr>
                  <a:spcBef>
                    <a:spcPts val="600"/>
                  </a:spcBef>
                </a:pPr>
                <a:endParaRPr lang="en-US" altLang="fr-FR" sz="1400" dirty="0" smtClean="0">
                  <a:solidFill>
                    <a:prstClr val="white"/>
                  </a:solidFill>
                  <a:latin typeface="Century Gothic"/>
                </a:endParaRPr>
              </a:p>
              <a:p>
                <a:pPr>
                  <a:spcBef>
                    <a:spcPts val="600"/>
                  </a:spcBef>
                </a:pPr>
                <a:r>
                  <a:rPr lang="en-US" altLang="fr-FR" sz="1400" dirty="0" smtClean="0">
                    <a:solidFill>
                      <a:prstClr val="white"/>
                    </a:solidFill>
                    <a:latin typeface="Century Gothic"/>
                  </a:rPr>
                  <a:t>Municipalities &amp; ULB</a:t>
                </a:r>
              </a:p>
            </p:txBody>
          </p:sp>
          <p:sp>
            <p:nvSpPr>
              <p:cNvPr id="50" name="ZoneTexte 49"/>
              <p:cNvSpPr txBox="1"/>
              <p:nvPr/>
            </p:nvSpPr>
            <p:spPr>
              <a:xfrm>
                <a:off x="7131978" y="1558279"/>
                <a:ext cx="424866" cy="1656184"/>
              </a:xfrm>
              <a:prstGeom prst="rect">
                <a:avLst/>
              </a:prstGeom>
              <a:noFill/>
              <a:ln w="19050">
                <a:noFill/>
              </a:ln>
            </p:spPr>
            <p:txBody>
              <a:bodyPr vert="vert270">
                <a:spAutoFit/>
              </a:bodyPr>
              <a:lstStyle/>
              <a:p>
                <a:pPr algn="ctr">
                  <a:defRPr/>
                </a:pPr>
                <a:r>
                  <a:rPr lang="en-US" sz="1600" b="1" dirty="0" smtClean="0">
                    <a:solidFill>
                      <a:srgbClr val="250E62"/>
                    </a:solidFill>
                    <a:cs typeface="Arial"/>
                  </a:rPr>
                  <a:t>  </a:t>
                </a:r>
                <a:r>
                  <a:rPr lang="en-US" b="1" dirty="0" smtClean="0">
                    <a:solidFill>
                      <a:srgbClr val="002060"/>
                    </a:solidFill>
                    <a:cs typeface="Arial"/>
                  </a:rPr>
                  <a:t>Private</a:t>
                </a:r>
                <a:endParaRPr lang="en-US" b="1" dirty="0">
                  <a:solidFill>
                    <a:srgbClr val="002060"/>
                  </a:solidFill>
                  <a:cs typeface="Arial"/>
                </a:endParaRPr>
              </a:p>
            </p:txBody>
          </p:sp>
          <p:sp>
            <p:nvSpPr>
              <p:cNvPr id="56" name="ZoneTexte 1"/>
              <p:cNvSpPr txBox="1">
                <a:spLocks noChangeArrowheads="1"/>
              </p:cNvSpPr>
              <p:nvPr/>
            </p:nvSpPr>
            <p:spPr bwMode="auto">
              <a:xfrm>
                <a:off x="1650412" y="1662106"/>
                <a:ext cx="23241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charset="0"/>
                    <a:cs typeface="Arial" charset="0"/>
                  </a:defRPr>
                </a:lvl1pPr>
                <a:lvl2pPr marL="742950" indent="-285750">
                  <a:defRPr sz="1400">
                    <a:solidFill>
                      <a:schemeClr val="accent2"/>
                    </a:solidFill>
                    <a:latin typeface="Arial" charset="0"/>
                    <a:cs typeface="Arial" charset="0"/>
                  </a:defRPr>
                </a:lvl2pPr>
                <a:lvl3pPr marL="1143000" indent="-228600">
                  <a:defRPr sz="1400" i="1">
                    <a:solidFill>
                      <a:schemeClr val="accent2"/>
                    </a:solidFill>
                    <a:latin typeface="Arial" charset="0"/>
                    <a:cs typeface="Arial" charset="0"/>
                  </a:defRPr>
                </a:lvl3pPr>
                <a:lvl4pPr marL="1600200" indent="-228600">
                  <a:defRPr sz="1200">
                    <a:solidFill>
                      <a:schemeClr val="tx1"/>
                    </a:solidFill>
                    <a:latin typeface="Arial" charset="0"/>
                    <a:cs typeface="Arial" charset="0"/>
                  </a:defRPr>
                </a:lvl4pPr>
                <a:lvl5pPr marL="2057400" indent="-228600">
                  <a:defRPr sz="1000">
                    <a:solidFill>
                      <a:schemeClr val="tx1"/>
                    </a:solidFill>
                    <a:latin typeface="Arial" charset="0"/>
                    <a:cs typeface="Arial" charset="0"/>
                  </a:defRPr>
                </a:lvl5pPr>
                <a:lvl6pPr marL="2514600" indent="-228600" eaLnBrk="0" hangingPunct="0">
                  <a:defRPr sz="1000">
                    <a:solidFill>
                      <a:schemeClr val="tx1"/>
                    </a:solidFill>
                    <a:latin typeface="Arial" charset="0"/>
                    <a:cs typeface="Arial" charset="0"/>
                  </a:defRPr>
                </a:lvl6pPr>
                <a:lvl7pPr marL="2971800" indent="-228600" eaLnBrk="0" hangingPunct="0">
                  <a:defRPr sz="1000">
                    <a:solidFill>
                      <a:schemeClr val="tx1"/>
                    </a:solidFill>
                    <a:latin typeface="Arial" charset="0"/>
                    <a:cs typeface="Arial" charset="0"/>
                  </a:defRPr>
                </a:lvl7pPr>
                <a:lvl8pPr marL="3429000" indent="-228600" eaLnBrk="0" hangingPunct="0">
                  <a:defRPr sz="1000">
                    <a:solidFill>
                      <a:schemeClr val="tx1"/>
                    </a:solidFill>
                    <a:latin typeface="Arial" charset="0"/>
                    <a:cs typeface="Arial" charset="0"/>
                  </a:defRPr>
                </a:lvl8pPr>
                <a:lvl9pPr marL="3886200" indent="-228600" eaLnBrk="0" hangingPunct="0">
                  <a:defRPr sz="1000">
                    <a:solidFill>
                      <a:schemeClr val="tx1"/>
                    </a:solidFill>
                    <a:latin typeface="Arial" charset="0"/>
                    <a:cs typeface="Arial" charset="0"/>
                  </a:defRPr>
                </a:lvl9pPr>
              </a:lstStyle>
              <a:p>
                <a:pPr eaLnBrk="0" hangingPunct="0"/>
                <a:r>
                  <a:rPr lang="en-US" altLang="fr-FR" sz="1400" b="1" dirty="0" smtClean="0">
                    <a:solidFill>
                      <a:prstClr val="white"/>
                    </a:solidFill>
                    <a:latin typeface="Century Gothic"/>
                  </a:rPr>
                  <a:t>Equity participation</a:t>
                </a:r>
                <a:endParaRPr lang="en-US" altLang="fr-FR" sz="1400" b="1" dirty="0">
                  <a:solidFill>
                    <a:prstClr val="white"/>
                  </a:solidFill>
                  <a:latin typeface="Century Gothic"/>
                </a:endParaRPr>
              </a:p>
            </p:txBody>
          </p:sp>
          <p:sp>
            <p:nvSpPr>
              <p:cNvPr id="53" name="ZoneTexte 52"/>
              <p:cNvSpPr txBox="1"/>
              <p:nvPr/>
            </p:nvSpPr>
            <p:spPr>
              <a:xfrm>
                <a:off x="7132338" y="3350129"/>
                <a:ext cx="679785" cy="1984594"/>
              </a:xfrm>
              <a:prstGeom prst="rect">
                <a:avLst/>
              </a:prstGeom>
              <a:noFill/>
              <a:ln w="19050">
                <a:noFill/>
              </a:ln>
            </p:spPr>
            <p:txBody>
              <a:bodyPr vert="vert270" wrap="square">
                <a:spAutoFit/>
              </a:bodyPr>
              <a:lstStyle/>
              <a:p>
                <a:pPr algn="ctr">
                  <a:defRPr/>
                </a:pPr>
                <a:r>
                  <a:rPr lang="en-US" b="1" dirty="0" smtClean="0">
                    <a:solidFill>
                      <a:srgbClr val="DA291C"/>
                    </a:solidFill>
                    <a:cs typeface="Arial"/>
                  </a:rPr>
                  <a:t>    Public and non for profit</a:t>
                </a:r>
                <a:endParaRPr lang="en-US" b="1" dirty="0">
                  <a:solidFill>
                    <a:srgbClr val="DA291C"/>
                  </a:solidFill>
                  <a:cs typeface="Arial"/>
                </a:endParaRPr>
              </a:p>
            </p:txBody>
          </p:sp>
          <p:sp>
            <p:nvSpPr>
              <p:cNvPr id="54" name="ZoneTexte 2"/>
              <p:cNvSpPr txBox="1">
                <a:spLocks noChangeArrowheads="1"/>
              </p:cNvSpPr>
              <p:nvPr/>
            </p:nvSpPr>
            <p:spPr bwMode="auto">
              <a:xfrm>
                <a:off x="1634512" y="4953647"/>
                <a:ext cx="2340000" cy="362042"/>
              </a:xfrm>
              <a:prstGeom prst="homePlate">
                <a:avLst>
                  <a:gd name="adj" fmla="val 36166"/>
                </a:avLst>
              </a:prstGeom>
              <a:solidFill>
                <a:schemeClr val="accent2">
                  <a:alpha val="80000"/>
                </a:schemeClr>
              </a:solidFill>
              <a:ln>
                <a:noFill/>
              </a:ln>
              <a:extLst/>
            </p:spPr>
            <p:txBody>
              <a:bodyPr anchor="ctr">
                <a:spAutoFit/>
              </a:bodyPr>
              <a:lstStyle>
                <a:lvl1pPr>
                  <a:defRPr sz="1600">
                    <a:solidFill>
                      <a:schemeClr val="tx1"/>
                    </a:solidFill>
                    <a:latin typeface="Arial" charset="0"/>
                    <a:cs typeface="Arial" charset="0"/>
                  </a:defRPr>
                </a:lvl1pPr>
                <a:lvl2pPr marL="742950" indent="-285750">
                  <a:defRPr sz="1400">
                    <a:solidFill>
                      <a:schemeClr val="accent2"/>
                    </a:solidFill>
                    <a:latin typeface="Arial" charset="0"/>
                    <a:cs typeface="Arial" charset="0"/>
                  </a:defRPr>
                </a:lvl2pPr>
                <a:lvl3pPr marL="1143000" indent="-228600">
                  <a:defRPr sz="1400" i="1">
                    <a:solidFill>
                      <a:schemeClr val="accent2"/>
                    </a:solidFill>
                    <a:latin typeface="Arial" charset="0"/>
                    <a:cs typeface="Arial" charset="0"/>
                  </a:defRPr>
                </a:lvl3pPr>
                <a:lvl4pPr marL="1600200" indent="-228600">
                  <a:defRPr sz="1200">
                    <a:solidFill>
                      <a:schemeClr val="tx1"/>
                    </a:solidFill>
                    <a:latin typeface="Arial" charset="0"/>
                    <a:cs typeface="Arial" charset="0"/>
                  </a:defRPr>
                </a:lvl4pPr>
                <a:lvl5pPr marL="2057400" indent="-228600">
                  <a:defRPr sz="1000">
                    <a:solidFill>
                      <a:schemeClr val="tx1"/>
                    </a:solidFill>
                    <a:latin typeface="Arial" charset="0"/>
                    <a:cs typeface="Arial" charset="0"/>
                  </a:defRPr>
                </a:lvl5pPr>
                <a:lvl6pPr marL="2514600" indent="-228600" eaLnBrk="0" hangingPunct="0">
                  <a:defRPr sz="1000">
                    <a:solidFill>
                      <a:schemeClr val="tx1"/>
                    </a:solidFill>
                    <a:latin typeface="Arial" charset="0"/>
                    <a:cs typeface="Arial" charset="0"/>
                  </a:defRPr>
                </a:lvl6pPr>
                <a:lvl7pPr marL="2971800" indent="-228600" eaLnBrk="0" hangingPunct="0">
                  <a:defRPr sz="1000">
                    <a:solidFill>
                      <a:schemeClr val="tx1"/>
                    </a:solidFill>
                    <a:latin typeface="Arial" charset="0"/>
                    <a:cs typeface="Arial" charset="0"/>
                  </a:defRPr>
                </a:lvl7pPr>
                <a:lvl8pPr marL="3429000" indent="-228600" eaLnBrk="0" hangingPunct="0">
                  <a:defRPr sz="1000">
                    <a:solidFill>
                      <a:schemeClr val="tx1"/>
                    </a:solidFill>
                    <a:latin typeface="Arial" charset="0"/>
                    <a:cs typeface="Arial" charset="0"/>
                  </a:defRPr>
                </a:lvl8pPr>
                <a:lvl9pPr marL="3886200" indent="-228600" eaLnBrk="0" hangingPunct="0">
                  <a:defRPr sz="1000">
                    <a:solidFill>
                      <a:schemeClr val="tx1"/>
                    </a:solidFill>
                    <a:latin typeface="Arial" charset="0"/>
                    <a:cs typeface="Arial" charset="0"/>
                  </a:defRPr>
                </a:lvl9pPr>
              </a:lstStyle>
              <a:p>
                <a:pPr eaLnBrk="0" hangingPunct="0"/>
                <a:endParaRPr lang="en-US" altLang="fr-FR" sz="200" dirty="0" smtClean="0">
                  <a:solidFill>
                    <a:prstClr val="white"/>
                  </a:solidFill>
                  <a:latin typeface="Century Gothic"/>
                </a:endParaRPr>
              </a:p>
              <a:p>
                <a:pPr eaLnBrk="0" hangingPunct="0"/>
                <a:r>
                  <a:rPr lang="en-US" altLang="fr-FR" sz="1400" dirty="0" smtClean="0">
                    <a:solidFill>
                      <a:prstClr val="white"/>
                    </a:solidFill>
                    <a:latin typeface="Century Gothic"/>
                  </a:rPr>
                  <a:t>Grants</a:t>
                </a:r>
              </a:p>
              <a:p>
                <a:pPr eaLnBrk="0" hangingPunct="0"/>
                <a:endParaRPr lang="en-US" altLang="fr-FR" sz="400" dirty="0" smtClean="0">
                  <a:solidFill>
                    <a:prstClr val="white"/>
                  </a:solidFill>
                  <a:latin typeface="Century Gothic"/>
                </a:endParaRPr>
              </a:p>
            </p:txBody>
          </p:sp>
        </p:grpSp>
      </p:grpSp>
      <p:sp>
        <p:nvSpPr>
          <p:cNvPr id="57" name="ZoneTexte 2"/>
          <p:cNvSpPr txBox="1">
            <a:spLocks noChangeArrowheads="1"/>
          </p:cNvSpPr>
          <p:nvPr/>
        </p:nvSpPr>
        <p:spPr bwMode="auto">
          <a:xfrm>
            <a:off x="1695930" y="1901025"/>
            <a:ext cx="2518394" cy="415498"/>
          </a:xfrm>
          <a:prstGeom prst="homePlate">
            <a:avLst>
              <a:gd name="adj" fmla="val 44102"/>
            </a:avLst>
          </a:prstGeom>
          <a:solidFill>
            <a:srgbClr val="002060">
              <a:alpha val="60000"/>
            </a:srgbClr>
          </a:solidFill>
          <a:ln>
            <a:noFill/>
          </a:ln>
        </p:spPr>
        <p:txBody>
          <a:bodyPr wrap="square" anchor="ctr">
            <a:spAutoFit/>
          </a:bodyPr>
          <a:lstStyle>
            <a:defPPr>
              <a:defRPr lang="en-US"/>
            </a:defPPr>
            <a:lvl1pPr>
              <a:lnSpc>
                <a:spcPct val="150000"/>
              </a:lnSpc>
              <a:spcBef>
                <a:spcPct val="0"/>
              </a:spcBef>
              <a:defRPr sz="1400">
                <a:solidFill>
                  <a:prstClr val="white"/>
                </a:solidFill>
                <a:latin typeface="Century Gothic"/>
                <a:cs typeface="Arial" charset="0"/>
              </a:defRPr>
            </a:lvl1pPr>
            <a:lvl2pPr marL="742950" indent="-285750">
              <a:defRPr sz="1400">
                <a:solidFill>
                  <a:schemeClr val="accent2"/>
                </a:solidFill>
                <a:latin typeface="Arial" charset="0"/>
                <a:cs typeface="Arial" charset="0"/>
              </a:defRPr>
            </a:lvl2pPr>
            <a:lvl3pPr marL="1143000" indent="-228600">
              <a:defRPr sz="1400" i="1">
                <a:solidFill>
                  <a:schemeClr val="accent2"/>
                </a:solidFill>
                <a:latin typeface="Arial" charset="0"/>
                <a:cs typeface="Arial" charset="0"/>
              </a:defRPr>
            </a:lvl3pPr>
            <a:lvl4pPr marL="1600200" indent="-228600">
              <a:defRPr sz="1200">
                <a:solidFill>
                  <a:schemeClr val="tx1"/>
                </a:solidFill>
                <a:latin typeface="Arial" charset="0"/>
                <a:cs typeface="Arial" charset="0"/>
              </a:defRPr>
            </a:lvl4pPr>
            <a:lvl5pPr marL="2057400" indent="-228600">
              <a:defRPr sz="1000">
                <a:solidFill>
                  <a:schemeClr val="tx1"/>
                </a:solidFill>
                <a:latin typeface="Arial" charset="0"/>
                <a:cs typeface="Arial" charset="0"/>
              </a:defRPr>
            </a:lvl5pPr>
            <a:lvl6pPr marL="2514600" indent="-228600" eaLnBrk="0" hangingPunct="0">
              <a:defRPr sz="1000">
                <a:solidFill>
                  <a:schemeClr val="tx1"/>
                </a:solidFill>
                <a:latin typeface="Arial" charset="0"/>
                <a:cs typeface="Arial" charset="0"/>
              </a:defRPr>
            </a:lvl6pPr>
            <a:lvl7pPr marL="2971800" indent="-228600" eaLnBrk="0" hangingPunct="0">
              <a:defRPr sz="1000">
                <a:solidFill>
                  <a:schemeClr val="tx1"/>
                </a:solidFill>
                <a:latin typeface="Arial" charset="0"/>
                <a:cs typeface="Arial" charset="0"/>
              </a:defRPr>
            </a:lvl7pPr>
            <a:lvl8pPr marL="3429000" indent="-228600" eaLnBrk="0" hangingPunct="0">
              <a:defRPr sz="1000">
                <a:solidFill>
                  <a:schemeClr val="tx1"/>
                </a:solidFill>
                <a:latin typeface="Arial" charset="0"/>
                <a:cs typeface="Arial" charset="0"/>
              </a:defRPr>
            </a:lvl8pPr>
            <a:lvl9pPr marL="3886200" indent="-228600" eaLnBrk="0" hangingPunct="0">
              <a:defRPr sz="1000">
                <a:solidFill>
                  <a:schemeClr val="tx1"/>
                </a:solidFill>
                <a:latin typeface="Arial" charset="0"/>
                <a:cs typeface="Arial" charset="0"/>
              </a:defRPr>
            </a:lvl9pPr>
          </a:lstStyle>
          <a:p>
            <a:r>
              <a:rPr lang="en-US" altLang="fr-FR" dirty="0"/>
              <a:t>Equity Participations</a:t>
            </a:r>
          </a:p>
        </p:txBody>
      </p:sp>
      <p:sp>
        <p:nvSpPr>
          <p:cNvPr id="58" name="ZoneTexte 2"/>
          <p:cNvSpPr txBox="1">
            <a:spLocks noChangeArrowheads="1"/>
          </p:cNvSpPr>
          <p:nvPr/>
        </p:nvSpPr>
        <p:spPr bwMode="auto">
          <a:xfrm>
            <a:off x="1695930" y="3154945"/>
            <a:ext cx="2542677" cy="374526"/>
          </a:xfrm>
          <a:prstGeom prst="homePlate">
            <a:avLst>
              <a:gd name="adj" fmla="val 44102"/>
            </a:avLst>
          </a:prstGeom>
          <a:solidFill>
            <a:srgbClr val="002060">
              <a:alpha val="60000"/>
            </a:srgbClr>
          </a:solidFill>
          <a:ln>
            <a:noFill/>
          </a:ln>
        </p:spPr>
        <p:txBody>
          <a:bodyPr wrap="square" anchor="ctr">
            <a:spAutoFit/>
          </a:bodyPr>
          <a:lstStyle>
            <a:defPPr>
              <a:defRPr lang="en-US"/>
            </a:defPPr>
            <a:lvl1pPr>
              <a:lnSpc>
                <a:spcPct val="150000"/>
              </a:lnSpc>
              <a:spcBef>
                <a:spcPct val="0"/>
              </a:spcBef>
              <a:defRPr sz="1400">
                <a:solidFill>
                  <a:prstClr val="white"/>
                </a:solidFill>
                <a:latin typeface="Century Gothic"/>
                <a:cs typeface="Arial" charset="0"/>
              </a:defRPr>
            </a:lvl1pPr>
            <a:lvl2pPr marL="742950" indent="-285750">
              <a:defRPr sz="1400">
                <a:solidFill>
                  <a:schemeClr val="accent2"/>
                </a:solidFill>
                <a:latin typeface="Arial" charset="0"/>
                <a:cs typeface="Arial" charset="0"/>
              </a:defRPr>
            </a:lvl2pPr>
            <a:lvl3pPr marL="1143000" indent="-228600">
              <a:defRPr sz="1400" i="1">
                <a:solidFill>
                  <a:schemeClr val="accent2"/>
                </a:solidFill>
                <a:latin typeface="Arial" charset="0"/>
                <a:cs typeface="Arial" charset="0"/>
              </a:defRPr>
            </a:lvl3pPr>
            <a:lvl4pPr marL="1600200" indent="-228600">
              <a:defRPr sz="1200">
                <a:latin typeface="Arial" charset="0"/>
                <a:cs typeface="Arial" charset="0"/>
              </a:defRPr>
            </a:lvl4pPr>
            <a:lvl5pPr marL="2057400" indent="-228600">
              <a:defRPr sz="1000">
                <a:latin typeface="Arial" charset="0"/>
                <a:cs typeface="Arial" charset="0"/>
              </a:defRPr>
            </a:lvl5pPr>
            <a:lvl6pPr marL="2514600" indent="-228600" eaLnBrk="0" hangingPunct="0">
              <a:defRPr sz="1000">
                <a:latin typeface="Arial" charset="0"/>
                <a:cs typeface="Arial" charset="0"/>
              </a:defRPr>
            </a:lvl6pPr>
            <a:lvl7pPr marL="2971800" indent="-228600" eaLnBrk="0" hangingPunct="0">
              <a:defRPr sz="1000">
                <a:latin typeface="Arial" charset="0"/>
                <a:cs typeface="Arial" charset="0"/>
              </a:defRPr>
            </a:lvl7pPr>
            <a:lvl8pPr marL="3429000" indent="-228600" eaLnBrk="0" hangingPunct="0">
              <a:defRPr sz="1000">
                <a:latin typeface="Arial" charset="0"/>
                <a:cs typeface="Arial" charset="0"/>
              </a:defRPr>
            </a:lvl8pPr>
            <a:lvl9pPr marL="3886200" indent="-228600" eaLnBrk="0" hangingPunct="0">
              <a:defRPr sz="1000">
                <a:latin typeface="Arial" charset="0"/>
                <a:cs typeface="Arial" charset="0"/>
              </a:defRPr>
            </a:lvl9pPr>
          </a:lstStyle>
          <a:p>
            <a:r>
              <a:rPr lang="en-US" altLang="fr-FR" dirty="0"/>
              <a:t>Guaranties</a:t>
            </a:r>
          </a:p>
        </p:txBody>
      </p:sp>
      <p:sp>
        <p:nvSpPr>
          <p:cNvPr id="21" name="ZoneTexte 2"/>
          <p:cNvSpPr txBox="1">
            <a:spLocks noChangeArrowheads="1"/>
          </p:cNvSpPr>
          <p:nvPr/>
        </p:nvSpPr>
        <p:spPr bwMode="auto">
          <a:xfrm>
            <a:off x="1651121" y="4519866"/>
            <a:ext cx="2542677" cy="307777"/>
          </a:xfrm>
          <a:prstGeom prst="homePlate">
            <a:avLst>
              <a:gd name="adj" fmla="val 36166"/>
            </a:avLst>
          </a:prstGeom>
          <a:solidFill>
            <a:schemeClr val="accent2">
              <a:alpha val="80000"/>
            </a:schemeClr>
          </a:solidFill>
          <a:ln>
            <a:noFill/>
          </a:ln>
          <a:extLst/>
        </p:spPr>
        <p:txBody>
          <a:bodyPr anchor="ctr">
            <a:spAutoFit/>
          </a:bodyPr>
          <a:lstStyle>
            <a:defPPr>
              <a:defRPr lang="en-US"/>
            </a:defPPr>
            <a:lvl1pPr>
              <a:spcBef>
                <a:spcPct val="0"/>
              </a:spcBef>
              <a:defRPr sz="600">
                <a:solidFill>
                  <a:prstClr val="white"/>
                </a:solidFill>
                <a:latin typeface="Century Gothic"/>
                <a:cs typeface="Arial" charset="0"/>
              </a:defRPr>
            </a:lvl1pPr>
            <a:lvl2pPr marL="742950" indent="-285750">
              <a:defRPr sz="1400">
                <a:solidFill>
                  <a:schemeClr val="accent2"/>
                </a:solidFill>
                <a:latin typeface="Arial" charset="0"/>
                <a:cs typeface="Arial" charset="0"/>
              </a:defRPr>
            </a:lvl2pPr>
            <a:lvl3pPr marL="1143000" indent="-228600">
              <a:defRPr sz="1400" i="1">
                <a:solidFill>
                  <a:schemeClr val="accent2"/>
                </a:solidFill>
                <a:latin typeface="Arial" charset="0"/>
                <a:cs typeface="Arial" charset="0"/>
              </a:defRPr>
            </a:lvl3pPr>
            <a:lvl4pPr marL="1600200" indent="-228600">
              <a:defRPr sz="1200">
                <a:latin typeface="Arial" charset="0"/>
                <a:cs typeface="Arial" charset="0"/>
              </a:defRPr>
            </a:lvl4pPr>
            <a:lvl5pPr marL="2057400" indent="-228600">
              <a:defRPr sz="1000">
                <a:latin typeface="Arial" charset="0"/>
                <a:cs typeface="Arial" charset="0"/>
              </a:defRPr>
            </a:lvl5pPr>
            <a:lvl6pPr marL="2514600" indent="-228600" eaLnBrk="0" hangingPunct="0">
              <a:defRPr sz="1000">
                <a:latin typeface="Arial" charset="0"/>
                <a:cs typeface="Arial" charset="0"/>
              </a:defRPr>
            </a:lvl6pPr>
            <a:lvl7pPr marL="2971800" indent="-228600" eaLnBrk="0" hangingPunct="0">
              <a:defRPr sz="1000">
                <a:latin typeface="Arial" charset="0"/>
                <a:cs typeface="Arial" charset="0"/>
              </a:defRPr>
            </a:lvl7pPr>
            <a:lvl8pPr marL="3429000" indent="-228600" eaLnBrk="0" hangingPunct="0">
              <a:defRPr sz="1000">
                <a:latin typeface="Arial" charset="0"/>
                <a:cs typeface="Arial" charset="0"/>
              </a:defRPr>
            </a:lvl8pPr>
            <a:lvl9pPr marL="3886200" indent="-228600" eaLnBrk="0" hangingPunct="0">
              <a:defRPr sz="1000">
                <a:latin typeface="Arial" charset="0"/>
                <a:cs typeface="Arial" charset="0"/>
              </a:defRPr>
            </a:lvl9pPr>
          </a:lstStyle>
          <a:p>
            <a:r>
              <a:rPr lang="en-US" altLang="fr-FR" sz="1400" dirty="0" smtClean="0"/>
              <a:t>Subsidized Loans</a:t>
            </a:r>
            <a:endParaRPr lang="en-US" altLang="fr-FR" sz="1400" dirty="0"/>
          </a:p>
        </p:txBody>
      </p:sp>
    </p:spTree>
    <p:extLst>
      <p:ext uri="{BB962C8B-B14F-4D97-AF65-F5344CB8AC3E}">
        <p14:creationId xmlns:p14="http://schemas.microsoft.com/office/powerpoint/2010/main" val="26497630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5"/>
          <p:cNvSpPr>
            <a:spLocks noGrp="1"/>
          </p:cNvSpPr>
          <p:nvPr>
            <p:ph type="ftr" sz="quarter" idx="3"/>
          </p:nvPr>
        </p:nvSpPr>
        <p:spPr>
          <a:xfrm>
            <a:off x="179512" y="6376243"/>
            <a:ext cx="3831704" cy="365125"/>
          </a:xfrm>
          <a:prstGeom prst="rect">
            <a:avLst/>
          </a:prstGeom>
        </p:spPr>
        <p:txBody>
          <a:bodyPr/>
          <a:lstStyle/>
          <a:p>
            <a:pPr defTabSz="457200"/>
            <a:r>
              <a:rPr lang="en-US" dirty="0" smtClean="0"/>
              <a:t>SOLAR ENERGY PROJECTS IN ISA COUNTRIES</a:t>
            </a:r>
          </a:p>
        </p:txBody>
      </p:sp>
      <p:sp>
        <p:nvSpPr>
          <p:cNvPr id="6" name="Title 1"/>
          <p:cNvSpPr txBox="1">
            <a:spLocks/>
          </p:cNvSpPr>
          <p:nvPr/>
        </p:nvSpPr>
        <p:spPr>
          <a:xfrm>
            <a:off x="99120" y="351226"/>
            <a:ext cx="9001000" cy="36004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altLang="fr-FR" sz="2000" b="1" dirty="0" smtClean="0"/>
              <a:t>AFD‘s commitments in solar projects in ISA countries (2016-17) ~ €440M </a:t>
            </a:r>
            <a:endParaRPr lang="en-US" altLang="fr-FR" sz="2000" b="1" dirty="0">
              <a:solidFill>
                <a:srgbClr val="250E62"/>
              </a:solidFill>
              <a:latin typeface="Calibri" pitchFamily="34" charset="0"/>
            </a:endParaRPr>
          </a:p>
        </p:txBody>
      </p:sp>
      <p:grpSp>
        <p:nvGrpSpPr>
          <p:cNvPr id="3" name="Groupe 2"/>
          <p:cNvGrpSpPr/>
          <p:nvPr/>
        </p:nvGrpSpPr>
        <p:grpSpPr>
          <a:xfrm>
            <a:off x="423789" y="1052736"/>
            <a:ext cx="4176099" cy="2591155"/>
            <a:chOff x="395536" y="1160668"/>
            <a:chExt cx="4029570" cy="2520280"/>
          </a:xfrm>
        </p:grpSpPr>
        <p:graphicFrame>
          <p:nvGraphicFramePr>
            <p:cNvPr id="9" name="Chart 8"/>
            <p:cNvGraphicFramePr/>
            <p:nvPr>
              <p:extLst>
                <p:ext uri="{D42A27DB-BD31-4B8C-83A1-F6EECF244321}">
                  <p14:modId xmlns:p14="http://schemas.microsoft.com/office/powerpoint/2010/main" val="537950083"/>
                </p:ext>
              </p:extLst>
            </p:nvPr>
          </p:nvGraphicFramePr>
          <p:xfrm>
            <a:off x="464666" y="1160668"/>
            <a:ext cx="3960440" cy="2520280"/>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p:cNvSpPr/>
            <p:nvPr/>
          </p:nvSpPr>
          <p:spPr>
            <a:xfrm>
              <a:off x="395536" y="1278632"/>
              <a:ext cx="3960440" cy="307777"/>
            </a:xfrm>
            <a:prstGeom prst="rect">
              <a:avLst/>
            </a:prstGeom>
          </p:spPr>
          <p:txBody>
            <a:bodyPr wrap="square">
              <a:spAutoFit/>
            </a:bodyPr>
            <a:lstStyle/>
            <a:p>
              <a:pPr algn="ctr"/>
              <a:r>
                <a:rPr lang="fr-FR" sz="1400" b="1" dirty="0" smtClean="0"/>
                <a:t>Type of projets</a:t>
              </a:r>
              <a:endParaRPr lang="fr-FR" sz="1400" b="1" dirty="0"/>
            </a:p>
          </p:txBody>
        </p:sp>
      </p:grpSp>
      <p:graphicFrame>
        <p:nvGraphicFramePr>
          <p:cNvPr id="7" name="Chart 8"/>
          <p:cNvGraphicFramePr/>
          <p:nvPr>
            <p:extLst>
              <p:ext uri="{D42A27DB-BD31-4B8C-83A1-F6EECF244321}">
                <p14:modId xmlns:p14="http://schemas.microsoft.com/office/powerpoint/2010/main" val="1543563612"/>
              </p:ext>
            </p:extLst>
          </p:nvPr>
        </p:nvGraphicFramePr>
        <p:xfrm>
          <a:off x="4736652" y="1052736"/>
          <a:ext cx="4069779" cy="2592288"/>
        </p:xfrm>
        <a:graphic>
          <a:graphicData uri="http://schemas.openxmlformats.org/drawingml/2006/chart">
            <c:chart xmlns:c="http://schemas.openxmlformats.org/drawingml/2006/chart" xmlns:r="http://schemas.openxmlformats.org/officeDocument/2006/relationships" r:id="rId4"/>
          </a:graphicData>
        </a:graphic>
      </p:graphicFrame>
      <p:grpSp>
        <p:nvGrpSpPr>
          <p:cNvPr id="11" name="Groupe 10"/>
          <p:cNvGrpSpPr/>
          <p:nvPr/>
        </p:nvGrpSpPr>
        <p:grpSpPr>
          <a:xfrm>
            <a:off x="539552" y="3720105"/>
            <a:ext cx="8280920" cy="2520280"/>
            <a:chOff x="416304" y="3567705"/>
            <a:chExt cx="8136904" cy="2520280"/>
          </a:xfrm>
        </p:grpSpPr>
        <p:graphicFrame>
          <p:nvGraphicFramePr>
            <p:cNvPr id="12" name="Chart 8"/>
            <p:cNvGraphicFramePr/>
            <p:nvPr>
              <p:extLst>
                <p:ext uri="{D42A27DB-BD31-4B8C-83A1-F6EECF244321}">
                  <p14:modId xmlns:p14="http://schemas.microsoft.com/office/powerpoint/2010/main" val="4070084954"/>
                </p:ext>
              </p:extLst>
            </p:nvPr>
          </p:nvGraphicFramePr>
          <p:xfrm>
            <a:off x="416304" y="3567705"/>
            <a:ext cx="8136904" cy="2520280"/>
          </p:xfrm>
          <a:graphic>
            <a:graphicData uri="http://schemas.openxmlformats.org/drawingml/2006/chart">
              <c:chart xmlns:c="http://schemas.openxmlformats.org/drawingml/2006/chart" xmlns:r="http://schemas.openxmlformats.org/officeDocument/2006/relationships" r:id="rId5"/>
            </a:graphicData>
          </a:graphic>
        </p:graphicFrame>
        <p:sp>
          <p:nvSpPr>
            <p:cNvPr id="13" name="Rectangle 12"/>
            <p:cNvSpPr/>
            <p:nvPr/>
          </p:nvSpPr>
          <p:spPr>
            <a:xfrm>
              <a:off x="859330" y="3567705"/>
              <a:ext cx="7555697" cy="307777"/>
            </a:xfrm>
            <a:prstGeom prst="rect">
              <a:avLst/>
            </a:prstGeom>
          </p:spPr>
          <p:txBody>
            <a:bodyPr wrap="square">
              <a:spAutoFit/>
            </a:bodyPr>
            <a:lstStyle/>
            <a:p>
              <a:pPr algn="ctr"/>
              <a:r>
                <a:rPr lang="fr-FR" sz="1400" b="1" dirty="0"/>
                <a:t>Geographic </a:t>
              </a:r>
              <a:r>
                <a:rPr lang="fr-FR" sz="1400" b="1" dirty="0" smtClean="0"/>
                <a:t>Distribution</a:t>
              </a:r>
              <a:endParaRPr lang="fr-FR" sz="1400" b="1" dirty="0"/>
            </a:p>
          </p:txBody>
        </p:sp>
      </p:grpSp>
    </p:spTree>
    <p:extLst>
      <p:ext uri="{BB962C8B-B14F-4D97-AF65-F5344CB8AC3E}">
        <p14:creationId xmlns:p14="http://schemas.microsoft.com/office/powerpoint/2010/main" val="10135820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76672"/>
            <a:ext cx="9144000" cy="360040"/>
          </a:xfrm>
        </p:spPr>
        <p:txBody>
          <a:bodyPr/>
          <a:lstStyle/>
          <a:p>
            <a:pPr algn="ctr"/>
            <a:r>
              <a:rPr lang="en-US" dirty="0" smtClean="0"/>
              <a:t>TO </a:t>
            </a:r>
            <a:r>
              <a:rPr lang="en-US" dirty="0"/>
              <a:t>CONTRIBUTE TO ISA </a:t>
            </a:r>
            <a:r>
              <a:rPr lang="en-US" dirty="0" smtClean="0"/>
              <a:t>PROGRAMS 1/2</a:t>
            </a:r>
            <a:endParaRPr lang="en-US" dirty="0"/>
          </a:p>
        </p:txBody>
      </p:sp>
      <p:sp>
        <p:nvSpPr>
          <p:cNvPr id="7" name="Footer Placeholder 6"/>
          <p:cNvSpPr>
            <a:spLocks noGrp="1"/>
          </p:cNvSpPr>
          <p:nvPr>
            <p:ph type="ftr" sz="quarter" idx="3"/>
          </p:nvPr>
        </p:nvSpPr>
        <p:spPr>
          <a:xfrm>
            <a:off x="179512" y="6376226"/>
            <a:ext cx="3384376" cy="481757"/>
          </a:xfrm>
        </p:spPr>
        <p:txBody>
          <a:bodyPr/>
          <a:lstStyle/>
          <a:p>
            <a:pPr defTabSz="457200"/>
            <a:r>
              <a:rPr lang="en-US" dirty="0" smtClean="0"/>
              <a:t>SOLAR ENERGY PROJECTS IN ISA COUNTRIES</a:t>
            </a:r>
          </a:p>
        </p:txBody>
      </p:sp>
      <p:sp>
        <p:nvSpPr>
          <p:cNvPr id="23" name="Rectangle 22"/>
          <p:cNvSpPr/>
          <p:nvPr/>
        </p:nvSpPr>
        <p:spPr>
          <a:xfrm>
            <a:off x="323527" y="1724111"/>
            <a:ext cx="2520281" cy="648072"/>
          </a:xfrm>
          <a:prstGeom prst="rect">
            <a:avLst/>
          </a:prstGeom>
          <a:solidFill>
            <a:srgbClr val="1C0E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AFD Strategic </a:t>
            </a:r>
            <a:r>
              <a:rPr lang="en-US" dirty="0"/>
              <a:t>objectives </a:t>
            </a:r>
          </a:p>
        </p:txBody>
      </p:sp>
      <p:grpSp>
        <p:nvGrpSpPr>
          <p:cNvPr id="4" name="Groupe 3"/>
          <p:cNvGrpSpPr/>
          <p:nvPr/>
        </p:nvGrpSpPr>
        <p:grpSpPr>
          <a:xfrm>
            <a:off x="-632799" y="1916832"/>
            <a:ext cx="4432931" cy="4464496"/>
            <a:chOff x="-632799" y="2132856"/>
            <a:chExt cx="4432931" cy="4464496"/>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799" y="2132856"/>
              <a:ext cx="4432931"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rot="10800000" flipV="1">
              <a:off x="737572" y="3703384"/>
              <a:ext cx="1692189" cy="1323439"/>
            </a:xfrm>
            <a:prstGeom prst="rect">
              <a:avLst/>
            </a:prstGeom>
          </p:spPr>
          <p:txBody>
            <a:bodyPr wrap="square">
              <a:spAutoFit/>
            </a:bodyPr>
            <a:lstStyle/>
            <a:p>
              <a:pPr algn="ctr"/>
              <a:r>
                <a:rPr lang="en-US" sz="1600" dirty="0">
                  <a:solidFill>
                    <a:schemeClr val="accent2"/>
                  </a:solidFill>
                </a:rPr>
                <a:t>To ensure a right of access to energy services for everyone</a:t>
              </a:r>
            </a:p>
          </p:txBody>
        </p:sp>
      </p:grpSp>
      <p:sp>
        <p:nvSpPr>
          <p:cNvPr id="28" name="Rectangle 27"/>
          <p:cNvSpPr/>
          <p:nvPr/>
        </p:nvSpPr>
        <p:spPr>
          <a:xfrm>
            <a:off x="3356736" y="1716609"/>
            <a:ext cx="2583416" cy="648072"/>
          </a:xfrm>
          <a:prstGeom prst="rect">
            <a:avLst/>
          </a:prstGeom>
          <a:solidFill>
            <a:srgbClr val="1C0E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Type of solution / Projects in Solar</a:t>
            </a:r>
            <a:endParaRPr lang="en-US" dirty="0"/>
          </a:p>
        </p:txBody>
      </p:sp>
      <p:sp>
        <p:nvSpPr>
          <p:cNvPr id="29" name="Rectangle 28"/>
          <p:cNvSpPr/>
          <p:nvPr/>
        </p:nvSpPr>
        <p:spPr>
          <a:xfrm>
            <a:off x="6228184" y="1716609"/>
            <a:ext cx="2583416" cy="648072"/>
          </a:xfrm>
          <a:prstGeom prst="rect">
            <a:avLst/>
          </a:prstGeom>
          <a:solidFill>
            <a:srgbClr val="1C0E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Related ISA </a:t>
            </a:r>
            <a:r>
              <a:rPr lang="en-US" dirty="0"/>
              <a:t>Program</a:t>
            </a:r>
          </a:p>
        </p:txBody>
      </p:sp>
      <p:sp>
        <p:nvSpPr>
          <p:cNvPr id="31" name="ZoneTexte 2"/>
          <p:cNvSpPr txBox="1">
            <a:spLocks noChangeArrowheads="1"/>
          </p:cNvSpPr>
          <p:nvPr/>
        </p:nvSpPr>
        <p:spPr bwMode="auto">
          <a:xfrm>
            <a:off x="3371295" y="3031685"/>
            <a:ext cx="2856889" cy="1942270"/>
          </a:xfrm>
          <a:prstGeom prst="homePlate">
            <a:avLst>
              <a:gd name="adj" fmla="val 48864"/>
            </a:avLst>
          </a:prstGeom>
          <a:solidFill>
            <a:srgbClr val="1C0E5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US" sz="1600" dirty="0" smtClean="0"/>
          </a:p>
          <a:p>
            <a:pPr algn="l"/>
            <a:endParaRPr lang="en-US" sz="1600" dirty="0"/>
          </a:p>
          <a:p>
            <a:pPr algn="l"/>
            <a:endParaRPr lang="en-US" sz="1600" dirty="0" smtClean="0"/>
          </a:p>
          <a:p>
            <a:pPr algn="l"/>
            <a:endParaRPr lang="en-US" sz="1600" dirty="0" smtClean="0"/>
          </a:p>
          <a:p>
            <a:pPr algn="l"/>
            <a:endParaRPr lang="en-US" sz="1600" dirty="0" smtClean="0"/>
          </a:p>
          <a:p>
            <a:pPr algn="l"/>
            <a:r>
              <a:rPr lang="en-US" sz="1600" dirty="0" smtClean="0"/>
              <a:t>Solar Mini grids</a:t>
            </a:r>
          </a:p>
          <a:p>
            <a:pPr algn="l"/>
            <a:endParaRPr lang="en-US" sz="1600" dirty="0"/>
          </a:p>
          <a:p>
            <a:pPr algn="l"/>
            <a:r>
              <a:rPr lang="en-US" sz="1600" dirty="0"/>
              <a:t>Rooftop solar projects</a:t>
            </a:r>
          </a:p>
          <a:p>
            <a:pPr algn="l"/>
            <a:endParaRPr lang="en-US" sz="1600" dirty="0"/>
          </a:p>
          <a:p>
            <a:pPr algn="l"/>
            <a:r>
              <a:rPr lang="en-US" sz="1600" dirty="0"/>
              <a:t>O</a:t>
            </a:r>
            <a:r>
              <a:rPr lang="en-US" sz="1600" dirty="0" smtClean="0"/>
              <a:t>ff-grid </a:t>
            </a:r>
            <a:r>
              <a:rPr lang="en-US" sz="1600" dirty="0"/>
              <a:t>solar power system</a:t>
            </a:r>
          </a:p>
          <a:p>
            <a:pPr algn="l"/>
            <a:endParaRPr lang="en-US" altLang="fr-FR" sz="1600" dirty="0"/>
          </a:p>
          <a:p>
            <a:endParaRPr lang="en-US" altLang="fr-FR" sz="1600" dirty="0"/>
          </a:p>
          <a:p>
            <a:endParaRPr lang="en-US" altLang="fr-FR" sz="1600" dirty="0"/>
          </a:p>
          <a:p>
            <a:endParaRPr lang="en-US" altLang="fr-FR" sz="1600" dirty="0"/>
          </a:p>
          <a:p>
            <a:endParaRPr lang="en-US" altLang="fr-FR" sz="1600" dirty="0"/>
          </a:p>
          <a:p>
            <a:endParaRPr lang="en-US" altLang="fr-FR" sz="1600" dirty="0"/>
          </a:p>
        </p:txBody>
      </p:sp>
      <p:pic>
        <p:nvPicPr>
          <p:cNvPr id="32" name="Espace réservé du contenu 8"/>
          <p:cNvPicPr>
            <a:picLocks noGrp="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6375183" y="908720"/>
            <a:ext cx="2295384" cy="688908"/>
          </a:xfrm>
          <a:prstGeom prst="rect">
            <a:avLst/>
          </a:prstGeom>
          <a:noFill/>
        </p:spPr>
      </p:pic>
      <p:sp>
        <p:nvSpPr>
          <p:cNvPr id="33" name="Rectangle 32"/>
          <p:cNvSpPr/>
          <p:nvPr/>
        </p:nvSpPr>
        <p:spPr>
          <a:xfrm>
            <a:off x="6656019" y="2780928"/>
            <a:ext cx="1727746" cy="2485547"/>
          </a:xfrm>
          <a:prstGeom prst="rect">
            <a:avLst/>
          </a:prstGeom>
          <a:solidFill>
            <a:srgbClr val="1C0E5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t>#2 : Solar application for agriculture </a:t>
            </a:r>
            <a:r>
              <a:rPr lang="en-US" sz="1600" dirty="0" smtClean="0"/>
              <a:t>use</a:t>
            </a:r>
          </a:p>
          <a:p>
            <a:r>
              <a:rPr lang="en-US" sz="1600" dirty="0" smtClean="0"/>
              <a:t> </a:t>
            </a:r>
            <a:endParaRPr lang="en-US" sz="1600" dirty="0"/>
          </a:p>
          <a:p>
            <a:r>
              <a:rPr lang="en-US" sz="1600" dirty="0"/>
              <a:t>#3 : Scaling Solar </a:t>
            </a:r>
            <a:r>
              <a:rPr lang="en-US" sz="1600" dirty="0" smtClean="0"/>
              <a:t>Mini grids </a:t>
            </a:r>
          </a:p>
          <a:p>
            <a:endParaRPr lang="en-US" sz="1600" dirty="0"/>
          </a:p>
          <a:p>
            <a:r>
              <a:rPr lang="en-US" sz="1600" dirty="0"/>
              <a:t>#4 : Scaling Rooftop </a:t>
            </a:r>
            <a:r>
              <a:rPr lang="en-US" sz="1600" dirty="0" smtClean="0"/>
              <a:t>Solar</a:t>
            </a:r>
            <a:endParaRPr lang="en-US" sz="1600" dirty="0"/>
          </a:p>
        </p:txBody>
      </p:sp>
    </p:spTree>
    <p:extLst>
      <p:ext uri="{BB962C8B-B14F-4D97-AF65-F5344CB8AC3E}">
        <p14:creationId xmlns:p14="http://schemas.microsoft.com/office/powerpoint/2010/main" val="18966280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3"/>
          </p:nvPr>
        </p:nvSpPr>
        <p:spPr>
          <a:xfrm>
            <a:off x="179512" y="6376226"/>
            <a:ext cx="3384376" cy="481757"/>
          </a:xfrm>
        </p:spPr>
        <p:txBody>
          <a:bodyPr/>
          <a:lstStyle/>
          <a:p>
            <a:pPr defTabSz="457200"/>
            <a:r>
              <a:rPr lang="en-US" dirty="0" smtClean="0"/>
              <a:t>SOLAR ENERGY PROJECTS IN ISA COUNTRIES</a:t>
            </a:r>
          </a:p>
        </p:txBody>
      </p:sp>
      <p:sp>
        <p:nvSpPr>
          <p:cNvPr id="17" name="Rectangle 2"/>
          <p:cNvSpPr>
            <a:spLocks noChangeArrowheads="1"/>
          </p:cNvSpPr>
          <p:nvPr/>
        </p:nvSpPr>
        <p:spPr bwMode="auto">
          <a:xfrm>
            <a:off x="520601" y="2924944"/>
            <a:ext cx="1864519" cy="331393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185738" indent="-185738" algn="l" eaLnBrk="0" hangingPunct="0">
              <a:spcBef>
                <a:spcPct val="100000"/>
              </a:spcBef>
              <a:buFont typeface="Wingdings" pitchFamily="2" charset="2"/>
              <a:buChar char="n"/>
              <a:defRPr sz="1600">
                <a:solidFill>
                  <a:schemeClr val="tx1"/>
                </a:solidFill>
                <a:latin typeface="Arial" charset="0"/>
                <a:cs typeface="Arial" charset="0"/>
              </a:defRPr>
            </a:lvl1pPr>
            <a:lvl2pPr marL="742950" indent="-285750" algn="l" eaLnBrk="0" hangingPunct="0">
              <a:spcBef>
                <a:spcPct val="30000"/>
              </a:spcBef>
              <a:buClr>
                <a:schemeClr val="accent2"/>
              </a:buClr>
              <a:buSzPct val="90000"/>
              <a:buFont typeface="Wingdings" pitchFamily="2" charset="2"/>
              <a:buChar char="l"/>
              <a:defRPr sz="1400">
                <a:solidFill>
                  <a:schemeClr val="accent2"/>
                </a:solidFill>
                <a:latin typeface="Arial" charset="0"/>
                <a:cs typeface="Arial" charset="0"/>
              </a:defRPr>
            </a:lvl2pPr>
            <a:lvl3pPr marL="1143000" indent="-228600" algn="l" eaLnBrk="0" hangingPunct="0">
              <a:spcBef>
                <a:spcPct val="20000"/>
              </a:spcBef>
              <a:buSzPct val="70000"/>
              <a:buFont typeface="Wingdings" pitchFamily="2" charset="2"/>
              <a:buChar char="n"/>
              <a:defRPr sz="1400" i="1">
                <a:solidFill>
                  <a:schemeClr val="accent2"/>
                </a:solidFill>
                <a:latin typeface="Arial" charset="0"/>
                <a:cs typeface="Arial" charset="0"/>
              </a:defRPr>
            </a:lvl3pPr>
            <a:lvl4pPr marL="1600200" indent="-228600" algn="l" eaLnBrk="0" hangingPunct="0">
              <a:spcBef>
                <a:spcPct val="20000"/>
              </a:spcBef>
              <a:buChar char="–"/>
              <a:defRPr sz="1200">
                <a:solidFill>
                  <a:schemeClr val="tx1"/>
                </a:solidFill>
                <a:latin typeface="Arial" charset="0"/>
                <a:cs typeface="Arial" charset="0"/>
              </a:defRPr>
            </a:lvl4pPr>
            <a:lvl5pPr marL="2057400" indent="-228600" algn="l" eaLnBrk="0" hangingPunct="0">
              <a:spcBef>
                <a:spcPct val="20000"/>
              </a:spcBef>
              <a:buChar char="»"/>
              <a:defRPr sz="1000">
                <a:solidFill>
                  <a:schemeClr val="tx1"/>
                </a:solidFill>
                <a:latin typeface="Arial" charset="0"/>
                <a:cs typeface="Arial" charset="0"/>
              </a:defRPr>
            </a:lvl5pPr>
            <a:lvl6pPr marL="2514600" indent="-228600" eaLnBrk="0" fontAlgn="base" hangingPunct="0">
              <a:spcBef>
                <a:spcPct val="20000"/>
              </a:spcBef>
              <a:spcAft>
                <a:spcPct val="0"/>
              </a:spcAft>
              <a:buChar char="»"/>
              <a:defRPr sz="1000">
                <a:solidFill>
                  <a:schemeClr val="tx1"/>
                </a:solidFill>
                <a:latin typeface="Arial" charset="0"/>
                <a:cs typeface="Arial" charset="0"/>
              </a:defRPr>
            </a:lvl6pPr>
            <a:lvl7pPr marL="2971800" indent="-228600" eaLnBrk="0" fontAlgn="base" hangingPunct="0">
              <a:spcBef>
                <a:spcPct val="20000"/>
              </a:spcBef>
              <a:spcAft>
                <a:spcPct val="0"/>
              </a:spcAft>
              <a:buChar char="»"/>
              <a:defRPr sz="1000">
                <a:solidFill>
                  <a:schemeClr val="tx1"/>
                </a:solidFill>
                <a:latin typeface="Arial" charset="0"/>
                <a:cs typeface="Arial" charset="0"/>
              </a:defRPr>
            </a:lvl7pPr>
            <a:lvl8pPr marL="3429000" indent="-228600" eaLnBrk="0" fontAlgn="base" hangingPunct="0">
              <a:spcBef>
                <a:spcPct val="20000"/>
              </a:spcBef>
              <a:spcAft>
                <a:spcPct val="0"/>
              </a:spcAft>
              <a:buChar char="»"/>
              <a:defRPr sz="1000">
                <a:solidFill>
                  <a:schemeClr val="tx1"/>
                </a:solidFill>
                <a:latin typeface="Arial" charset="0"/>
                <a:cs typeface="Arial" charset="0"/>
              </a:defRPr>
            </a:lvl8pPr>
            <a:lvl9pPr marL="3886200" indent="-228600" eaLnBrk="0" fontAlgn="base" hangingPunct="0">
              <a:spcBef>
                <a:spcPct val="20000"/>
              </a:spcBef>
              <a:spcAft>
                <a:spcPct val="0"/>
              </a:spcAft>
              <a:buChar char="»"/>
              <a:defRPr sz="1000">
                <a:solidFill>
                  <a:schemeClr val="tx1"/>
                </a:solidFill>
                <a:latin typeface="Arial" charset="0"/>
                <a:cs typeface="Arial" charset="0"/>
              </a:defRPr>
            </a:lvl9pPr>
          </a:lstStyle>
          <a:p>
            <a:pPr algn="ctr" eaLnBrk="1" hangingPunct="1">
              <a:spcBef>
                <a:spcPct val="50000"/>
              </a:spcBef>
              <a:buClr>
                <a:srgbClr val="D63F20"/>
              </a:buClr>
              <a:buSzPct val="150000"/>
              <a:buNone/>
            </a:pPr>
            <a:endParaRPr lang="en-GB" altLang="fr-FR" sz="1400" dirty="0">
              <a:latin typeface="+mn-lt"/>
            </a:endParaRPr>
          </a:p>
        </p:txBody>
      </p:sp>
      <p:sp>
        <p:nvSpPr>
          <p:cNvPr id="18" name="Rectangle 3"/>
          <p:cNvSpPr>
            <a:spLocks noChangeArrowheads="1"/>
          </p:cNvSpPr>
          <p:nvPr/>
        </p:nvSpPr>
        <p:spPr bwMode="auto">
          <a:xfrm>
            <a:off x="2632075" y="4761805"/>
            <a:ext cx="6043613" cy="14770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42900" indent="-342900" algn="l" eaLnBrk="0" hangingPunct="0">
              <a:spcBef>
                <a:spcPct val="100000"/>
              </a:spcBef>
              <a:buFont typeface="Wingdings" pitchFamily="2" charset="2"/>
              <a:buChar char="n"/>
              <a:defRPr sz="1600">
                <a:solidFill>
                  <a:schemeClr val="tx1"/>
                </a:solidFill>
                <a:latin typeface="Arial" charset="0"/>
                <a:cs typeface="Arial" charset="0"/>
              </a:defRPr>
            </a:lvl1pPr>
            <a:lvl2pPr marL="363538" indent="-363538" algn="l" eaLnBrk="0" hangingPunct="0">
              <a:spcBef>
                <a:spcPct val="30000"/>
              </a:spcBef>
              <a:buClr>
                <a:schemeClr val="accent2"/>
              </a:buClr>
              <a:buSzPct val="90000"/>
              <a:buFont typeface="Wingdings" pitchFamily="2" charset="2"/>
              <a:buChar char="l"/>
              <a:defRPr sz="1400">
                <a:solidFill>
                  <a:schemeClr val="accent2"/>
                </a:solidFill>
                <a:latin typeface="Arial" charset="0"/>
                <a:cs typeface="Arial" charset="0"/>
              </a:defRPr>
            </a:lvl2pPr>
            <a:lvl3pPr marL="1143000" indent="-228600" algn="l" eaLnBrk="0" hangingPunct="0">
              <a:spcBef>
                <a:spcPct val="20000"/>
              </a:spcBef>
              <a:buSzPct val="70000"/>
              <a:buFont typeface="Wingdings" pitchFamily="2" charset="2"/>
              <a:buChar char="n"/>
              <a:defRPr sz="1400" i="1">
                <a:solidFill>
                  <a:schemeClr val="accent2"/>
                </a:solidFill>
                <a:latin typeface="Arial" charset="0"/>
                <a:cs typeface="Arial" charset="0"/>
              </a:defRPr>
            </a:lvl3pPr>
            <a:lvl4pPr marL="1600200" indent="-228600" algn="l" eaLnBrk="0" hangingPunct="0">
              <a:spcBef>
                <a:spcPct val="20000"/>
              </a:spcBef>
              <a:buChar char="–"/>
              <a:defRPr sz="1200">
                <a:solidFill>
                  <a:schemeClr val="tx1"/>
                </a:solidFill>
                <a:latin typeface="Arial" charset="0"/>
                <a:cs typeface="Arial" charset="0"/>
              </a:defRPr>
            </a:lvl4pPr>
            <a:lvl5pPr marL="2057400" indent="-228600" algn="l" eaLnBrk="0" hangingPunct="0">
              <a:spcBef>
                <a:spcPct val="20000"/>
              </a:spcBef>
              <a:buChar char="»"/>
              <a:defRPr sz="1000">
                <a:solidFill>
                  <a:schemeClr val="tx1"/>
                </a:solidFill>
                <a:latin typeface="Arial" charset="0"/>
                <a:cs typeface="Arial" charset="0"/>
              </a:defRPr>
            </a:lvl5pPr>
            <a:lvl6pPr marL="2514600" indent="-228600" eaLnBrk="0" fontAlgn="base" hangingPunct="0">
              <a:spcBef>
                <a:spcPct val="20000"/>
              </a:spcBef>
              <a:spcAft>
                <a:spcPct val="0"/>
              </a:spcAft>
              <a:buChar char="»"/>
              <a:defRPr sz="1000">
                <a:solidFill>
                  <a:schemeClr val="tx1"/>
                </a:solidFill>
                <a:latin typeface="Arial" charset="0"/>
                <a:cs typeface="Arial" charset="0"/>
              </a:defRPr>
            </a:lvl6pPr>
            <a:lvl7pPr marL="2971800" indent="-228600" eaLnBrk="0" fontAlgn="base" hangingPunct="0">
              <a:spcBef>
                <a:spcPct val="20000"/>
              </a:spcBef>
              <a:spcAft>
                <a:spcPct val="0"/>
              </a:spcAft>
              <a:buChar char="»"/>
              <a:defRPr sz="1000">
                <a:solidFill>
                  <a:schemeClr val="tx1"/>
                </a:solidFill>
                <a:latin typeface="Arial" charset="0"/>
                <a:cs typeface="Arial" charset="0"/>
              </a:defRPr>
            </a:lvl7pPr>
            <a:lvl8pPr marL="3429000" indent="-228600" eaLnBrk="0" fontAlgn="base" hangingPunct="0">
              <a:spcBef>
                <a:spcPct val="20000"/>
              </a:spcBef>
              <a:spcAft>
                <a:spcPct val="0"/>
              </a:spcAft>
              <a:buChar char="»"/>
              <a:defRPr sz="1000">
                <a:solidFill>
                  <a:schemeClr val="tx1"/>
                </a:solidFill>
                <a:latin typeface="Arial" charset="0"/>
                <a:cs typeface="Arial" charset="0"/>
              </a:defRPr>
            </a:lvl8pPr>
            <a:lvl9pPr marL="3886200" indent="-228600" eaLnBrk="0" fontAlgn="base" hangingPunct="0">
              <a:spcBef>
                <a:spcPct val="20000"/>
              </a:spcBef>
              <a:spcAft>
                <a:spcPct val="0"/>
              </a:spcAft>
              <a:buChar char="»"/>
              <a:defRPr sz="1000">
                <a:solidFill>
                  <a:schemeClr val="tx1"/>
                </a:solidFill>
                <a:latin typeface="Arial" charset="0"/>
                <a:cs typeface="Arial" charset="0"/>
              </a:defRPr>
            </a:lvl9pPr>
          </a:lstStyle>
          <a:p>
            <a:pPr lvl="1" eaLnBrk="1" hangingPunct="1">
              <a:spcBef>
                <a:spcPct val="80000"/>
              </a:spcBef>
              <a:buClr>
                <a:srgbClr val="D63F20"/>
              </a:buClr>
              <a:buSzPct val="150000"/>
              <a:buFont typeface="Wingdings" pitchFamily="2" charset="2"/>
              <a:buChar char="§"/>
            </a:pPr>
            <a:endParaRPr lang="fr-FR" altLang="fr-FR" sz="1100" dirty="0">
              <a:solidFill>
                <a:schemeClr val="tx1"/>
              </a:solidFill>
            </a:endParaRPr>
          </a:p>
        </p:txBody>
      </p:sp>
      <p:sp>
        <p:nvSpPr>
          <p:cNvPr id="20" name="Rectangle 5"/>
          <p:cNvSpPr>
            <a:spLocks noChangeArrowheads="1"/>
          </p:cNvSpPr>
          <p:nvPr/>
        </p:nvSpPr>
        <p:spPr bwMode="auto">
          <a:xfrm>
            <a:off x="2624678" y="2799340"/>
            <a:ext cx="6044381" cy="163777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42900" indent="-342900" algn="l" eaLnBrk="0" hangingPunct="0">
              <a:spcBef>
                <a:spcPct val="100000"/>
              </a:spcBef>
              <a:buFont typeface="Wingdings" pitchFamily="2" charset="2"/>
              <a:buChar char="n"/>
              <a:defRPr sz="1600">
                <a:solidFill>
                  <a:schemeClr val="tx1"/>
                </a:solidFill>
                <a:latin typeface="Arial" charset="0"/>
                <a:cs typeface="Arial" charset="0"/>
              </a:defRPr>
            </a:lvl1pPr>
            <a:lvl2pPr marL="363538" indent="-363538" algn="l" eaLnBrk="0" hangingPunct="0">
              <a:spcBef>
                <a:spcPct val="30000"/>
              </a:spcBef>
              <a:buClr>
                <a:schemeClr val="accent2"/>
              </a:buClr>
              <a:buSzPct val="90000"/>
              <a:buFont typeface="Wingdings" pitchFamily="2" charset="2"/>
              <a:buChar char="l"/>
              <a:defRPr sz="1400">
                <a:solidFill>
                  <a:schemeClr val="accent2"/>
                </a:solidFill>
                <a:latin typeface="Arial" charset="0"/>
                <a:cs typeface="Arial" charset="0"/>
              </a:defRPr>
            </a:lvl2pPr>
            <a:lvl3pPr marL="1143000" indent="-228600" algn="l" eaLnBrk="0" hangingPunct="0">
              <a:spcBef>
                <a:spcPct val="20000"/>
              </a:spcBef>
              <a:buSzPct val="70000"/>
              <a:buFont typeface="Wingdings" pitchFamily="2" charset="2"/>
              <a:buChar char="n"/>
              <a:defRPr sz="1400" i="1">
                <a:solidFill>
                  <a:schemeClr val="accent2"/>
                </a:solidFill>
                <a:latin typeface="Arial" charset="0"/>
                <a:cs typeface="Arial" charset="0"/>
              </a:defRPr>
            </a:lvl3pPr>
            <a:lvl4pPr marL="1600200" indent="-228600" algn="l" eaLnBrk="0" hangingPunct="0">
              <a:spcBef>
                <a:spcPct val="20000"/>
              </a:spcBef>
              <a:buChar char="–"/>
              <a:defRPr sz="1200">
                <a:solidFill>
                  <a:schemeClr val="tx1"/>
                </a:solidFill>
                <a:latin typeface="Arial" charset="0"/>
                <a:cs typeface="Arial" charset="0"/>
              </a:defRPr>
            </a:lvl4pPr>
            <a:lvl5pPr marL="2057400" indent="-228600" algn="l" eaLnBrk="0" hangingPunct="0">
              <a:spcBef>
                <a:spcPct val="20000"/>
              </a:spcBef>
              <a:buChar char="»"/>
              <a:defRPr sz="1000">
                <a:solidFill>
                  <a:schemeClr val="tx1"/>
                </a:solidFill>
                <a:latin typeface="Arial" charset="0"/>
                <a:cs typeface="Arial" charset="0"/>
              </a:defRPr>
            </a:lvl5pPr>
            <a:lvl6pPr marL="2514600" indent="-228600" eaLnBrk="0" fontAlgn="base" hangingPunct="0">
              <a:spcBef>
                <a:spcPct val="20000"/>
              </a:spcBef>
              <a:spcAft>
                <a:spcPct val="0"/>
              </a:spcAft>
              <a:buChar char="»"/>
              <a:defRPr sz="1000">
                <a:solidFill>
                  <a:schemeClr val="tx1"/>
                </a:solidFill>
                <a:latin typeface="Arial" charset="0"/>
                <a:cs typeface="Arial" charset="0"/>
              </a:defRPr>
            </a:lvl6pPr>
            <a:lvl7pPr marL="2971800" indent="-228600" eaLnBrk="0" fontAlgn="base" hangingPunct="0">
              <a:spcBef>
                <a:spcPct val="20000"/>
              </a:spcBef>
              <a:spcAft>
                <a:spcPct val="0"/>
              </a:spcAft>
              <a:buChar char="»"/>
              <a:defRPr sz="1000">
                <a:solidFill>
                  <a:schemeClr val="tx1"/>
                </a:solidFill>
                <a:latin typeface="Arial" charset="0"/>
                <a:cs typeface="Arial" charset="0"/>
              </a:defRPr>
            </a:lvl7pPr>
            <a:lvl8pPr marL="3429000" indent="-228600" eaLnBrk="0" fontAlgn="base" hangingPunct="0">
              <a:spcBef>
                <a:spcPct val="20000"/>
              </a:spcBef>
              <a:spcAft>
                <a:spcPct val="0"/>
              </a:spcAft>
              <a:buChar char="»"/>
              <a:defRPr sz="1000">
                <a:solidFill>
                  <a:schemeClr val="tx1"/>
                </a:solidFill>
                <a:latin typeface="Arial" charset="0"/>
                <a:cs typeface="Arial" charset="0"/>
              </a:defRPr>
            </a:lvl8pPr>
            <a:lvl9pPr marL="3886200" indent="-228600" eaLnBrk="0" fontAlgn="base" hangingPunct="0">
              <a:spcBef>
                <a:spcPct val="20000"/>
              </a:spcBef>
              <a:spcAft>
                <a:spcPct val="0"/>
              </a:spcAft>
              <a:buChar char="»"/>
              <a:defRPr sz="1000">
                <a:solidFill>
                  <a:schemeClr val="tx1"/>
                </a:solidFill>
                <a:latin typeface="Arial" charset="0"/>
                <a:cs typeface="Arial" charset="0"/>
              </a:defRPr>
            </a:lvl9pPr>
          </a:lstStyle>
          <a:p>
            <a:pPr lvl="1" eaLnBrk="1" hangingPunct="1">
              <a:spcBef>
                <a:spcPct val="80000"/>
              </a:spcBef>
              <a:buClr>
                <a:srgbClr val="D63F20"/>
              </a:buClr>
              <a:buSzPct val="150000"/>
              <a:buFont typeface="Wingdings" pitchFamily="2" charset="2"/>
              <a:buChar char="§"/>
            </a:pPr>
            <a:endParaRPr lang="fr-FR" altLang="fr-FR" sz="1100" b="1" dirty="0">
              <a:solidFill>
                <a:schemeClr val="tx1"/>
              </a:solidFill>
              <a:latin typeface="+mn-lt"/>
            </a:endParaRPr>
          </a:p>
        </p:txBody>
      </p:sp>
      <p:sp>
        <p:nvSpPr>
          <p:cNvPr id="21" name="Rectangle 6"/>
          <p:cNvSpPr>
            <a:spLocks noChangeArrowheads="1"/>
          </p:cNvSpPr>
          <p:nvPr/>
        </p:nvSpPr>
        <p:spPr bwMode="auto">
          <a:xfrm>
            <a:off x="2625446" y="2564904"/>
            <a:ext cx="6043613" cy="215900"/>
          </a:xfrm>
          <a:prstGeom prst="rect">
            <a:avLst/>
          </a:prstGeom>
          <a:solidFill>
            <a:srgbClr val="1C0E5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altLang="fr-FR" b="1" dirty="0"/>
              <a:t>PROJECT DESCRIPTION</a:t>
            </a:r>
          </a:p>
        </p:txBody>
      </p:sp>
      <p:sp>
        <p:nvSpPr>
          <p:cNvPr id="22" name="Rectangle 7"/>
          <p:cNvSpPr>
            <a:spLocks noChangeArrowheads="1"/>
          </p:cNvSpPr>
          <p:nvPr/>
        </p:nvSpPr>
        <p:spPr bwMode="auto">
          <a:xfrm>
            <a:off x="2632075" y="987566"/>
            <a:ext cx="6043613" cy="215900"/>
          </a:xfrm>
          <a:prstGeom prst="rect">
            <a:avLst/>
          </a:prstGeom>
          <a:solidFill>
            <a:srgbClr val="1C0E5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altLang="fr-FR" b="1" dirty="0"/>
              <a:t>CONTEXT</a:t>
            </a:r>
          </a:p>
        </p:txBody>
      </p:sp>
      <p:sp>
        <p:nvSpPr>
          <p:cNvPr id="24" name="Rectangle 23"/>
          <p:cNvSpPr>
            <a:spLocks noChangeArrowheads="1"/>
          </p:cNvSpPr>
          <p:nvPr/>
        </p:nvSpPr>
        <p:spPr bwMode="auto">
          <a:xfrm>
            <a:off x="2632075" y="1233488"/>
            <a:ext cx="6043613" cy="11855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244475" indent="-244475" algn="l" eaLnBrk="0" hangingPunct="0">
              <a:spcBef>
                <a:spcPct val="100000"/>
              </a:spcBef>
              <a:buFont typeface="Wingdings" pitchFamily="2" charset="2"/>
              <a:buChar char="n"/>
              <a:defRPr sz="1600">
                <a:solidFill>
                  <a:schemeClr val="tx1"/>
                </a:solidFill>
                <a:latin typeface="Arial" charset="0"/>
                <a:cs typeface="Arial" charset="0"/>
              </a:defRPr>
            </a:lvl1pPr>
            <a:lvl2pPr marL="363538" indent="-363538" algn="l" eaLnBrk="0" hangingPunct="0">
              <a:spcBef>
                <a:spcPct val="30000"/>
              </a:spcBef>
              <a:buClr>
                <a:schemeClr val="accent2"/>
              </a:buClr>
              <a:buSzPct val="90000"/>
              <a:buFont typeface="Wingdings" pitchFamily="2" charset="2"/>
              <a:buChar char="l"/>
              <a:defRPr sz="1400">
                <a:solidFill>
                  <a:schemeClr val="accent2"/>
                </a:solidFill>
                <a:latin typeface="Arial" charset="0"/>
                <a:cs typeface="Arial" charset="0"/>
              </a:defRPr>
            </a:lvl2pPr>
            <a:lvl3pPr marL="1143000" indent="-228600" algn="l" eaLnBrk="0" hangingPunct="0">
              <a:spcBef>
                <a:spcPct val="20000"/>
              </a:spcBef>
              <a:buSzPct val="70000"/>
              <a:buFont typeface="Wingdings" pitchFamily="2" charset="2"/>
              <a:buChar char="n"/>
              <a:defRPr sz="1400" i="1">
                <a:solidFill>
                  <a:schemeClr val="accent2"/>
                </a:solidFill>
                <a:latin typeface="Arial" charset="0"/>
                <a:cs typeface="Arial" charset="0"/>
              </a:defRPr>
            </a:lvl3pPr>
            <a:lvl4pPr marL="1600200" indent="-228600" algn="l" eaLnBrk="0" hangingPunct="0">
              <a:spcBef>
                <a:spcPct val="20000"/>
              </a:spcBef>
              <a:buChar char="–"/>
              <a:defRPr sz="1200">
                <a:solidFill>
                  <a:schemeClr val="tx1"/>
                </a:solidFill>
                <a:latin typeface="Arial" charset="0"/>
                <a:cs typeface="Arial" charset="0"/>
              </a:defRPr>
            </a:lvl4pPr>
            <a:lvl5pPr marL="2057400" indent="-228600" algn="l" eaLnBrk="0" hangingPunct="0">
              <a:spcBef>
                <a:spcPct val="20000"/>
              </a:spcBef>
              <a:buChar char="»"/>
              <a:defRPr sz="1000">
                <a:solidFill>
                  <a:schemeClr val="tx1"/>
                </a:solidFill>
                <a:latin typeface="Arial" charset="0"/>
                <a:cs typeface="Arial" charset="0"/>
              </a:defRPr>
            </a:lvl5pPr>
            <a:lvl6pPr marL="2514600" indent="-228600" eaLnBrk="0" fontAlgn="base" hangingPunct="0">
              <a:spcBef>
                <a:spcPct val="20000"/>
              </a:spcBef>
              <a:spcAft>
                <a:spcPct val="0"/>
              </a:spcAft>
              <a:buChar char="»"/>
              <a:defRPr sz="1000">
                <a:solidFill>
                  <a:schemeClr val="tx1"/>
                </a:solidFill>
                <a:latin typeface="Arial" charset="0"/>
                <a:cs typeface="Arial" charset="0"/>
              </a:defRPr>
            </a:lvl6pPr>
            <a:lvl7pPr marL="2971800" indent="-228600" eaLnBrk="0" fontAlgn="base" hangingPunct="0">
              <a:spcBef>
                <a:spcPct val="20000"/>
              </a:spcBef>
              <a:spcAft>
                <a:spcPct val="0"/>
              </a:spcAft>
              <a:buChar char="»"/>
              <a:defRPr sz="1000">
                <a:solidFill>
                  <a:schemeClr val="tx1"/>
                </a:solidFill>
                <a:latin typeface="Arial" charset="0"/>
                <a:cs typeface="Arial" charset="0"/>
              </a:defRPr>
            </a:lvl7pPr>
            <a:lvl8pPr marL="3429000" indent="-228600" eaLnBrk="0" fontAlgn="base" hangingPunct="0">
              <a:spcBef>
                <a:spcPct val="20000"/>
              </a:spcBef>
              <a:spcAft>
                <a:spcPct val="0"/>
              </a:spcAft>
              <a:buChar char="»"/>
              <a:defRPr sz="1000">
                <a:solidFill>
                  <a:schemeClr val="tx1"/>
                </a:solidFill>
                <a:latin typeface="Arial" charset="0"/>
                <a:cs typeface="Arial" charset="0"/>
              </a:defRPr>
            </a:lvl8pPr>
            <a:lvl9pPr marL="3886200" indent="-228600" eaLnBrk="0" fontAlgn="base" hangingPunct="0">
              <a:spcBef>
                <a:spcPct val="20000"/>
              </a:spcBef>
              <a:spcAft>
                <a:spcPct val="0"/>
              </a:spcAft>
              <a:buChar char="»"/>
              <a:defRPr sz="1000">
                <a:solidFill>
                  <a:schemeClr val="tx1"/>
                </a:solidFill>
                <a:latin typeface="Arial" charset="0"/>
                <a:cs typeface="Arial" charset="0"/>
              </a:defRPr>
            </a:lvl9pPr>
          </a:lstStyle>
          <a:p>
            <a:pPr lvl="1" eaLnBrk="1" hangingPunct="1">
              <a:spcBef>
                <a:spcPct val="80000"/>
              </a:spcBef>
              <a:buClr>
                <a:srgbClr val="D63F20"/>
              </a:buClr>
              <a:buSzPct val="150000"/>
              <a:buFont typeface="Wingdings" pitchFamily="2" charset="2"/>
              <a:buChar char="§"/>
            </a:pPr>
            <a:endParaRPr lang="en-GB" altLang="fr-FR" sz="1100" dirty="0">
              <a:solidFill>
                <a:schemeClr val="tx1"/>
              </a:solidFill>
              <a:latin typeface="Century Gothic" panose="020B0502020202020204" pitchFamily="34" charset="0"/>
            </a:endParaRPr>
          </a:p>
        </p:txBody>
      </p:sp>
      <p:sp>
        <p:nvSpPr>
          <p:cNvPr id="27" name="Title 1"/>
          <p:cNvSpPr txBox="1">
            <a:spLocks/>
          </p:cNvSpPr>
          <p:nvPr/>
        </p:nvSpPr>
        <p:spPr>
          <a:xfrm>
            <a:off x="99120" y="347610"/>
            <a:ext cx="9001000" cy="36004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000" b="1" dirty="0" smtClean="0"/>
              <a:t>Solar kits for rural populations without access to electricity - INDIA</a:t>
            </a:r>
            <a:endParaRPr lang="en-US" altLang="fr-FR" sz="2000" b="1" dirty="0">
              <a:solidFill>
                <a:srgbClr val="250E62"/>
              </a:solidFill>
              <a:latin typeface="Calibri" pitchFamily="34" charset="0"/>
            </a:endParaRPr>
          </a:p>
        </p:txBody>
      </p:sp>
      <p:sp>
        <p:nvSpPr>
          <p:cNvPr id="8" name="Rectangle 7"/>
          <p:cNvSpPr/>
          <p:nvPr/>
        </p:nvSpPr>
        <p:spPr>
          <a:xfrm>
            <a:off x="2657030" y="1249512"/>
            <a:ext cx="6019426" cy="1169551"/>
          </a:xfrm>
          <a:prstGeom prst="rect">
            <a:avLst/>
          </a:prstGeom>
        </p:spPr>
        <p:txBody>
          <a:bodyPr wrap="square">
            <a:spAutoFit/>
          </a:bodyPr>
          <a:lstStyle/>
          <a:p>
            <a:pPr marL="285750" indent="-285750">
              <a:buClr>
                <a:schemeClr val="accent2"/>
              </a:buClr>
              <a:buFont typeface="Arial" panose="020B0604020202020204" pitchFamily="34" charset="0"/>
              <a:buChar char="•"/>
            </a:pPr>
            <a:r>
              <a:rPr lang="en-US" sz="1400" dirty="0"/>
              <a:t>India has 360 million people without a connection to any electricity </a:t>
            </a:r>
            <a:r>
              <a:rPr lang="en-US" sz="1400" dirty="0" smtClean="0"/>
              <a:t>grid</a:t>
            </a:r>
          </a:p>
          <a:p>
            <a:pPr marL="285750" indent="-285750">
              <a:buClr>
                <a:schemeClr val="accent2"/>
              </a:buClr>
              <a:buFont typeface="Arial" panose="020B0604020202020204" pitchFamily="34" charset="0"/>
              <a:buChar char="•"/>
            </a:pPr>
            <a:endParaRPr lang="en-US" sz="1400" dirty="0" smtClean="0"/>
          </a:p>
          <a:p>
            <a:pPr marL="285750" indent="-285750">
              <a:buClr>
                <a:schemeClr val="accent2"/>
              </a:buClr>
              <a:buFont typeface="Arial" panose="020B0604020202020204" pitchFamily="34" charset="0"/>
              <a:buChar char="•"/>
            </a:pPr>
            <a:r>
              <a:rPr lang="en-US" sz="1400" dirty="0" smtClean="0"/>
              <a:t>Connection</a:t>
            </a:r>
            <a:r>
              <a:rPr lang="fr-FR" sz="1400" dirty="0" smtClean="0"/>
              <a:t> to the national </a:t>
            </a:r>
            <a:r>
              <a:rPr lang="en-US" sz="1400" dirty="0" smtClean="0"/>
              <a:t>grid</a:t>
            </a:r>
            <a:r>
              <a:rPr lang="fr-FR" sz="1400" dirty="0" smtClean="0"/>
              <a:t> </a:t>
            </a:r>
            <a:r>
              <a:rPr lang="en-US" sz="1400" dirty="0" smtClean="0"/>
              <a:t>is</a:t>
            </a:r>
            <a:r>
              <a:rPr lang="fr-FR" sz="1400" dirty="0" smtClean="0"/>
              <a:t> not </a:t>
            </a:r>
            <a:r>
              <a:rPr lang="en-US" sz="1400" dirty="0" smtClean="0"/>
              <a:t>economically</a:t>
            </a:r>
            <a:r>
              <a:rPr lang="fr-FR" sz="1400" dirty="0" smtClean="0"/>
              <a:t> viable in </a:t>
            </a:r>
            <a:r>
              <a:rPr lang="en-US" sz="1400" dirty="0" smtClean="0"/>
              <a:t>some</a:t>
            </a:r>
            <a:r>
              <a:rPr lang="fr-FR" sz="1400" dirty="0" smtClean="0"/>
              <a:t> </a:t>
            </a:r>
            <a:r>
              <a:rPr lang="en-US" sz="1400" dirty="0" smtClean="0"/>
              <a:t>isolated</a:t>
            </a:r>
            <a:r>
              <a:rPr lang="fr-FR" sz="1400" dirty="0" smtClean="0"/>
              <a:t> and </a:t>
            </a:r>
            <a:r>
              <a:rPr lang="en-US" sz="1400" dirty="0" smtClean="0"/>
              <a:t>remoted</a:t>
            </a:r>
            <a:r>
              <a:rPr lang="fr-FR" sz="1400" dirty="0" smtClean="0"/>
              <a:t> areas</a:t>
            </a:r>
            <a:endParaRPr lang="fr-FR" sz="1400" dirty="0"/>
          </a:p>
        </p:txBody>
      </p:sp>
      <p:sp>
        <p:nvSpPr>
          <p:cNvPr id="30" name="Rectangle 6"/>
          <p:cNvSpPr>
            <a:spLocks noChangeArrowheads="1"/>
          </p:cNvSpPr>
          <p:nvPr/>
        </p:nvSpPr>
        <p:spPr bwMode="auto">
          <a:xfrm>
            <a:off x="2624678" y="4545906"/>
            <a:ext cx="6043613" cy="215900"/>
          </a:xfrm>
          <a:prstGeom prst="rect">
            <a:avLst/>
          </a:prstGeom>
          <a:solidFill>
            <a:srgbClr val="1C0E5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altLang="fr-FR" b="1" dirty="0"/>
              <a:t>PROJECT </a:t>
            </a:r>
            <a:r>
              <a:rPr lang="fr-FR" altLang="fr-FR" b="1" dirty="0" smtClean="0"/>
              <a:t>IMPACT</a:t>
            </a:r>
            <a:endParaRPr lang="fr-FR" altLang="fr-FR" b="1" dirty="0"/>
          </a:p>
        </p:txBody>
      </p:sp>
      <p:sp>
        <p:nvSpPr>
          <p:cNvPr id="9" name="Rectangle 8"/>
          <p:cNvSpPr/>
          <p:nvPr/>
        </p:nvSpPr>
        <p:spPr>
          <a:xfrm>
            <a:off x="2641236" y="2799340"/>
            <a:ext cx="6050239" cy="1600438"/>
          </a:xfrm>
          <a:prstGeom prst="rect">
            <a:avLst/>
          </a:prstGeom>
        </p:spPr>
        <p:txBody>
          <a:bodyPr wrap="square">
            <a:spAutoFit/>
          </a:bodyPr>
          <a:lstStyle/>
          <a:p>
            <a:pPr marL="285750" indent="-285750">
              <a:buClr>
                <a:schemeClr val="accent2"/>
              </a:buClr>
              <a:buFont typeface="Arial" panose="020B0604020202020204" pitchFamily="34" charset="0"/>
              <a:buChar char="•"/>
            </a:pPr>
            <a:r>
              <a:rPr lang="en-US" sz="1400" dirty="0" smtClean="0"/>
              <a:t>Customers: rural </a:t>
            </a:r>
            <a:r>
              <a:rPr lang="en-US" sz="1400" dirty="0"/>
              <a:t>populations or </a:t>
            </a:r>
            <a:r>
              <a:rPr lang="en-US" sz="1400" dirty="0" smtClean="0"/>
              <a:t>micro-enterprises with </a:t>
            </a:r>
            <a:r>
              <a:rPr lang="en-US" sz="1400" dirty="0"/>
              <a:t>poor or non-existent </a:t>
            </a:r>
            <a:r>
              <a:rPr lang="en-US" sz="1400" dirty="0" smtClean="0"/>
              <a:t>connections to </a:t>
            </a:r>
            <a:r>
              <a:rPr lang="en-US" sz="1400" dirty="0"/>
              <a:t>the national electricity </a:t>
            </a:r>
            <a:r>
              <a:rPr lang="en-US" sz="1400" dirty="0" smtClean="0"/>
              <a:t>grid</a:t>
            </a:r>
          </a:p>
          <a:p>
            <a:pPr marL="285750" indent="-285750">
              <a:buClr>
                <a:schemeClr val="accent2"/>
              </a:buClr>
              <a:buFont typeface="Arial" panose="020B0604020202020204" pitchFamily="34" charset="0"/>
              <a:buChar char="•"/>
            </a:pPr>
            <a:endParaRPr lang="en-US" sz="1400" dirty="0" smtClean="0"/>
          </a:p>
          <a:p>
            <a:pPr marL="285750" indent="-285750">
              <a:buClr>
                <a:schemeClr val="accent2"/>
              </a:buClr>
              <a:buFont typeface="Arial" panose="020B0604020202020204" pitchFamily="34" charset="0"/>
              <a:buChar char="•"/>
            </a:pPr>
            <a:r>
              <a:rPr lang="fr-FR" sz="1400" dirty="0" smtClean="0"/>
              <a:t>«</a:t>
            </a:r>
            <a:r>
              <a:rPr lang="en-GB" sz="1400" dirty="0" smtClean="0"/>
              <a:t>Pay-as-you-go</a:t>
            </a:r>
            <a:r>
              <a:rPr lang="fr-FR" sz="1400" dirty="0" smtClean="0"/>
              <a:t>» services</a:t>
            </a:r>
          </a:p>
          <a:p>
            <a:pPr marL="285750" indent="-285750">
              <a:buClr>
                <a:schemeClr val="accent2"/>
              </a:buClr>
              <a:buFont typeface="Arial" panose="020B0604020202020204" pitchFamily="34" charset="0"/>
              <a:buChar char="•"/>
            </a:pPr>
            <a:endParaRPr lang="fr-FR" sz="1400" dirty="0" smtClean="0"/>
          </a:p>
          <a:p>
            <a:pPr marL="285750" indent="-285750">
              <a:buClr>
                <a:schemeClr val="accent2"/>
              </a:buClr>
              <a:buFont typeface="Arial" panose="020B0604020202020204" pitchFamily="34" charset="0"/>
              <a:buChar char="•"/>
            </a:pPr>
            <a:r>
              <a:rPr lang="en-US" sz="1400" dirty="0" smtClean="0"/>
              <a:t>The </a:t>
            </a:r>
            <a:r>
              <a:rPr lang="en-US" sz="1400" dirty="0"/>
              <a:t>customer becomes the owner of </a:t>
            </a:r>
            <a:r>
              <a:rPr lang="en-US" sz="1400" dirty="0" smtClean="0"/>
              <a:t>the system</a:t>
            </a:r>
            <a:r>
              <a:rPr lang="en-US" sz="1400" dirty="0"/>
              <a:t>, which provides them with clean, reliable and free </a:t>
            </a:r>
            <a:r>
              <a:rPr lang="en-US" sz="1400" dirty="0" smtClean="0"/>
              <a:t>electricity</a:t>
            </a:r>
            <a:endParaRPr lang="fr-FR" sz="1400" dirty="0"/>
          </a:p>
        </p:txBody>
      </p:sp>
      <p:sp>
        <p:nvSpPr>
          <p:cNvPr id="10" name="Rectangle 9"/>
          <p:cNvSpPr/>
          <p:nvPr/>
        </p:nvSpPr>
        <p:spPr>
          <a:xfrm>
            <a:off x="2657029" y="4761806"/>
            <a:ext cx="6018655" cy="1384995"/>
          </a:xfrm>
          <a:prstGeom prst="rect">
            <a:avLst/>
          </a:prstGeom>
        </p:spPr>
        <p:txBody>
          <a:bodyPr wrap="square">
            <a:spAutoFit/>
          </a:bodyPr>
          <a:lstStyle/>
          <a:p>
            <a:pPr marL="285750" indent="-285750">
              <a:buClr>
                <a:schemeClr val="accent2"/>
              </a:buClr>
              <a:buFont typeface="Arial" panose="020B0604020202020204" pitchFamily="34" charset="0"/>
              <a:buChar char="•"/>
            </a:pPr>
            <a:r>
              <a:rPr lang="en-US" sz="1400" dirty="0" smtClean="0"/>
              <a:t>Providing access </a:t>
            </a:r>
            <a:r>
              <a:rPr lang="en-US" sz="1400" dirty="0"/>
              <a:t>to clean, reliable, affordable and flexible </a:t>
            </a:r>
            <a:r>
              <a:rPr lang="en-US" sz="1400" dirty="0" smtClean="0"/>
              <a:t>power for 100,000 </a:t>
            </a:r>
            <a:r>
              <a:rPr lang="en-US" sz="1400" dirty="0"/>
              <a:t>people (</a:t>
            </a:r>
            <a:r>
              <a:rPr lang="en-US" sz="1400" dirty="0" smtClean="0"/>
              <a:t>3,000 </a:t>
            </a:r>
            <a:r>
              <a:rPr lang="en-US" sz="1400" dirty="0"/>
              <a:t>of whom </a:t>
            </a:r>
            <a:r>
              <a:rPr lang="en-US" sz="1400" dirty="0" smtClean="0"/>
              <a:t>are entrepreneurs </a:t>
            </a:r>
            <a:r>
              <a:rPr lang="fr-FR" sz="1400" dirty="0" smtClean="0"/>
              <a:t>and </a:t>
            </a:r>
            <a:r>
              <a:rPr lang="fr-FR" sz="1400" dirty="0"/>
              <a:t>48% </a:t>
            </a:r>
            <a:r>
              <a:rPr lang="en-GB" sz="1400" dirty="0" smtClean="0"/>
              <a:t>women</a:t>
            </a:r>
            <a:r>
              <a:rPr lang="fr-FR" sz="1400" dirty="0" smtClean="0"/>
              <a:t>)</a:t>
            </a:r>
          </a:p>
          <a:p>
            <a:pPr marL="285750" indent="-285750">
              <a:buClr>
                <a:schemeClr val="accent2"/>
              </a:buClr>
              <a:buFont typeface="Arial" panose="020B0604020202020204" pitchFamily="34" charset="0"/>
              <a:buChar char="•"/>
            </a:pPr>
            <a:endParaRPr lang="fr-FR" sz="1400" dirty="0" smtClean="0"/>
          </a:p>
          <a:p>
            <a:pPr marL="285750" indent="-285750">
              <a:buClr>
                <a:schemeClr val="accent2"/>
              </a:buClr>
              <a:buFont typeface="Arial" panose="020B0604020202020204" pitchFamily="34" charset="0"/>
              <a:buChar char="•"/>
            </a:pPr>
            <a:r>
              <a:rPr lang="en-US" sz="1400" dirty="0" smtClean="0"/>
              <a:t>The </a:t>
            </a:r>
            <a:r>
              <a:rPr lang="en-US" sz="1400" dirty="0"/>
              <a:t>aim is to achieve more than a million solar </a:t>
            </a:r>
            <a:r>
              <a:rPr lang="en-US" sz="1400" dirty="0" smtClean="0"/>
              <a:t>kits installed</a:t>
            </a:r>
            <a:r>
              <a:rPr lang="en-US" sz="1400" dirty="0"/>
              <a:t>, thus helping 5 million people.</a:t>
            </a:r>
            <a:endParaRPr lang="fr-FR" sz="1400" dirty="0"/>
          </a:p>
        </p:txBody>
      </p:sp>
      <p:sp>
        <p:nvSpPr>
          <p:cNvPr id="11" name="Rectangle 10"/>
          <p:cNvSpPr/>
          <p:nvPr/>
        </p:nvSpPr>
        <p:spPr>
          <a:xfrm>
            <a:off x="531649" y="2924944"/>
            <a:ext cx="1842422" cy="3308598"/>
          </a:xfrm>
          <a:prstGeom prst="rect">
            <a:avLst/>
          </a:prstGeom>
        </p:spPr>
        <p:txBody>
          <a:bodyPr wrap="square">
            <a:spAutoFit/>
          </a:bodyPr>
          <a:lstStyle/>
          <a:p>
            <a:pPr algn="ctr">
              <a:spcBef>
                <a:spcPct val="50000"/>
              </a:spcBef>
              <a:buClr>
                <a:srgbClr val="D63F20"/>
              </a:buClr>
              <a:buSzPct val="150000"/>
            </a:pPr>
            <a:r>
              <a:rPr lang="en-US" altLang="fr-FR" sz="1400" b="1" dirty="0"/>
              <a:t>Type : </a:t>
            </a:r>
            <a:r>
              <a:rPr lang="en-US" altLang="fr-FR" sz="1400" dirty="0"/>
              <a:t>Access to energy </a:t>
            </a:r>
            <a:r>
              <a:rPr lang="en-US" altLang="fr-FR" sz="1400" dirty="0" smtClean="0"/>
              <a:t>services</a:t>
            </a:r>
          </a:p>
          <a:p>
            <a:pPr algn="ctr">
              <a:spcBef>
                <a:spcPct val="50000"/>
              </a:spcBef>
              <a:buClr>
                <a:srgbClr val="D63F20"/>
              </a:buClr>
              <a:buSzPct val="150000"/>
            </a:pPr>
            <a:endParaRPr lang="en-US" altLang="fr-FR" sz="800" dirty="0"/>
          </a:p>
          <a:p>
            <a:pPr algn="ctr">
              <a:spcBef>
                <a:spcPct val="50000"/>
              </a:spcBef>
              <a:buClr>
                <a:srgbClr val="D63F20"/>
              </a:buClr>
              <a:buSzPct val="150000"/>
            </a:pPr>
            <a:r>
              <a:rPr lang="en-GB" altLang="fr-FR" sz="1400" b="1" dirty="0" smtClean="0"/>
              <a:t>Client </a:t>
            </a:r>
            <a:r>
              <a:rPr lang="en-GB" altLang="fr-FR" sz="1400" b="1" dirty="0"/>
              <a:t>: </a:t>
            </a:r>
            <a:r>
              <a:rPr lang="en-GB" altLang="fr-FR" sz="1400" dirty="0" err="1"/>
              <a:t>Simpa</a:t>
            </a:r>
            <a:r>
              <a:rPr lang="en-GB" altLang="fr-FR" sz="1400" dirty="0"/>
              <a:t> </a:t>
            </a:r>
            <a:r>
              <a:rPr lang="en-GB" altLang="fr-FR" sz="1400" dirty="0" smtClean="0"/>
              <a:t>Network</a:t>
            </a:r>
          </a:p>
          <a:p>
            <a:pPr algn="ctr">
              <a:spcBef>
                <a:spcPct val="50000"/>
              </a:spcBef>
              <a:buClr>
                <a:srgbClr val="D63F20"/>
              </a:buClr>
              <a:buSzPct val="150000"/>
            </a:pPr>
            <a:endParaRPr lang="en-GB" altLang="fr-FR" sz="800" dirty="0"/>
          </a:p>
          <a:p>
            <a:pPr algn="ctr">
              <a:spcBef>
                <a:spcPct val="50000"/>
              </a:spcBef>
              <a:buClr>
                <a:srgbClr val="D63F20"/>
              </a:buClr>
              <a:buSzPct val="150000"/>
            </a:pPr>
            <a:r>
              <a:rPr lang="en-GB" altLang="fr-FR" sz="1400" dirty="0" smtClean="0"/>
              <a:t> </a:t>
            </a:r>
            <a:r>
              <a:rPr lang="en-GB" altLang="fr-FR" sz="1400" b="1" dirty="0"/>
              <a:t>Pays : </a:t>
            </a:r>
            <a:r>
              <a:rPr lang="en-GB" altLang="fr-FR" sz="1400" dirty="0" smtClean="0"/>
              <a:t>India</a:t>
            </a:r>
          </a:p>
          <a:p>
            <a:pPr algn="ctr">
              <a:spcBef>
                <a:spcPct val="50000"/>
              </a:spcBef>
              <a:buClr>
                <a:srgbClr val="D63F20"/>
              </a:buClr>
              <a:buSzPct val="150000"/>
            </a:pPr>
            <a:endParaRPr lang="en-GB" altLang="fr-FR" sz="800" dirty="0"/>
          </a:p>
          <a:p>
            <a:pPr algn="ctr">
              <a:spcBef>
                <a:spcPct val="50000"/>
              </a:spcBef>
              <a:buClr>
                <a:srgbClr val="D63F20"/>
              </a:buClr>
              <a:buSzPct val="150000"/>
            </a:pPr>
            <a:r>
              <a:rPr lang="en-GB" altLang="fr-FR" sz="1400" b="1" dirty="0" smtClean="0"/>
              <a:t>Financing </a:t>
            </a:r>
            <a:r>
              <a:rPr lang="en-GB" altLang="fr-FR" sz="1400" b="1" dirty="0"/>
              <a:t>Tool : </a:t>
            </a:r>
            <a:r>
              <a:rPr lang="en-GB" altLang="fr-FR" sz="1400" dirty="0"/>
              <a:t>equity </a:t>
            </a:r>
            <a:r>
              <a:rPr lang="en-GB" altLang="fr-FR" sz="1400" dirty="0" smtClean="0"/>
              <a:t>investment</a:t>
            </a:r>
          </a:p>
          <a:p>
            <a:pPr algn="ctr">
              <a:spcBef>
                <a:spcPct val="50000"/>
              </a:spcBef>
              <a:buClr>
                <a:srgbClr val="D63F20"/>
              </a:buClr>
              <a:buSzPct val="150000"/>
            </a:pPr>
            <a:endParaRPr lang="en-GB" altLang="fr-FR" sz="800" dirty="0"/>
          </a:p>
          <a:p>
            <a:pPr algn="ctr">
              <a:spcBef>
                <a:spcPct val="50000"/>
              </a:spcBef>
              <a:buClr>
                <a:srgbClr val="D63F20"/>
              </a:buClr>
              <a:buSzPct val="150000"/>
            </a:pPr>
            <a:r>
              <a:rPr lang="en-GB" altLang="fr-FR" sz="1400" b="1" dirty="0" smtClean="0"/>
              <a:t>Amount </a:t>
            </a:r>
            <a:r>
              <a:rPr lang="en-GB" altLang="fr-FR" sz="1400" b="1" dirty="0"/>
              <a:t>:</a:t>
            </a:r>
          </a:p>
          <a:p>
            <a:pPr algn="ctr">
              <a:spcBef>
                <a:spcPct val="50000"/>
              </a:spcBef>
              <a:buClr>
                <a:srgbClr val="D63F20"/>
              </a:buClr>
              <a:buSzPct val="150000"/>
            </a:pPr>
            <a:r>
              <a:rPr lang="en-GB" altLang="fr-FR" sz="1400" dirty="0"/>
              <a:t>1,1M$</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752" y="809055"/>
            <a:ext cx="1944216" cy="17558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33831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476672"/>
            <a:ext cx="8928992" cy="360040"/>
          </a:xfrm>
        </p:spPr>
        <p:txBody>
          <a:bodyPr/>
          <a:lstStyle/>
          <a:p>
            <a:pPr algn="ctr"/>
            <a:r>
              <a:rPr lang="en-US" dirty="0" smtClean="0"/>
              <a:t>TO </a:t>
            </a:r>
            <a:r>
              <a:rPr lang="en-US" dirty="0"/>
              <a:t>CONTRIBUTE TO ISA </a:t>
            </a:r>
            <a:r>
              <a:rPr lang="en-US" smtClean="0"/>
              <a:t>PROGRAMS 2/2</a:t>
            </a:r>
            <a:endParaRPr lang="en-US" dirty="0"/>
          </a:p>
        </p:txBody>
      </p:sp>
      <p:sp>
        <p:nvSpPr>
          <p:cNvPr id="7" name="Footer Placeholder 6"/>
          <p:cNvSpPr>
            <a:spLocks noGrp="1"/>
          </p:cNvSpPr>
          <p:nvPr>
            <p:ph type="ftr" sz="quarter" idx="3"/>
          </p:nvPr>
        </p:nvSpPr>
        <p:spPr>
          <a:xfrm>
            <a:off x="179512" y="6376226"/>
            <a:ext cx="3384376" cy="481757"/>
          </a:xfrm>
        </p:spPr>
        <p:txBody>
          <a:bodyPr/>
          <a:lstStyle/>
          <a:p>
            <a:pPr defTabSz="457200"/>
            <a:r>
              <a:rPr lang="en-US" dirty="0" smtClean="0"/>
              <a:t>SOLAR ENERGY PROJECTS IN ISA COUNTRIES</a:t>
            </a:r>
          </a:p>
        </p:txBody>
      </p:sp>
      <p:sp>
        <p:nvSpPr>
          <p:cNvPr id="23" name="Rectangle 22"/>
          <p:cNvSpPr/>
          <p:nvPr/>
        </p:nvSpPr>
        <p:spPr>
          <a:xfrm>
            <a:off x="323527" y="1724111"/>
            <a:ext cx="2520281" cy="648072"/>
          </a:xfrm>
          <a:prstGeom prst="rect">
            <a:avLst/>
          </a:prstGeom>
          <a:solidFill>
            <a:srgbClr val="1C0E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AFD Strategic </a:t>
            </a:r>
            <a:r>
              <a:rPr lang="en-US" dirty="0"/>
              <a:t>objectives </a:t>
            </a:r>
          </a:p>
        </p:txBody>
      </p:sp>
      <p:grpSp>
        <p:nvGrpSpPr>
          <p:cNvPr id="4" name="Groupe 3"/>
          <p:cNvGrpSpPr/>
          <p:nvPr/>
        </p:nvGrpSpPr>
        <p:grpSpPr>
          <a:xfrm>
            <a:off x="-632799" y="1916832"/>
            <a:ext cx="4432931" cy="4464496"/>
            <a:chOff x="-632799" y="2132856"/>
            <a:chExt cx="4432931" cy="4464496"/>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799" y="2132856"/>
              <a:ext cx="4432931"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rot="10800000" flipV="1">
              <a:off x="773574" y="3457163"/>
              <a:ext cx="1620181" cy="1815882"/>
            </a:xfrm>
            <a:prstGeom prst="rect">
              <a:avLst/>
            </a:prstGeom>
          </p:spPr>
          <p:txBody>
            <a:bodyPr wrap="square">
              <a:spAutoFit/>
            </a:bodyPr>
            <a:lstStyle/>
            <a:p>
              <a:pPr algn="ctr"/>
              <a:r>
                <a:rPr lang="en-US" sz="1600" dirty="0">
                  <a:solidFill>
                    <a:schemeClr val="accent2"/>
                  </a:solidFill>
                </a:rPr>
                <a:t>To </a:t>
              </a:r>
              <a:r>
                <a:rPr lang="en-US" sz="1600" dirty="0" smtClean="0">
                  <a:solidFill>
                    <a:schemeClr val="accent2"/>
                  </a:solidFill>
                </a:rPr>
                <a:t>promote low carbon energy economies and diversify </a:t>
              </a:r>
              <a:r>
                <a:rPr lang="en-US" sz="1600" dirty="0">
                  <a:solidFill>
                    <a:schemeClr val="accent2"/>
                  </a:solidFill>
                </a:rPr>
                <a:t>the energy </a:t>
              </a:r>
              <a:r>
                <a:rPr lang="en-US" sz="1600" dirty="0" smtClean="0">
                  <a:solidFill>
                    <a:schemeClr val="accent2"/>
                  </a:solidFill>
                </a:rPr>
                <a:t>mixt</a:t>
              </a:r>
              <a:endParaRPr lang="en-US" sz="1600" dirty="0">
                <a:solidFill>
                  <a:schemeClr val="accent2"/>
                </a:solidFill>
              </a:endParaRPr>
            </a:p>
          </p:txBody>
        </p:sp>
      </p:grpSp>
      <p:sp>
        <p:nvSpPr>
          <p:cNvPr id="28" name="Rectangle 27"/>
          <p:cNvSpPr/>
          <p:nvPr/>
        </p:nvSpPr>
        <p:spPr>
          <a:xfrm>
            <a:off x="3356736" y="1716609"/>
            <a:ext cx="2583416" cy="648072"/>
          </a:xfrm>
          <a:prstGeom prst="rect">
            <a:avLst/>
          </a:prstGeom>
          <a:solidFill>
            <a:srgbClr val="1C0E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Type of solution / Project in Solar</a:t>
            </a:r>
            <a:endParaRPr lang="en-US" dirty="0"/>
          </a:p>
        </p:txBody>
      </p:sp>
      <p:sp>
        <p:nvSpPr>
          <p:cNvPr id="29" name="Rectangle 28"/>
          <p:cNvSpPr/>
          <p:nvPr/>
        </p:nvSpPr>
        <p:spPr>
          <a:xfrm>
            <a:off x="6228184" y="1716609"/>
            <a:ext cx="2583416" cy="648072"/>
          </a:xfrm>
          <a:prstGeom prst="rect">
            <a:avLst/>
          </a:prstGeom>
          <a:solidFill>
            <a:srgbClr val="1C0E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Related ISA </a:t>
            </a:r>
            <a:r>
              <a:rPr lang="en-US" dirty="0"/>
              <a:t>Program</a:t>
            </a:r>
          </a:p>
        </p:txBody>
      </p:sp>
      <p:sp>
        <p:nvSpPr>
          <p:cNvPr id="31" name="ZoneTexte 2"/>
          <p:cNvSpPr txBox="1">
            <a:spLocks noChangeArrowheads="1"/>
          </p:cNvSpPr>
          <p:nvPr/>
        </p:nvSpPr>
        <p:spPr bwMode="auto">
          <a:xfrm>
            <a:off x="3371294" y="3031684"/>
            <a:ext cx="2856889" cy="2234791"/>
          </a:xfrm>
          <a:prstGeom prst="homePlate">
            <a:avLst>
              <a:gd name="adj" fmla="val 39560"/>
            </a:avLst>
          </a:prstGeom>
          <a:solidFill>
            <a:srgbClr val="1C0E5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US" sz="1600" dirty="0" smtClean="0"/>
          </a:p>
          <a:p>
            <a:pPr algn="l"/>
            <a:r>
              <a:rPr lang="en-US" sz="1600" dirty="0" smtClean="0"/>
              <a:t>Sectorial </a:t>
            </a:r>
            <a:r>
              <a:rPr lang="en-US" sz="1600" dirty="0"/>
              <a:t>Reform (new regulatory </a:t>
            </a:r>
            <a:r>
              <a:rPr lang="en-US" sz="1600" dirty="0" smtClean="0"/>
              <a:t>mechanisms)</a:t>
            </a:r>
            <a:endParaRPr lang="en-US" altLang="fr-FR" sz="1600" dirty="0"/>
          </a:p>
          <a:p>
            <a:pPr algn="l"/>
            <a:endParaRPr lang="en-US" sz="1600" dirty="0" smtClean="0"/>
          </a:p>
          <a:p>
            <a:pPr algn="l"/>
            <a:r>
              <a:rPr lang="en-US" sz="1600" dirty="0" smtClean="0"/>
              <a:t>Large </a:t>
            </a:r>
            <a:r>
              <a:rPr lang="en-US" sz="1600" dirty="0"/>
              <a:t>scale solar power </a:t>
            </a:r>
            <a:r>
              <a:rPr lang="en-US" sz="1600" dirty="0" smtClean="0"/>
              <a:t>plants</a:t>
            </a:r>
          </a:p>
          <a:p>
            <a:pPr algn="l"/>
            <a:endParaRPr lang="en-US" sz="1600" dirty="0"/>
          </a:p>
        </p:txBody>
      </p:sp>
      <p:pic>
        <p:nvPicPr>
          <p:cNvPr id="32" name="Espace réservé du contenu 8"/>
          <p:cNvPicPr>
            <a:picLocks noGrp="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6375183" y="908720"/>
            <a:ext cx="2295384" cy="688908"/>
          </a:xfrm>
          <a:prstGeom prst="rect">
            <a:avLst/>
          </a:prstGeom>
          <a:noFill/>
        </p:spPr>
      </p:pic>
      <p:sp>
        <p:nvSpPr>
          <p:cNvPr id="33" name="Rectangle 32"/>
          <p:cNvSpPr/>
          <p:nvPr/>
        </p:nvSpPr>
        <p:spPr>
          <a:xfrm>
            <a:off x="6656019" y="3031684"/>
            <a:ext cx="1727746" cy="2234791"/>
          </a:xfrm>
          <a:prstGeom prst="rect">
            <a:avLst/>
          </a:prstGeom>
          <a:solidFill>
            <a:srgbClr val="1C0E5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t>#1 : Affordable finance at scale for solar energy</a:t>
            </a:r>
          </a:p>
        </p:txBody>
      </p:sp>
    </p:spTree>
    <p:extLst>
      <p:ext uri="{BB962C8B-B14F-4D97-AF65-F5344CB8AC3E}">
        <p14:creationId xmlns:p14="http://schemas.microsoft.com/office/powerpoint/2010/main" val="9645485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3"/>
          </p:nvPr>
        </p:nvSpPr>
        <p:spPr>
          <a:xfrm>
            <a:off x="179512" y="6376226"/>
            <a:ext cx="3384376" cy="481757"/>
          </a:xfrm>
        </p:spPr>
        <p:txBody>
          <a:bodyPr/>
          <a:lstStyle/>
          <a:p>
            <a:pPr defTabSz="457200"/>
            <a:r>
              <a:rPr lang="en-US" dirty="0" smtClean="0"/>
              <a:t>SOLAR ENERGY PROJECTS IN ISA COUNTRIES</a:t>
            </a:r>
          </a:p>
        </p:txBody>
      </p:sp>
      <p:sp>
        <p:nvSpPr>
          <p:cNvPr id="17" name="Rectangle 2"/>
          <p:cNvSpPr>
            <a:spLocks noChangeArrowheads="1"/>
          </p:cNvSpPr>
          <p:nvPr/>
        </p:nvSpPr>
        <p:spPr bwMode="auto">
          <a:xfrm>
            <a:off x="520601" y="2924944"/>
            <a:ext cx="1864519" cy="331393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185738" indent="-185738" algn="l" eaLnBrk="0" hangingPunct="0">
              <a:spcBef>
                <a:spcPct val="100000"/>
              </a:spcBef>
              <a:buFont typeface="Wingdings" pitchFamily="2" charset="2"/>
              <a:buChar char="n"/>
              <a:defRPr sz="1600">
                <a:solidFill>
                  <a:schemeClr val="tx1"/>
                </a:solidFill>
                <a:latin typeface="Arial" charset="0"/>
                <a:cs typeface="Arial" charset="0"/>
              </a:defRPr>
            </a:lvl1pPr>
            <a:lvl2pPr marL="742950" indent="-285750" algn="l" eaLnBrk="0" hangingPunct="0">
              <a:spcBef>
                <a:spcPct val="30000"/>
              </a:spcBef>
              <a:buClr>
                <a:schemeClr val="accent2"/>
              </a:buClr>
              <a:buSzPct val="90000"/>
              <a:buFont typeface="Wingdings" pitchFamily="2" charset="2"/>
              <a:buChar char="l"/>
              <a:defRPr sz="1400">
                <a:solidFill>
                  <a:schemeClr val="accent2"/>
                </a:solidFill>
                <a:latin typeface="Arial" charset="0"/>
                <a:cs typeface="Arial" charset="0"/>
              </a:defRPr>
            </a:lvl2pPr>
            <a:lvl3pPr marL="1143000" indent="-228600" algn="l" eaLnBrk="0" hangingPunct="0">
              <a:spcBef>
                <a:spcPct val="20000"/>
              </a:spcBef>
              <a:buSzPct val="70000"/>
              <a:buFont typeface="Wingdings" pitchFamily="2" charset="2"/>
              <a:buChar char="n"/>
              <a:defRPr sz="1400" i="1">
                <a:solidFill>
                  <a:schemeClr val="accent2"/>
                </a:solidFill>
                <a:latin typeface="Arial" charset="0"/>
                <a:cs typeface="Arial" charset="0"/>
              </a:defRPr>
            </a:lvl3pPr>
            <a:lvl4pPr marL="1600200" indent="-228600" algn="l" eaLnBrk="0" hangingPunct="0">
              <a:spcBef>
                <a:spcPct val="20000"/>
              </a:spcBef>
              <a:buChar char="–"/>
              <a:defRPr sz="1200">
                <a:solidFill>
                  <a:schemeClr val="tx1"/>
                </a:solidFill>
                <a:latin typeface="Arial" charset="0"/>
                <a:cs typeface="Arial" charset="0"/>
              </a:defRPr>
            </a:lvl4pPr>
            <a:lvl5pPr marL="2057400" indent="-228600" algn="l" eaLnBrk="0" hangingPunct="0">
              <a:spcBef>
                <a:spcPct val="20000"/>
              </a:spcBef>
              <a:buChar char="»"/>
              <a:defRPr sz="1000">
                <a:solidFill>
                  <a:schemeClr val="tx1"/>
                </a:solidFill>
                <a:latin typeface="Arial" charset="0"/>
                <a:cs typeface="Arial" charset="0"/>
              </a:defRPr>
            </a:lvl5pPr>
            <a:lvl6pPr marL="2514600" indent="-228600" eaLnBrk="0" fontAlgn="base" hangingPunct="0">
              <a:spcBef>
                <a:spcPct val="20000"/>
              </a:spcBef>
              <a:spcAft>
                <a:spcPct val="0"/>
              </a:spcAft>
              <a:buChar char="»"/>
              <a:defRPr sz="1000">
                <a:solidFill>
                  <a:schemeClr val="tx1"/>
                </a:solidFill>
                <a:latin typeface="Arial" charset="0"/>
                <a:cs typeface="Arial" charset="0"/>
              </a:defRPr>
            </a:lvl6pPr>
            <a:lvl7pPr marL="2971800" indent="-228600" eaLnBrk="0" fontAlgn="base" hangingPunct="0">
              <a:spcBef>
                <a:spcPct val="20000"/>
              </a:spcBef>
              <a:spcAft>
                <a:spcPct val="0"/>
              </a:spcAft>
              <a:buChar char="»"/>
              <a:defRPr sz="1000">
                <a:solidFill>
                  <a:schemeClr val="tx1"/>
                </a:solidFill>
                <a:latin typeface="Arial" charset="0"/>
                <a:cs typeface="Arial" charset="0"/>
              </a:defRPr>
            </a:lvl7pPr>
            <a:lvl8pPr marL="3429000" indent="-228600" eaLnBrk="0" fontAlgn="base" hangingPunct="0">
              <a:spcBef>
                <a:spcPct val="20000"/>
              </a:spcBef>
              <a:spcAft>
                <a:spcPct val="0"/>
              </a:spcAft>
              <a:buChar char="»"/>
              <a:defRPr sz="1000">
                <a:solidFill>
                  <a:schemeClr val="tx1"/>
                </a:solidFill>
                <a:latin typeface="Arial" charset="0"/>
                <a:cs typeface="Arial" charset="0"/>
              </a:defRPr>
            </a:lvl8pPr>
            <a:lvl9pPr marL="3886200" indent="-228600" eaLnBrk="0" fontAlgn="base" hangingPunct="0">
              <a:spcBef>
                <a:spcPct val="20000"/>
              </a:spcBef>
              <a:spcAft>
                <a:spcPct val="0"/>
              </a:spcAft>
              <a:buChar char="»"/>
              <a:defRPr sz="1000">
                <a:solidFill>
                  <a:schemeClr val="tx1"/>
                </a:solidFill>
                <a:latin typeface="Arial" charset="0"/>
                <a:cs typeface="Arial" charset="0"/>
              </a:defRPr>
            </a:lvl9pPr>
          </a:lstStyle>
          <a:p>
            <a:pPr algn="ctr" eaLnBrk="1" hangingPunct="1">
              <a:spcBef>
                <a:spcPct val="50000"/>
              </a:spcBef>
              <a:buClr>
                <a:srgbClr val="D63F20"/>
              </a:buClr>
              <a:buSzPct val="150000"/>
              <a:buNone/>
            </a:pPr>
            <a:endParaRPr lang="en-GB" altLang="fr-FR" sz="1400" dirty="0">
              <a:latin typeface="+mn-lt"/>
            </a:endParaRPr>
          </a:p>
        </p:txBody>
      </p:sp>
      <p:sp>
        <p:nvSpPr>
          <p:cNvPr id="18" name="Rectangle 3"/>
          <p:cNvSpPr>
            <a:spLocks noChangeArrowheads="1"/>
          </p:cNvSpPr>
          <p:nvPr/>
        </p:nvSpPr>
        <p:spPr bwMode="auto">
          <a:xfrm>
            <a:off x="2598471" y="4299905"/>
            <a:ext cx="6043613" cy="193897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42900" indent="-342900" algn="l" eaLnBrk="0" hangingPunct="0">
              <a:spcBef>
                <a:spcPct val="100000"/>
              </a:spcBef>
              <a:buFont typeface="Wingdings" pitchFamily="2" charset="2"/>
              <a:buChar char="n"/>
              <a:defRPr sz="1600">
                <a:solidFill>
                  <a:schemeClr val="tx1"/>
                </a:solidFill>
                <a:latin typeface="Arial" charset="0"/>
                <a:cs typeface="Arial" charset="0"/>
              </a:defRPr>
            </a:lvl1pPr>
            <a:lvl2pPr marL="363538" indent="-363538" algn="l" eaLnBrk="0" hangingPunct="0">
              <a:spcBef>
                <a:spcPct val="30000"/>
              </a:spcBef>
              <a:buClr>
                <a:schemeClr val="accent2"/>
              </a:buClr>
              <a:buSzPct val="90000"/>
              <a:buFont typeface="Wingdings" pitchFamily="2" charset="2"/>
              <a:buChar char="l"/>
              <a:defRPr sz="1400">
                <a:solidFill>
                  <a:schemeClr val="accent2"/>
                </a:solidFill>
                <a:latin typeface="Arial" charset="0"/>
                <a:cs typeface="Arial" charset="0"/>
              </a:defRPr>
            </a:lvl2pPr>
            <a:lvl3pPr marL="1143000" indent="-228600" algn="l" eaLnBrk="0" hangingPunct="0">
              <a:spcBef>
                <a:spcPct val="20000"/>
              </a:spcBef>
              <a:buSzPct val="70000"/>
              <a:buFont typeface="Wingdings" pitchFamily="2" charset="2"/>
              <a:buChar char="n"/>
              <a:defRPr sz="1400" i="1">
                <a:solidFill>
                  <a:schemeClr val="accent2"/>
                </a:solidFill>
                <a:latin typeface="Arial" charset="0"/>
                <a:cs typeface="Arial" charset="0"/>
              </a:defRPr>
            </a:lvl3pPr>
            <a:lvl4pPr marL="1600200" indent="-228600" algn="l" eaLnBrk="0" hangingPunct="0">
              <a:spcBef>
                <a:spcPct val="20000"/>
              </a:spcBef>
              <a:buChar char="–"/>
              <a:defRPr sz="1200">
                <a:solidFill>
                  <a:schemeClr val="tx1"/>
                </a:solidFill>
                <a:latin typeface="Arial" charset="0"/>
                <a:cs typeface="Arial" charset="0"/>
              </a:defRPr>
            </a:lvl4pPr>
            <a:lvl5pPr marL="2057400" indent="-228600" algn="l" eaLnBrk="0" hangingPunct="0">
              <a:spcBef>
                <a:spcPct val="20000"/>
              </a:spcBef>
              <a:buChar char="»"/>
              <a:defRPr sz="1000">
                <a:solidFill>
                  <a:schemeClr val="tx1"/>
                </a:solidFill>
                <a:latin typeface="Arial" charset="0"/>
                <a:cs typeface="Arial" charset="0"/>
              </a:defRPr>
            </a:lvl5pPr>
            <a:lvl6pPr marL="2514600" indent="-228600" eaLnBrk="0" fontAlgn="base" hangingPunct="0">
              <a:spcBef>
                <a:spcPct val="20000"/>
              </a:spcBef>
              <a:spcAft>
                <a:spcPct val="0"/>
              </a:spcAft>
              <a:buChar char="»"/>
              <a:defRPr sz="1000">
                <a:solidFill>
                  <a:schemeClr val="tx1"/>
                </a:solidFill>
                <a:latin typeface="Arial" charset="0"/>
                <a:cs typeface="Arial" charset="0"/>
              </a:defRPr>
            </a:lvl6pPr>
            <a:lvl7pPr marL="2971800" indent="-228600" eaLnBrk="0" fontAlgn="base" hangingPunct="0">
              <a:spcBef>
                <a:spcPct val="20000"/>
              </a:spcBef>
              <a:spcAft>
                <a:spcPct val="0"/>
              </a:spcAft>
              <a:buChar char="»"/>
              <a:defRPr sz="1000">
                <a:solidFill>
                  <a:schemeClr val="tx1"/>
                </a:solidFill>
                <a:latin typeface="Arial" charset="0"/>
                <a:cs typeface="Arial" charset="0"/>
              </a:defRPr>
            </a:lvl7pPr>
            <a:lvl8pPr marL="3429000" indent="-228600" eaLnBrk="0" fontAlgn="base" hangingPunct="0">
              <a:spcBef>
                <a:spcPct val="20000"/>
              </a:spcBef>
              <a:spcAft>
                <a:spcPct val="0"/>
              </a:spcAft>
              <a:buChar char="»"/>
              <a:defRPr sz="1000">
                <a:solidFill>
                  <a:schemeClr val="tx1"/>
                </a:solidFill>
                <a:latin typeface="Arial" charset="0"/>
                <a:cs typeface="Arial" charset="0"/>
              </a:defRPr>
            </a:lvl8pPr>
            <a:lvl9pPr marL="3886200" indent="-228600" eaLnBrk="0" fontAlgn="base" hangingPunct="0">
              <a:spcBef>
                <a:spcPct val="20000"/>
              </a:spcBef>
              <a:spcAft>
                <a:spcPct val="0"/>
              </a:spcAft>
              <a:buChar char="»"/>
              <a:defRPr sz="1000">
                <a:solidFill>
                  <a:schemeClr val="tx1"/>
                </a:solidFill>
                <a:latin typeface="Arial" charset="0"/>
                <a:cs typeface="Arial" charset="0"/>
              </a:defRPr>
            </a:lvl9pPr>
          </a:lstStyle>
          <a:p>
            <a:pPr lvl="1" eaLnBrk="1" hangingPunct="1">
              <a:spcBef>
                <a:spcPct val="80000"/>
              </a:spcBef>
              <a:buClr>
                <a:srgbClr val="D63F20"/>
              </a:buClr>
              <a:buSzPct val="150000"/>
              <a:buFont typeface="Wingdings" pitchFamily="2" charset="2"/>
              <a:buChar char="§"/>
            </a:pPr>
            <a:endParaRPr lang="fr-FR" altLang="fr-FR" sz="1100" dirty="0">
              <a:solidFill>
                <a:schemeClr val="tx1"/>
              </a:solidFill>
            </a:endParaRPr>
          </a:p>
        </p:txBody>
      </p:sp>
      <p:sp>
        <p:nvSpPr>
          <p:cNvPr id="20" name="Rectangle 5"/>
          <p:cNvSpPr>
            <a:spLocks noChangeArrowheads="1"/>
          </p:cNvSpPr>
          <p:nvPr/>
        </p:nvSpPr>
        <p:spPr bwMode="auto">
          <a:xfrm>
            <a:off x="2612853" y="2834780"/>
            <a:ext cx="6044381" cy="113880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342900" indent="-342900" algn="l" eaLnBrk="0" hangingPunct="0">
              <a:spcBef>
                <a:spcPct val="100000"/>
              </a:spcBef>
              <a:buFont typeface="Wingdings" pitchFamily="2" charset="2"/>
              <a:buChar char="n"/>
              <a:defRPr sz="1600">
                <a:solidFill>
                  <a:schemeClr val="tx1"/>
                </a:solidFill>
                <a:latin typeface="Arial" charset="0"/>
                <a:cs typeface="Arial" charset="0"/>
              </a:defRPr>
            </a:lvl1pPr>
            <a:lvl2pPr marL="363538" indent="-363538" algn="l" eaLnBrk="0" hangingPunct="0">
              <a:spcBef>
                <a:spcPct val="30000"/>
              </a:spcBef>
              <a:buClr>
                <a:schemeClr val="accent2"/>
              </a:buClr>
              <a:buSzPct val="90000"/>
              <a:buFont typeface="Wingdings" pitchFamily="2" charset="2"/>
              <a:buChar char="l"/>
              <a:defRPr sz="1400">
                <a:solidFill>
                  <a:schemeClr val="accent2"/>
                </a:solidFill>
                <a:latin typeface="Arial" charset="0"/>
                <a:cs typeface="Arial" charset="0"/>
              </a:defRPr>
            </a:lvl2pPr>
            <a:lvl3pPr marL="1143000" indent="-228600" algn="l" eaLnBrk="0" hangingPunct="0">
              <a:spcBef>
                <a:spcPct val="20000"/>
              </a:spcBef>
              <a:buSzPct val="70000"/>
              <a:buFont typeface="Wingdings" pitchFamily="2" charset="2"/>
              <a:buChar char="n"/>
              <a:defRPr sz="1400" i="1">
                <a:solidFill>
                  <a:schemeClr val="accent2"/>
                </a:solidFill>
                <a:latin typeface="Arial" charset="0"/>
                <a:cs typeface="Arial" charset="0"/>
              </a:defRPr>
            </a:lvl3pPr>
            <a:lvl4pPr marL="1600200" indent="-228600" algn="l" eaLnBrk="0" hangingPunct="0">
              <a:spcBef>
                <a:spcPct val="20000"/>
              </a:spcBef>
              <a:buChar char="–"/>
              <a:defRPr sz="1200">
                <a:solidFill>
                  <a:schemeClr val="tx1"/>
                </a:solidFill>
                <a:latin typeface="Arial" charset="0"/>
                <a:cs typeface="Arial" charset="0"/>
              </a:defRPr>
            </a:lvl4pPr>
            <a:lvl5pPr marL="2057400" indent="-228600" algn="l" eaLnBrk="0" hangingPunct="0">
              <a:spcBef>
                <a:spcPct val="20000"/>
              </a:spcBef>
              <a:buChar char="»"/>
              <a:defRPr sz="1000">
                <a:solidFill>
                  <a:schemeClr val="tx1"/>
                </a:solidFill>
                <a:latin typeface="Arial" charset="0"/>
                <a:cs typeface="Arial" charset="0"/>
              </a:defRPr>
            </a:lvl5pPr>
            <a:lvl6pPr marL="2514600" indent="-228600" eaLnBrk="0" fontAlgn="base" hangingPunct="0">
              <a:spcBef>
                <a:spcPct val="20000"/>
              </a:spcBef>
              <a:spcAft>
                <a:spcPct val="0"/>
              </a:spcAft>
              <a:buChar char="»"/>
              <a:defRPr sz="1000">
                <a:solidFill>
                  <a:schemeClr val="tx1"/>
                </a:solidFill>
                <a:latin typeface="Arial" charset="0"/>
                <a:cs typeface="Arial" charset="0"/>
              </a:defRPr>
            </a:lvl6pPr>
            <a:lvl7pPr marL="2971800" indent="-228600" eaLnBrk="0" fontAlgn="base" hangingPunct="0">
              <a:spcBef>
                <a:spcPct val="20000"/>
              </a:spcBef>
              <a:spcAft>
                <a:spcPct val="0"/>
              </a:spcAft>
              <a:buChar char="»"/>
              <a:defRPr sz="1000">
                <a:solidFill>
                  <a:schemeClr val="tx1"/>
                </a:solidFill>
                <a:latin typeface="Arial" charset="0"/>
                <a:cs typeface="Arial" charset="0"/>
              </a:defRPr>
            </a:lvl7pPr>
            <a:lvl8pPr marL="3429000" indent="-228600" eaLnBrk="0" fontAlgn="base" hangingPunct="0">
              <a:spcBef>
                <a:spcPct val="20000"/>
              </a:spcBef>
              <a:spcAft>
                <a:spcPct val="0"/>
              </a:spcAft>
              <a:buChar char="»"/>
              <a:defRPr sz="1000">
                <a:solidFill>
                  <a:schemeClr val="tx1"/>
                </a:solidFill>
                <a:latin typeface="Arial" charset="0"/>
                <a:cs typeface="Arial" charset="0"/>
              </a:defRPr>
            </a:lvl8pPr>
            <a:lvl9pPr marL="3886200" indent="-228600" eaLnBrk="0" fontAlgn="base" hangingPunct="0">
              <a:spcBef>
                <a:spcPct val="20000"/>
              </a:spcBef>
              <a:spcAft>
                <a:spcPct val="0"/>
              </a:spcAft>
              <a:buChar char="»"/>
              <a:defRPr sz="1000">
                <a:solidFill>
                  <a:schemeClr val="tx1"/>
                </a:solidFill>
                <a:latin typeface="Arial" charset="0"/>
                <a:cs typeface="Arial" charset="0"/>
              </a:defRPr>
            </a:lvl9pPr>
          </a:lstStyle>
          <a:p>
            <a:pPr lvl="1" eaLnBrk="1" hangingPunct="1">
              <a:spcBef>
                <a:spcPct val="80000"/>
              </a:spcBef>
              <a:buClr>
                <a:srgbClr val="D63F20"/>
              </a:buClr>
              <a:buSzPct val="150000"/>
              <a:buFont typeface="Wingdings" pitchFamily="2" charset="2"/>
              <a:buChar char="§"/>
            </a:pPr>
            <a:endParaRPr lang="fr-FR" altLang="fr-FR" sz="1100" b="1" dirty="0">
              <a:solidFill>
                <a:schemeClr val="tx1"/>
              </a:solidFill>
              <a:latin typeface="+mn-lt"/>
            </a:endParaRPr>
          </a:p>
        </p:txBody>
      </p:sp>
      <p:sp>
        <p:nvSpPr>
          <p:cNvPr id="21" name="Rectangle 6"/>
          <p:cNvSpPr>
            <a:spLocks noChangeArrowheads="1"/>
          </p:cNvSpPr>
          <p:nvPr/>
        </p:nvSpPr>
        <p:spPr bwMode="auto">
          <a:xfrm>
            <a:off x="2608643" y="2597920"/>
            <a:ext cx="6043613" cy="215900"/>
          </a:xfrm>
          <a:prstGeom prst="rect">
            <a:avLst/>
          </a:prstGeom>
          <a:solidFill>
            <a:srgbClr val="1C0E5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altLang="fr-FR" b="1" dirty="0"/>
              <a:t>PROJECT DESCRIPTION</a:t>
            </a:r>
          </a:p>
        </p:txBody>
      </p:sp>
      <p:sp>
        <p:nvSpPr>
          <p:cNvPr id="22" name="Rectangle 7"/>
          <p:cNvSpPr>
            <a:spLocks noChangeArrowheads="1"/>
          </p:cNvSpPr>
          <p:nvPr/>
        </p:nvSpPr>
        <p:spPr bwMode="auto">
          <a:xfrm>
            <a:off x="2632075" y="987566"/>
            <a:ext cx="6043613" cy="215900"/>
          </a:xfrm>
          <a:prstGeom prst="rect">
            <a:avLst/>
          </a:prstGeom>
          <a:solidFill>
            <a:srgbClr val="1C0E5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altLang="fr-FR" b="1" dirty="0"/>
              <a:t>CONTEXT</a:t>
            </a:r>
          </a:p>
        </p:txBody>
      </p:sp>
      <p:sp>
        <p:nvSpPr>
          <p:cNvPr id="24" name="Rectangle 23"/>
          <p:cNvSpPr>
            <a:spLocks noChangeArrowheads="1"/>
          </p:cNvSpPr>
          <p:nvPr/>
        </p:nvSpPr>
        <p:spPr bwMode="auto">
          <a:xfrm>
            <a:off x="2632075" y="1233489"/>
            <a:ext cx="6043613" cy="125940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marL="244475" indent="-244475" algn="l" eaLnBrk="0" hangingPunct="0">
              <a:spcBef>
                <a:spcPct val="100000"/>
              </a:spcBef>
              <a:buFont typeface="Wingdings" pitchFamily="2" charset="2"/>
              <a:buChar char="n"/>
              <a:defRPr sz="1600">
                <a:solidFill>
                  <a:schemeClr val="tx1"/>
                </a:solidFill>
                <a:latin typeface="Arial" charset="0"/>
                <a:cs typeface="Arial" charset="0"/>
              </a:defRPr>
            </a:lvl1pPr>
            <a:lvl2pPr marL="363538" indent="-363538" algn="l" eaLnBrk="0" hangingPunct="0">
              <a:spcBef>
                <a:spcPct val="30000"/>
              </a:spcBef>
              <a:buClr>
                <a:schemeClr val="accent2"/>
              </a:buClr>
              <a:buSzPct val="90000"/>
              <a:buFont typeface="Wingdings" pitchFamily="2" charset="2"/>
              <a:buChar char="l"/>
              <a:defRPr sz="1400">
                <a:solidFill>
                  <a:schemeClr val="accent2"/>
                </a:solidFill>
                <a:latin typeface="Arial" charset="0"/>
                <a:cs typeface="Arial" charset="0"/>
              </a:defRPr>
            </a:lvl2pPr>
            <a:lvl3pPr marL="1143000" indent="-228600" algn="l" eaLnBrk="0" hangingPunct="0">
              <a:spcBef>
                <a:spcPct val="20000"/>
              </a:spcBef>
              <a:buSzPct val="70000"/>
              <a:buFont typeface="Wingdings" pitchFamily="2" charset="2"/>
              <a:buChar char="n"/>
              <a:defRPr sz="1400" i="1">
                <a:solidFill>
                  <a:schemeClr val="accent2"/>
                </a:solidFill>
                <a:latin typeface="Arial" charset="0"/>
                <a:cs typeface="Arial" charset="0"/>
              </a:defRPr>
            </a:lvl3pPr>
            <a:lvl4pPr marL="1600200" indent="-228600" algn="l" eaLnBrk="0" hangingPunct="0">
              <a:spcBef>
                <a:spcPct val="20000"/>
              </a:spcBef>
              <a:buChar char="–"/>
              <a:defRPr sz="1200">
                <a:solidFill>
                  <a:schemeClr val="tx1"/>
                </a:solidFill>
                <a:latin typeface="Arial" charset="0"/>
                <a:cs typeface="Arial" charset="0"/>
              </a:defRPr>
            </a:lvl4pPr>
            <a:lvl5pPr marL="2057400" indent="-228600" algn="l" eaLnBrk="0" hangingPunct="0">
              <a:spcBef>
                <a:spcPct val="20000"/>
              </a:spcBef>
              <a:buChar char="»"/>
              <a:defRPr sz="1000">
                <a:solidFill>
                  <a:schemeClr val="tx1"/>
                </a:solidFill>
                <a:latin typeface="Arial" charset="0"/>
                <a:cs typeface="Arial" charset="0"/>
              </a:defRPr>
            </a:lvl5pPr>
            <a:lvl6pPr marL="2514600" indent="-228600" eaLnBrk="0" fontAlgn="base" hangingPunct="0">
              <a:spcBef>
                <a:spcPct val="20000"/>
              </a:spcBef>
              <a:spcAft>
                <a:spcPct val="0"/>
              </a:spcAft>
              <a:buChar char="»"/>
              <a:defRPr sz="1000">
                <a:solidFill>
                  <a:schemeClr val="tx1"/>
                </a:solidFill>
                <a:latin typeface="Arial" charset="0"/>
                <a:cs typeface="Arial" charset="0"/>
              </a:defRPr>
            </a:lvl6pPr>
            <a:lvl7pPr marL="2971800" indent="-228600" eaLnBrk="0" fontAlgn="base" hangingPunct="0">
              <a:spcBef>
                <a:spcPct val="20000"/>
              </a:spcBef>
              <a:spcAft>
                <a:spcPct val="0"/>
              </a:spcAft>
              <a:buChar char="»"/>
              <a:defRPr sz="1000">
                <a:solidFill>
                  <a:schemeClr val="tx1"/>
                </a:solidFill>
                <a:latin typeface="Arial" charset="0"/>
                <a:cs typeface="Arial" charset="0"/>
              </a:defRPr>
            </a:lvl7pPr>
            <a:lvl8pPr marL="3429000" indent="-228600" eaLnBrk="0" fontAlgn="base" hangingPunct="0">
              <a:spcBef>
                <a:spcPct val="20000"/>
              </a:spcBef>
              <a:spcAft>
                <a:spcPct val="0"/>
              </a:spcAft>
              <a:buChar char="»"/>
              <a:defRPr sz="1000">
                <a:solidFill>
                  <a:schemeClr val="tx1"/>
                </a:solidFill>
                <a:latin typeface="Arial" charset="0"/>
                <a:cs typeface="Arial" charset="0"/>
              </a:defRPr>
            </a:lvl8pPr>
            <a:lvl9pPr marL="3886200" indent="-228600" eaLnBrk="0" fontAlgn="base" hangingPunct="0">
              <a:spcBef>
                <a:spcPct val="20000"/>
              </a:spcBef>
              <a:spcAft>
                <a:spcPct val="0"/>
              </a:spcAft>
              <a:buChar char="»"/>
              <a:defRPr sz="1000">
                <a:solidFill>
                  <a:schemeClr val="tx1"/>
                </a:solidFill>
                <a:latin typeface="Arial" charset="0"/>
                <a:cs typeface="Arial" charset="0"/>
              </a:defRPr>
            </a:lvl9pPr>
          </a:lstStyle>
          <a:p>
            <a:pPr lvl="1" eaLnBrk="1" hangingPunct="1">
              <a:spcBef>
                <a:spcPct val="80000"/>
              </a:spcBef>
              <a:buClr>
                <a:srgbClr val="D63F20"/>
              </a:buClr>
              <a:buSzPct val="150000"/>
              <a:buFont typeface="Wingdings" pitchFamily="2" charset="2"/>
              <a:buChar char="§"/>
            </a:pPr>
            <a:endParaRPr lang="en-GB" altLang="fr-FR" sz="1100" dirty="0">
              <a:solidFill>
                <a:schemeClr val="tx1"/>
              </a:solidFill>
              <a:latin typeface="Century Gothic" panose="020B0502020202020204" pitchFamily="34" charset="0"/>
            </a:endParaRPr>
          </a:p>
        </p:txBody>
      </p:sp>
      <p:sp>
        <p:nvSpPr>
          <p:cNvPr id="27" name="Title 1"/>
          <p:cNvSpPr txBox="1">
            <a:spLocks/>
          </p:cNvSpPr>
          <p:nvPr/>
        </p:nvSpPr>
        <p:spPr>
          <a:xfrm>
            <a:off x="99120" y="351226"/>
            <a:ext cx="9001000" cy="36004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000" b="1" dirty="0" smtClean="0"/>
              <a:t>Largest Solar Power Plant in West Africa – Burkina Faso </a:t>
            </a:r>
            <a:endParaRPr lang="en-US" altLang="fr-FR" sz="2000" b="1" dirty="0">
              <a:solidFill>
                <a:srgbClr val="250E62"/>
              </a:solidFill>
              <a:latin typeface="Calibri" pitchFamily="34" charset="0"/>
            </a:endParaRPr>
          </a:p>
        </p:txBody>
      </p:sp>
      <p:sp>
        <p:nvSpPr>
          <p:cNvPr id="30" name="Rectangle 6"/>
          <p:cNvSpPr>
            <a:spLocks noChangeArrowheads="1"/>
          </p:cNvSpPr>
          <p:nvPr/>
        </p:nvSpPr>
        <p:spPr bwMode="auto">
          <a:xfrm>
            <a:off x="2609924" y="4027563"/>
            <a:ext cx="6043613" cy="215900"/>
          </a:xfrm>
          <a:prstGeom prst="rect">
            <a:avLst/>
          </a:prstGeom>
          <a:solidFill>
            <a:srgbClr val="1C0E5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altLang="fr-FR" b="1" dirty="0"/>
              <a:t>PROJECT </a:t>
            </a:r>
            <a:r>
              <a:rPr lang="fr-FR" altLang="fr-FR" b="1" dirty="0" smtClean="0"/>
              <a:t>IMPACT</a:t>
            </a:r>
            <a:endParaRPr lang="fr-FR" altLang="fr-FR" b="1" dirty="0"/>
          </a:p>
        </p:txBody>
      </p:sp>
      <p:sp>
        <p:nvSpPr>
          <p:cNvPr id="9" name="Rectangle 8"/>
          <p:cNvSpPr/>
          <p:nvPr/>
        </p:nvSpPr>
        <p:spPr>
          <a:xfrm>
            <a:off x="2609924" y="2834780"/>
            <a:ext cx="6050239" cy="1169551"/>
          </a:xfrm>
          <a:prstGeom prst="rect">
            <a:avLst/>
          </a:prstGeom>
        </p:spPr>
        <p:txBody>
          <a:bodyPr wrap="square">
            <a:spAutoFit/>
          </a:bodyPr>
          <a:lstStyle/>
          <a:p>
            <a:pPr marL="285750" indent="-285750">
              <a:buClr>
                <a:schemeClr val="accent2"/>
              </a:buClr>
              <a:buFont typeface="Arial" panose="020B0604020202020204" pitchFamily="34" charset="0"/>
              <a:buChar char="•"/>
            </a:pPr>
            <a:r>
              <a:rPr lang="en-US" sz="1400" dirty="0" smtClean="0"/>
              <a:t>33 MW PV Power Plant commissioned on Nov 2017 </a:t>
            </a:r>
          </a:p>
          <a:p>
            <a:pPr marL="285750" indent="-285750">
              <a:buClr>
                <a:schemeClr val="accent2"/>
              </a:buClr>
              <a:buFont typeface="Arial" panose="020B0604020202020204" pitchFamily="34" charset="0"/>
              <a:buChar char="•"/>
            </a:pPr>
            <a:endParaRPr lang="en-US" sz="1400" dirty="0" smtClean="0"/>
          </a:p>
          <a:p>
            <a:pPr marL="285750" indent="-285750">
              <a:buClr>
                <a:schemeClr val="accent2"/>
              </a:buClr>
              <a:buFont typeface="Arial" panose="020B0604020202020204" pitchFamily="34" charset="0"/>
              <a:buChar char="•"/>
            </a:pPr>
            <a:r>
              <a:rPr lang="en-US" sz="1400" dirty="0" smtClean="0"/>
              <a:t>Co-financing between AFD ( sovereign loan / 22,5 M€) and the EU (grant / 25 M€).</a:t>
            </a:r>
          </a:p>
          <a:p>
            <a:pPr marL="285750" indent="-285750">
              <a:buClr>
                <a:schemeClr val="accent2"/>
              </a:buClr>
              <a:buFont typeface="Arial" panose="020B0604020202020204" pitchFamily="34" charset="0"/>
              <a:buChar char="•"/>
            </a:pPr>
            <a:endParaRPr lang="fr-FR" sz="1400" dirty="0"/>
          </a:p>
        </p:txBody>
      </p:sp>
      <p:sp>
        <p:nvSpPr>
          <p:cNvPr id="11" name="Rectangle 10"/>
          <p:cNvSpPr/>
          <p:nvPr/>
        </p:nvSpPr>
        <p:spPr>
          <a:xfrm>
            <a:off x="531649" y="2924944"/>
            <a:ext cx="1842422" cy="3200876"/>
          </a:xfrm>
          <a:prstGeom prst="rect">
            <a:avLst/>
          </a:prstGeom>
        </p:spPr>
        <p:txBody>
          <a:bodyPr wrap="square">
            <a:spAutoFit/>
          </a:bodyPr>
          <a:lstStyle/>
          <a:p>
            <a:pPr algn="ctr">
              <a:spcBef>
                <a:spcPct val="50000"/>
              </a:spcBef>
              <a:buClr>
                <a:srgbClr val="D63F20"/>
              </a:buClr>
              <a:buSzPct val="150000"/>
            </a:pPr>
            <a:r>
              <a:rPr lang="en-US" altLang="fr-FR" sz="1400" b="1" dirty="0"/>
              <a:t>Type : </a:t>
            </a:r>
            <a:r>
              <a:rPr lang="en-US" altLang="fr-FR" sz="1400" dirty="0" smtClean="0"/>
              <a:t>Large Scale Power Plant</a:t>
            </a:r>
          </a:p>
          <a:p>
            <a:pPr algn="ctr">
              <a:spcBef>
                <a:spcPct val="50000"/>
              </a:spcBef>
              <a:buClr>
                <a:srgbClr val="D63F20"/>
              </a:buClr>
              <a:buSzPct val="150000"/>
            </a:pPr>
            <a:endParaRPr lang="en-US" altLang="fr-FR" sz="800" dirty="0"/>
          </a:p>
          <a:p>
            <a:pPr algn="ctr">
              <a:spcBef>
                <a:spcPct val="50000"/>
              </a:spcBef>
              <a:buClr>
                <a:srgbClr val="D63F20"/>
              </a:buClr>
              <a:buSzPct val="150000"/>
            </a:pPr>
            <a:r>
              <a:rPr lang="en-GB" altLang="fr-FR" sz="1400" b="1" dirty="0" smtClean="0"/>
              <a:t>Client : </a:t>
            </a:r>
            <a:r>
              <a:rPr lang="en-GB" altLang="fr-FR" sz="1400" dirty="0" smtClean="0"/>
              <a:t>SONABEL </a:t>
            </a:r>
          </a:p>
          <a:p>
            <a:pPr algn="ctr">
              <a:spcBef>
                <a:spcPct val="50000"/>
              </a:spcBef>
              <a:buClr>
                <a:srgbClr val="D63F20"/>
              </a:buClr>
              <a:buSzPct val="150000"/>
            </a:pPr>
            <a:endParaRPr lang="en-GB" altLang="fr-FR" sz="800" dirty="0"/>
          </a:p>
          <a:p>
            <a:pPr algn="ctr">
              <a:spcBef>
                <a:spcPct val="50000"/>
              </a:spcBef>
              <a:buClr>
                <a:srgbClr val="D63F20"/>
              </a:buClr>
              <a:buSzPct val="150000"/>
            </a:pPr>
            <a:r>
              <a:rPr lang="en-GB" altLang="fr-FR" sz="1400" dirty="0" smtClean="0"/>
              <a:t> </a:t>
            </a:r>
            <a:r>
              <a:rPr lang="en-GB" altLang="fr-FR" sz="1400" b="1" dirty="0"/>
              <a:t>Pays : </a:t>
            </a:r>
            <a:r>
              <a:rPr lang="en-GB" altLang="fr-FR" sz="1400" dirty="0" smtClean="0"/>
              <a:t>Burkina Faso</a:t>
            </a:r>
          </a:p>
          <a:p>
            <a:pPr algn="ctr">
              <a:spcBef>
                <a:spcPct val="50000"/>
              </a:spcBef>
              <a:buClr>
                <a:srgbClr val="D63F20"/>
              </a:buClr>
              <a:buSzPct val="150000"/>
            </a:pPr>
            <a:endParaRPr lang="en-GB" altLang="fr-FR" sz="800" dirty="0"/>
          </a:p>
          <a:p>
            <a:pPr algn="ctr">
              <a:spcBef>
                <a:spcPct val="50000"/>
              </a:spcBef>
              <a:buClr>
                <a:srgbClr val="D63F20"/>
              </a:buClr>
              <a:buSzPct val="150000"/>
            </a:pPr>
            <a:r>
              <a:rPr lang="en-GB" altLang="fr-FR" sz="1400" b="1" dirty="0" smtClean="0"/>
              <a:t>Financing </a:t>
            </a:r>
            <a:r>
              <a:rPr lang="en-GB" altLang="fr-FR" sz="1400" b="1" dirty="0"/>
              <a:t>Tool : </a:t>
            </a:r>
            <a:r>
              <a:rPr lang="en-GB" altLang="fr-FR" sz="1400" dirty="0" smtClean="0"/>
              <a:t>Sovereign Loan (on-</a:t>
            </a:r>
            <a:r>
              <a:rPr lang="en-GB" altLang="fr-FR" sz="1400" dirty="0" err="1" smtClean="0"/>
              <a:t>lended</a:t>
            </a:r>
            <a:r>
              <a:rPr lang="en-GB" altLang="fr-FR" sz="1400" dirty="0" smtClean="0"/>
              <a:t> as a grant)</a:t>
            </a:r>
          </a:p>
          <a:p>
            <a:pPr algn="ctr">
              <a:spcBef>
                <a:spcPct val="50000"/>
              </a:spcBef>
              <a:buClr>
                <a:srgbClr val="D63F20"/>
              </a:buClr>
              <a:buSzPct val="150000"/>
            </a:pPr>
            <a:endParaRPr lang="en-GB" altLang="fr-FR" sz="800" dirty="0"/>
          </a:p>
          <a:p>
            <a:pPr algn="ctr">
              <a:spcBef>
                <a:spcPct val="50000"/>
              </a:spcBef>
              <a:buClr>
                <a:srgbClr val="D63F20"/>
              </a:buClr>
              <a:buSzPct val="150000"/>
            </a:pPr>
            <a:r>
              <a:rPr lang="en-GB" altLang="fr-FR" sz="1400" b="1" dirty="0" smtClean="0"/>
              <a:t>Amount : </a:t>
            </a:r>
            <a:r>
              <a:rPr lang="en-GB" altLang="fr-FR" sz="1400" dirty="0" smtClean="0"/>
              <a:t>47,5M€</a:t>
            </a:r>
            <a:endParaRPr lang="en-GB" altLang="fr-FR" sz="1400" dirty="0"/>
          </a:p>
        </p:txBody>
      </p:sp>
      <p:pic>
        <p:nvPicPr>
          <p:cNvPr id="1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649" y="987566"/>
            <a:ext cx="1842422" cy="1826254"/>
          </a:xfrm>
          <a:prstGeom prst="rect">
            <a:avLst/>
          </a:prstGeom>
          <a:noFill/>
          <a:ln>
            <a:noFill/>
          </a:ln>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2" name="Rectangle 1"/>
          <p:cNvSpPr/>
          <p:nvPr/>
        </p:nvSpPr>
        <p:spPr>
          <a:xfrm>
            <a:off x="2625446" y="1239292"/>
            <a:ext cx="6043609" cy="1169551"/>
          </a:xfrm>
          <a:prstGeom prst="rect">
            <a:avLst/>
          </a:prstGeom>
        </p:spPr>
        <p:txBody>
          <a:bodyPr wrap="square">
            <a:spAutoFit/>
          </a:bodyPr>
          <a:lstStyle/>
          <a:p>
            <a:pPr marL="285750" indent="-285750">
              <a:buClr>
                <a:schemeClr val="accent2"/>
              </a:buClr>
              <a:buFont typeface="Arial" panose="020B0604020202020204" pitchFamily="34" charset="0"/>
              <a:buChar char="•"/>
            </a:pPr>
            <a:r>
              <a:rPr lang="en-US" sz="1400" dirty="0" smtClean="0"/>
              <a:t>Very limited installed capacity  (~250MW). Highly dependent on fuel importations and electrical </a:t>
            </a:r>
            <a:r>
              <a:rPr lang="en-US" sz="1400" dirty="0"/>
              <a:t>interconnection with </a:t>
            </a:r>
            <a:r>
              <a:rPr lang="en-US" sz="1400" dirty="0" err="1" smtClean="0"/>
              <a:t>neighbouring</a:t>
            </a:r>
            <a:r>
              <a:rPr lang="en-US" sz="1400" dirty="0" smtClean="0"/>
              <a:t> countries (Ivory Cost and Ghana).</a:t>
            </a:r>
          </a:p>
          <a:p>
            <a:pPr marL="285750" indent="-285750">
              <a:buClr>
                <a:schemeClr val="accent2"/>
              </a:buClr>
              <a:buFont typeface="Arial" panose="020B0604020202020204" pitchFamily="34" charset="0"/>
              <a:buChar char="•"/>
            </a:pPr>
            <a:endParaRPr lang="en-US" sz="1400" dirty="0" smtClean="0"/>
          </a:p>
          <a:p>
            <a:pPr marL="285750" indent="-285750">
              <a:buClr>
                <a:schemeClr val="accent2"/>
              </a:buClr>
              <a:buFont typeface="Arial" panose="020B0604020202020204" pitchFamily="34" charset="0"/>
              <a:buChar char="•"/>
            </a:pPr>
            <a:r>
              <a:rPr lang="en-US" sz="1400" dirty="0"/>
              <a:t>E</a:t>
            </a:r>
            <a:r>
              <a:rPr lang="en-US" sz="1400" dirty="0" smtClean="0"/>
              <a:t>xpensive cost to generate electricity (&gt;20c€/kWh)</a:t>
            </a:r>
          </a:p>
        </p:txBody>
      </p:sp>
      <p:sp>
        <p:nvSpPr>
          <p:cNvPr id="4" name="Rectangle 3"/>
          <p:cNvSpPr/>
          <p:nvPr/>
        </p:nvSpPr>
        <p:spPr>
          <a:xfrm>
            <a:off x="2595817" y="4315469"/>
            <a:ext cx="6023268" cy="1815882"/>
          </a:xfrm>
          <a:prstGeom prst="rect">
            <a:avLst/>
          </a:prstGeom>
        </p:spPr>
        <p:txBody>
          <a:bodyPr wrap="square">
            <a:spAutoFit/>
          </a:bodyPr>
          <a:lstStyle/>
          <a:p>
            <a:pPr marL="285750" indent="-285750">
              <a:buClr>
                <a:schemeClr val="accent2"/>
              </a:buClr>
              <a:buFont typeface="Arial" panose="020B0604020202020204" pitchFamily="34" charset="0"/>
              <a:buChar char="•"/>
            </a:pPr>
            <a:r>
              <a:rPr lang="en-US" sz="1400" dirty="0" smtClean="0"/>
              <a:t>To increase the installed capacity of the country and reduce the cost of electricity generation  for SONABEL</a:t>
            </a:r>
          </a:p>
          <a:p>
            <a:pPr>
              <a:buClr>
                <a:schemeClr val="accent2"/>
              </a:buClr>
            </a:pPr>
            <a:endParaRPr lang="fr-FR" sz="1400" dirty="0" smtClean="0"/>
          </a:p>
          <a:p>
            <a:pPr marL="285750" indent="-285750">
              <a:buClr>
                <a:schemeClr val="accent2"/>
              </a:buClr>
              <a:buFont typeface="Arial" panose="020B0604020202020204" pitchFamily="34" charset="0"/>
              <a:buChar char="•"/>
            </a:pPr>
            <a:r>
              <a:rPr lang="en-US" sz="1400" dirty="0" smtClean="0"/>
              <a:t>To create a ratchet effect for the promotion of RE projects in the region. </a:t>
            </a:r>
          </a:p>
          <a:p>
            <a:pPr marL="285750" indent="-285750">
              <a:buClr>
                <a:schemeClr val="accent2"/>
              </a:buClr>
              <a:buFont typeface="Arial" panose="020B0604020202020204" pitchFamily="34" charset="0"/>
              <a:buChar char="•"/>
            </a:pPr>
            <a:endParaRPr lang="en-US" sz="1400" dirty="0"/>
          </a:p>
          <a:p>
            <a:pPr marL="285750" indent="-285750">
              <a:buClr>
                <a:schemeClr val="accent2"/>
              </a:buClr>
              <a:buFont typeface="Arial" panose="020B0604020202020204" pitchFamily="34" charset="0"/>
              <a:buChar char="•"/>
            </a:pPr>
            <a:r>
              <a:rPr lang="fr-FR" sz="1400" dirty="0" smtClean="0"/>
              <a:t>To </a:t>
            </a:r>
            <a:r>
              <a:rPr lang="en-US" sz="1400" dirty="0" smtClean="0"/>
              <a:t>improve</a:t>
            </a:r>
            <a:r>
              <a:rPr lang="fr-FR" sz="1400" dirty="0" smtClean="0"/>
              <a:t> </a:t>
            </a:r>
            <a:r>
              <a:rPr lang="fr-FR" sz="1400" dirty="0"/>
              <a:t>the </a:t>
            </a:r>
            <a:r>
              <a:rPr lang="en-US" sz="1400" dirty="0" smtClean="0"/>
              <a:t>energy</a:t>
            </a:r>
            <a:r>
              <a:rPr lang="fr-FR" sz="1400" dirty="0" smtClean="0"/>
              <a:t> </a:t>
            </a:r>
            <a:r>
              <a:rPr lang="en-US" sz="1400" dirty="0" smtClean="0"/>
              <a:t>mixt</a:t>
            </a:r>
            <a:r>
              <a:rPr lang="fr-FR" sz="1400" dirty="0" smtClean="0"/>
              <a:t> </a:t>
            </a:r>
            <a:r>
              <a:rPr lang="fr-FR" sz="1400" dirty="0"/>
              <a:t>of the country and </a:t>
            </a:r>
            <a:r>
              <a:rPr lang="en-US" sz="1400" dirty="0"/>
              <a:t>enabling annual savings of 26,000 </a:t>
            </a:r>
            <a:r>
              <a:rPr lang="en-US" sz="1400" dirty="0" err="1" smtClean="0"/>
              <a:t>tonnes</a:t>
            </a:r>
            <a:r>
              <a:rPr lang="en-US" sz="1400" dirty="0" smtClean="0"/>
              <a:t> </a:t>
            </a:r>
            <a:r>
              <a:rPr lang="en-US" sz="1400" dirty="0"/>
              <a:t>of CO</a:t>
            </a:r>
            <a:r>
              <a:rPr lang="fr-FR" sz="1400" dirty="0" smtClean="0"/>
              <a:t>2 </a:t>
            </a:r>
            <a:r>
              <a:rPr lang="en-US" sz="1400" dirty="0" smtClean="0"/>
              <a:t>equivalent</a:t>
            </a:r>
            <a:r>
              <a:rPr lang="fr-FR" sz="1400" dirty="0" smtClean="0"/>
              <a:t>.</a:t>
            </a:r>
            <a:endParaRPr lang="fr-FR" sz="1400" dirty="0"/>
          </a:p>
        </p:txBody>
      </p:sp>
    </p:spTree>
    <p:extLst>
      <p:ext uri="{BB962C8B-B14F-4D97-AF65-F5344CB8AC3E}">
        <p14:creationId xmlns:p14="http://schemas.microsoft.com/office/powerpoint/2010/main" val="40246687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43708" y="3132256"/>
            <a:ext cx="5256584" cy="584776"/>
          </a:xfrm>
          <a:prstGeom prst="rect">
            <a:avLst/>
          </a:prstGeom>
          <a:noFill/>
        </p:spPr>
        <p:txBody>
          <a:bodyPr wrap="square" rtlCol="0">
            <a:spAutoFit/>
          </a:bodyPr>
          <a:lstStyle/>
          <a:p>
            <a:pPr algn="ctr"/>
            <a:r>
              <a:rPr lang="en-US" sz="3200" b="1" dirty="0" smtClean="0">
                <a:solidFill>
                  <a:srgbClr val="1C0E5D"/>
                </a:solidFill>
                <a:latin typeface="Century Gothic" panose="020B0502020202020204" pitchFamily="34" charset="0"/>
                <a:cs typeface="Arial" panose="020B0604020202020204" pitchFamily="34" charset="0"/>
              </a:rPr>
              <a:t>THANK YOU </a:t>
            </a:r>
            <a:endParaRPr lang="en-US" sz="3200" b="1" dirty="0">
              <a:solidFill>
                <a:srgbClr val="1C0E5D"/>
              </a:solidFill>
              <a:latin typeface="Century Gothic" panose="020B0502020202020204" pitchFamily="34" charset="0"/>
              <a:cs typeface="Arial" panose="020B0604020202020204" pitchFamily="34" charset="0"/>
            </a:endParaRPr>
          </a:p>
        </p:txBody>
      </p:sp>
      <p:sp>
        <p:nvSpPr>
          <p:cNvPr id="5" name="TextBox 4"/>
          <p:cNvSpPr txBox="1"/>
          <p:nvPr/>
        </p:nvSpPr>
        <p:spPr>
          <a:xfrm>
            <a:off x="2267744" y="5301208"/>
            <a:ext cx="4596626" cy="307777"/>
          </a:xfrm>
          <a:prstGeom prst="rect">
            <a:avLst/>
          </a:prstGeom>
          <a:noFill/>
        </p:spPr>
        <p:txBody>
          <a:bodyPr wrap="square" rtlCol="0">
            <a:spAutoFit/>
          </a:bodyPr>
          <a:lstStyle/>
          <a:p>
            <a:pPr algn="ctr"/>
            <a:r>
              <a:rPr lang="en-US" sz="1400" dirty="0" err="1" smtClean="0">
                <a:solidFill>
                  <a:srgbClr val="1C0E5D"/>
                </a:solidFill>
                <a:latin typeface="Century Gothic" panose="020B0502020202020204" pitchFamily="34" charset="0"/>
                <a:cs typeface="Arial" panose="020B0604020202020204" pitchFamily="34" charset="0"/>
              </a:rPr>
              <a:t>afd.fr</a:t>
            </a:r>
            <a:endParaRPr lang="en-US" sz="1400" dirty="0">
              <a:solidFill>
                <a:srgbClr val="1C0E5D"/>
              </a:solidFill>
              <a:latin typeface="Century Gothic" panose="020B0502020202020204" pitchFamily="34" charset="0"/>
              <a:cs typeface="Arial" panose="020B0604020202020204" pitchFamily="34" charset="0"/>
            </a:endParaRPr>
          </a:p>
        </p:txBody>
      </p:sp>
    </p:spTree>
    <p:extLst>
      <p:ext uri="{BB962C8B-B14F-4D97-AF65-F5344CB8AC3E}">
        <p14:creationId xmlns:p14="http://schemas.microsoft.com/office/powerpoint/2010/main" val="1183326772"/>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Custom 3">
      <a:dk1>
        <a:srgbClr val="250E62"/>
      </a:dk1>
      <a:lt1>
        <a:sysClr val="window" lastClr="FFFFFF"/>
      </a:lt1>
      <a:dk2>
        <a:srgbClr val="250E62"/>
      </a:dk2>
      <a:lt2>
        <a:srgbClr val="FFFFFF"/>
      </a:lt2>
      <a:accent1>
        <a:srgbClr val="21167D"/>
      </a:accent1>
      <a:accent2>
        <a:srgbClr val="DA291C"/>
      </a:accent2>
      <a:accent3>
        <a:srgbClr val="3F55AC"/>
      </a:accent3>
      <a:accent4>
        <a:srgbClr val="4B6BD5"/>
      </a:accent4>
      <a:accent5>
        <a:srgbClr val="E6433C"/>
      </a:accent5>
      <a:accent6>
        <a:srgbClr val="F86D66"/>
      </a:accent6>
      <a:hlink>
        <a:srgbClr val="0000FF"/>
      </a:hlink>
      <a:folHlink>
        <a:srgbClr val="18A6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AFD 1">
      <a:dk1>
        <a:srgbClr val="250E62"/>
      </a:dk1>
      <a:lt1>
        <a:sysClr val="window" lastClr="FFFFFF"/>
      </a:lt1>
      <a:dk2>
        <a:srgbClr val="250E62"/>
      </a:dk2>
      <a:lt2>
        <a:srgbClr val="FFFFFF"/>
      </a:lt2>
      <a:accent1>
        <a:srgbClr val="2F117D"/>
      </a:accent1>
      <a:accent2>
        <a:srgbClr val="DA291C"/>
      </a:accent2>
      <a:accent3>
        <a:srgbClr val="4D3AAC"/>
      </a:accent3>
      <a:accent4>
        <a:srgbClr val="626ED5"/>
      </a:accent4>
      <a:accent5>
        <a:srgbClr val="E6433C"/>
      </a:accent5>
      <a:accent6>
        <a:srgbClr val="F86D66"/>
      </a:accent6>
      <a:hlink>
        <a:srgbClr val="0000FF"/>
      </a:hlink>
      <a:folHlink>
        <a:srgbClr val="18A6FF"/>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Theme.thmx</Template>
  <TotalTime>9256</TotalTime>
  <Words>1375</Words>
  <Application>Microsoft Office PowerPoint</Application>
  <PresentationFormat>Affichage à l'écran (4:3)</PresentationFormat>
  <Paragraphs>248</Paragraphs>
  <Slides>10</Slides>
  <Notes>10</Notes>
  <HiddenSlides>0</HiddenSlides>
  <MMClips>0</MMClips>
  <ScaleCrop>false</ScaleCrop>
  <HeadingPairs>
    <vt:vector size="4" baseType="variant">
      <vt:variant>
        <vt:lpstr>Thème</vt:lpstr>
      </vt:variant>
      <vt:variant>
        <vt:i4>2</vt:i4>
      </vt:variant>
      <vt:variant>
        <vt:lpstr>Titres des diapositives</vt:lpstr>
      </vt:variant>
      <vt:variant>
        <vt:i4>10</vt:i4>
      </vt:variant>
    </vt:vector>
  </HeadingPairs>
  <TitlesOfParts>
    <vt:vector size="12" baseType="lpstr">
      <vt:lpstr>2_Office Theme</vt:lpstr>
      <vt:lpstr>1_Office Theme</vt:lpstr>
      <vt:lpstr>Supporting solar energy projects  in ISA countries</vt:lpstr>
      <vt:lpstr>FINANCIAL COMMITMENTS BY FRENCH GOVERNMENT</vt:lpstr>
      <vt:lpstr>DIVERSIFIED FINANCIAL INSTRUMENTS</vt:lpstr>
      <vt:lpstr>Présentation PowerPoint</vt:lpstr>
      <vt:lpstr>TO CONTRIBUTE TO ISA PROGRAMS 1/2</vt:lpstr>
      <vt:lpstr>Présentation PowerPoint</vt:lpstr>
      <vt:lpstr>TO CONTRIBUTE TO ISA PROGRAMS 2/2</vt:lpstr>
      <vt:lpstr>Présentation PowerPoint</vt:lpstr>
      <vt:lpstr>Présentation PowerPoint</vt:lpstr>
      <vt:lpstr>TO CONTRIBUTE TO ISA PROGRAMS 3/3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AFD</dc:creator>
  <cp:lastModifiedBy>DELISLE Augustin</cp:lastModifiedBy>
  <cp:revision>397</cp:revision>
  <cp:lastPrinted>2018-04-18T03:34:36Z</cp:lastPrinted>
  <dcterms:created xsi:type="dcterms:W3CDTF">2014-04-03T18:35:05Z</dcterms:created>
  <dcterms:modified xsi:type="dcterms:W3CDTF">2018-04-18T04:50:11Z</dcterms:modified>
</cp:coreProperties>
</file>