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purl.oclc.org/ooxml/officeDocument/relationships/extendedProperties" Target="docProps/app.xml"/><Relationship Id="rId2" Type="http://schemas.openxmlformats.org/package/2006/relationships/metadata/core-properties" Target="docProps/core.xml"/><Relationship Id="rId1" Type="http://purl.oclc.org/ooxml/officeDocument/relationships/officeDocument" Target="ppt/presentation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bookmarkIdSeed="5" conformance="strict">
  <p:sldMasterIdLst>
    <p:sldMasterId id="2147483660" r:id="rId1"/>
    <p:sldMasterId id="2147483675" r:id="rId2"/>
    <p:sldMasterId id="2147483687" r:id="rId3"/>
  </p:sldMasterIdLst>
  <p:notesMasterIdLst>
    <p:notesMasterId r:id="rId10"/>
  </p:notesMasterIdLst>
  <p:handoutMasterIdLst>
    <p:handoutMasterId r:id="rId11"/>
  </p:handoutMasterIdLst>
  <p:sldIdLst>
    <p:sldId id="419" r:id="rId4"/>
    <p:sldId id="708" r:id="rId5"/>
    <p:sldId id="757" r:id="rId6"/>
    <p:sldId id="761" r:id="rId7"/>
    <p:sldId id="764" r:id="rId8"/>
    <p:sldId id="381" r:id="rId9"/>
  </p:sldIdLst>
  <p:sldSz cx="9144000" cy="6858000" type="screen4x3"/>
  <p:notesSz cx="6797675" cy="9928225"/>
  <p:custDataLst>
    <p:tags r:id="rId12"/>
  </p:custDataLst>
  <p:defaultTextStyle>
    <a:defPPr>
      <a:defRPr lang="en-GB"/>
    </a:defPPr>
    <a:lvl1pPr algn="l" rtl="0" fontAlgn="base">
      <a:spcBef>
        <a:spcPct val="0%"/>
      </a:spcBef>
      <a:spcAft>
        <a:spcPct val="0%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%"/>
      </a:spcBef>
      <a:spcAft>
        <a:spcPct val="0%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%"/>
      </a:spcBef>
      <a:spcAft>
        <a:spcPct val="0%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%"/>
      </a:spcBef>
      <a:spcAft>
        <a:spcPct val="0%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%"/>
      </a:spcBef>
      <a:spcAft>
        <a:spcPct val="0%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B1E63A7-A3CB-4121-9A8E-52B06C8BB38A}">
          <p14:sldIdLst>
            <p14:sldId id="419"/>
            <p14:sldId id="708"/>
            <p14:sldId id="757"/>
            <p14:sldId id="761"/>
            <p14:sldId id="764"/>
            <p14:sldId id="3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purl.oclc.org/ooxml/drawingml/main" xmlns:r="http://purl.oclc.org/ooxml/officeDocument/relationships" xmlns:p="http://purl.oclc.org/ooxml/presentationml/main">
  <p:cmAuthor id="1" name="Owner" initials="O" lastIdx="6" clrIdx="0">
    <p:extLst>
      <p:ext uri="{19B8F6BF-5375-455C-9EA6-DF929625EA0E}">
        <p15:presenceInfo xmlns:p15="http://schemas.microsoft.com/office/powerpoint/2012/main" userId="Owner" providerId="None"/>
      </p:ext>
    </p:extLst>
  </p:cmAuthor>
  <p:cmAuthor id="2" name="George Vourliotakis" initials="GV" lastIdx="1" clrIdx="1">
    <p:extLst>
      <p:ext uri="{19B8F6BF-5375-455C-9EA6-DF929625EA0E}">
        <p15:presenceInfo xmlns:p15="http://schemas.microsoft.com/office/powerpoint/2012/main" userId="S-1-5-21-183311780-3788010208-1461813499-1303" providerId="AD"/>
      </p:ext>
    </p:extLst>
  </p:cmAuthor>
  <p:cmAuthor id="3" name="George Vlondakis" initials="GV" lastIdx="1" clrIdx="2">
    <p:extLst>
      <p:ext uri="{19B8F6BF-5375-455C-9EA6-DF929625EA0E}">
        <p15:presenceInfo xmlns:p15="http://schemas.microsoft.com/office/powerpoint/2012/main" userId="George Vlondakis" providerId="None"/>
      </p:ext>
    </p:extLst>
  </p:cmAuthor>
  <p:cmAuthor id="4" name="George Vourliotakis" initials="GV [2]" lastIdx="2" clrIdx="3">
    <p:extLst>
      <p:ext uri="{19B8F6BF-5375-455C-9EA6-DF929625EA0E}">
        <p15:presenceInfo xmlns:p15="http://schemas.microsoft.com/office/powerpoint/2012/main" userId="George Vourliotakis" providerId="None"/>
      </p:ext>
    </p:extLst>
  </p:cmAuthor>
</p:cmAuthorLst>
</file>

<file path=ppt/presProps.xml><?xml version="1.0" encoding="utf-8"?>
<p:presentationPr xmlns:a="http://purl.oclc.org/ooxml/drawingml/main" xmlns:r="http://purl.oclc.org/ooxml/officeDocument/relationships" xmlns:p="http://purl.oclc.org/ooxml/presentationml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E3"/>
    <a:srgbClr val="FABE00"/>
    <a:srgbClr val="FFD44B"/>
    <a:srgbClr val="498DF1"/>
    <a:srgbClr val="166CED"/>
    <a:srgbClr val="0000CC"/>
    <a:srgbClr val="74A8F4"/>
    <a:srgbClr val="13338F"/>
    <a:srgbClr val="FF9966"/>
    <a:srgbClr val="D06A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purl.oclc.org/ooxml/drawingml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%"/>
            </a:schemeClr>
          </a:solidFill>
        </a:fill>
      </a:tcStyle>
    </a:wholeTbl>
    <a:band1H>
      <a:tcStyle>
        <a:tcBdr/>
        <a:fill>
          <a:solidFill>
            <a:schemeClr val="accent1">
              <a:tint val="4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%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%" g="0%" b="0%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%" g="0%" b="0%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%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%" g="0%" b="0%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660B408-B3CF-4A94-85FC-2B1E0A45F4A2}" styleName="Dark Style 2 - Accent 1/Accent 2">
    <a:wholeTbl>
      <a:tcTxStyle>
        <a:fontRef idx="minor">
          <a:scrgbClr r="0%" g="0%" b="0%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%"/>
            </a:schemeClr>
          </a:solidFill>
        </a:fill>
      </a:tcStyle>
    </a:wholeTbl>
    <a:band1H>
      <a:tcStyle>
        <a:tcBdr/>
        <a:fill>
          <a:solidFill>
            <a:schemeClr val="accent1">
              <a:tint val="40%"/>
            </a:schemeClr>
          </a:solidFill>
        </a:fill>
      </a:tcStyle>
    </a:band1H>
    <a:band1V>
      <a:tcStyle>
        <a:tcBdr/>
        <a:fill>
          <a:solidFill>
            <a:schemeClr val="accent1">
              <a:tint val="40%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%"/>
            </a:schemeClr>
          </a:solidFill>
        </a:fill>
      </a:tcStyle>
    </a:lastRow>
    <a:firstRow>
      <a:tcTxStyle b="on">
        <a:fontRef idx="minor">
          <a:scrgbClr r="0%" g="0%" b="0%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%"/>
            </a:schemeClr>
          </a:solidFill>
        </a:fill>
      </a:tcStyle>
    </a:wholeTbl>
    <a:band1H>
      <a:tcStyle>
        <a:tcBdr/>
        <a:fill>
          <a:solidFill>
            <a:schemeClr val="accent3">
              <a:tint val="4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%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%"/>
            </a:schemeClr>
          </a:solidFill>
        </a:fill>
      </a:tcStyle>
    </a:wholeTbl>
    <a:band1H>
      <a:tcStyle>
        <a:tcBdr/>
        <a:fill>
          <a:solidFill>
            <a:schemeClr val="accent6">
              <a:tint val="4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%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%"/>
            </a:schemeClr>
          </a:solidFill>
        </a:fill>
      </a:tcStyle>
    </a:wholeTbl>
    <a:band1H>
      <a:tcStyle>
        <a:tcBdr/>
        <a:fill>
          <a:solidFill>
            <a:schemeClr val="accent2">
              <a:tint val="4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%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%" g="0%" b="0%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%"/>
            </a:schemeClr>
          </a:solidFill>
        </a:fill>
      </a:tcStyle>
    </a:band1H>
    <a:band1V>
      <a:tcStyle>
        <a:tcBdr/>
        <a:fill>
          <a:solidFill>
            <a:schemeClr val="dk1">
              <a:tint val="20%"/>
            </a:schemeClr>
          </a:solidFill>
        </a:fill>
      </a:tcStyle>
    </a:band1V>
    <a:lastCol>
      <a:tcTxStyle b="on">
        <a:fontRef idx="minor">
          <a:scrgbClr r="0%" g="0%" b="0%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%" g="0%" b="0%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%" g="0%" b="0%"/>
        </a:fontRef>
        <a:schemeClr val="dk1"/>
      </a:tcTxStyle>
      <a:tcStyle>
        <a:tcBdr/>
      </a:tcStyle>
    </a:seCell>
    <a:swCell>
      <a:tcTxStyle b="on">
        <a:fontRef idx="minor">
          <a:scrgbClr r="0%" g="0%" b="0%"/>
        </a:fontRef>
        <a:schemeClr val="dk1"/>
      </a:tcTxStyle>
      <a:tcStyle>
        <a:tcBdr/>
      </a:tcStyle>
    </a:swCell>
    <a:firstRow>
      <a:tcTxStyle b="on">
        <a:fontRef idx="minor">
          <a:scrgbClr r="0%" g="0%" b="0%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%" g="0%" b="0%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%"/>
            </a:schemeClr>
          </a:solidFill>
        </a:fill>
      </a:tcStyle>
    </a:wholeTbl>
    <a:band1H>
      <a:tcStyle>
        <a:tcBdr/>
        <a:fill>
          <a:solidFill>
            <a:schemeClr val="accent5">
              <a:tint val="40%"/>
            </a:schemeClr>
          </a:solidFill>
        </a:fill>
      </a:tcStyle>
    </a:band1H>
    <a:band1V>
      <a:tcStyle>
        <a:tcBdr/>
        <a:fill>
          <a:solidFill>
            <a:schemeClr val="accent5">
              <a:tint val="40%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%"/>
            </a:schemeClr>
          </a:solidFill>
        </a:fill>
      </a:tcStyle>
    </a:lastRow>
    <a:firstRow>
      <a:tcTxStyle b="on">
        <a:fontRef idx="minor">
          <a:scrgbClr r="0%" g="0%" b="0%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%" g="0%" b="0%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%"/>
            </a:schemeClr>
          </a:solidFill>
        </a:fill>
      </a:tcStyle>
    </a:wholeTbl>
    <a:band1H>
      <a:tcStyle>
        <a:tcBdr/>
        <a:fill>
          <a:solidFill>
            <a:schemeClr val="accent2">
              <a:tint val="40%"/>
            </a:schemeClr>
          </a:solidFill>
        </a:fill>
      </a:tcStyle>
    </a:band1H>
    <a:band1V>
      <a:tcStyle>
        <a:tcBdr/>
        <a:fill>
          <a:solidFill>
            <a:schemeClr val="accent2">
              <a:tint val="40%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%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%"/>
            </a:schemeClr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%" g="0%" b="0%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%" g="0%" b="0%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Light Style 2 - Accent 2">
    <a:wholeTbl>
      <a:tcTxStyle>
        <a:fontRef idx="minor">
          <a:scrgbClr r="0%" g="0%" b="0%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%" g="0%" b="0%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%"/>
            </a:schemeClr>
          </a:solidFill>
        </a:fill>
      </a:tcStyle>
    </a:wholeTbl>
    <a:band1H>
      <a:tcStyle>
        <a:tcBdr/>
        <a:fill>
          <a:solidFill>
            <a:schemeClr val="accent5">
              <a:tint val="4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%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%"/>
            </a:schemeClr>
          </a:solidFill>
        </a:fill>
      </a:tcStyle>
    </a:wholeTbl>
    <a:band1H>
      <a:tcStyle>
        <a:tcBdr/>
        <a:fill>
          <a:solidFill>
            <a:schemeClr val="accent4">
              <a:tint val="4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%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%" g="0%" b="0%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%"/>
            </a:schemeClr>
          </a:solidFill>
        </a:fill>
      </a:tcStyle>
    </a:wholeTbl>
    <a:band1H>
      <a:tcStyle>
        <a:tcBdr/>
        <a:fill>
          <a:solidFill>
            <a:schemeClr val="accent1">
              <a:tint val="40%"/>
            </a:schemeClr>
          </a:solidFill>
        </a:fill>
      </a:tcStyle>
    </a:band1H>
    <a:band1V>
      <a:tcStyle>
        <a:tcBdr/>
        <a:fill>
          <a:solidFill>
            <a:schemeClr val="accent1">
              <a:tint val="40%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%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%"/>
            </a:schemeClr>
          </a:solidFill>
        </a:fill>
      </a:tcStyle>
    </a:firstRow>
  </a:tblStyle>
</a:tblStyleLst>
</file>

<file path=ppt/viewProps.xml><?xml version="1.0" encoding="utf-8"?>
<p:viewPr xmlns:a="http://purl.oclc.org/ooxml/drawingml/main" xmlns:r="http://purl.oclc.org/ooxml/officeDocument/relationships" xmlns:p="http://purl.oclc.org/ooxml/presentationml/main">
  <p:normalViewPr>
    <p:restoredLeft sz="16.053%" autoAdjust="0"/>
    <p:restoredTop sz="92.91%" autoAdjust="0"/>
  </p:normalViewPr>
  <p:slideViewPr>
    <p:cSldViewPr snapToGrid="0">
      <p:cViewPr varScale="1">
        <p:scale>
          <a:sx n="77" d="100"/>
          <a:sy n="77" d="100"/>
        </p:scale>
        <p:origin x="1526" y="82"/>
      </p:cViewPr>
      <p:guideLst>
        <p:guide orient="horz" pos="2183"/>
        <p:guide pos="2903"/>
      </p:guideLst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4002" y="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purl.oclc.org/ooxml/officeDocument/relationships/slide" Target="slides/slide5.xml"/><Relationship Id="rId13" Type="http://purl.oclc.org/ooxml/officeDocument/relationships/commentAuthors" Target="commentAuthors.xml"/><Relationship Id="rId3" Type="http://purl.oclc.org/ooxml/officeDocument/relationships/slideMaster" Target="slideMasters/slideMaster3.xml"/><Relationship Id="rId7" Type="http://purl.oclc.org/ooxml/officeDocument/relationships/slide" Target="slides/slide4.xml"/><Relationship Id="rId12" Type="http://purl.oclc.org/ooxml/officeDocument/relationships/tags" Target="tags/tag1.xml"/><Relationship Id="rId17" Type="http://purl.oclc.org/ooxml/officeDocument/relationships/tableStyles" Target="tableStyles.xml"/><Relationship Id="rId2" Type="http://purl.oclc.org/ooxml/officeDocument/relationships/slideMaster" Target="slideMasters/slideMaster2.xml"/><Relationship Id="rId16" Type="http://purl.oclc.org/ooxml/officeDocument/relationships/theme" Target="theme/theme1.xml"/><Relationship Id="rId1" Type="http://purl.oclc.org/ooxml/officeDocument/relationships/slideMaster" Target="slideMasters/slideMaster1.xml"/><Relationship Id="rId6" Type="http://purl.oclc.org/ooxml/officeDocument/relationships/slide" Target="slides/slide3.xml"/><Relationship Id="rId11" Type="http://purl.oclc.org/ooxml/officeDocument/relationships/handoutMaster" Target="handoutMasters/handoutMaster1.xml"/><Relationship Id="rId5" Type="http://purl.oclc.org/ooxml/officeDocument/relationships/slide" Target="slides/slide2.xml"/><Relationship Id="rId15" Type="http://purl.oclc.org/ooxml/officeDocument/relationships/viewProps" Target="viewProps.xml"/><Relationship Id="rId10" Type="http://purl.oclc.org/ooxml/officeDocument/relationships/notesMaster" Target="notesMasters/notesMaster1.xml"/><Relationship Id="rId4" Type="http://purl.oclc.org/ooxml/officeDocument/relationships/slide" Target="slides/slide1.xml"/><Relationship Id="rId9" Type="http://purl.oclc.org/ooxml/officeDocument/relationships/slide" Target="slides/slide6.xml"/><Relationship Id="rId14" Type="http://purl.oclc.org/ooxml/officeDocument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purl.oclc.org/ooxml/officeDocument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purl.oclc.org/ooxml/officeDocument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purl.oclc.org/ooxml/officeDocument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purl.oclc.org/ooxml/officeDocument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purl.oclc.org/ooxml/officeDocument/relationships/theme" Target="../theme/theme5.xml"/></Relationships>
</file>

<file path=ppt/handoutMasters/handoutMaster1.xml><?xml version="1.0" encoding="utf-8"?>
<p:handoutMaster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341" cy="49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6" tIns="46052" rIns="92106" bIns="4605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761" y="2"/>
            <a:ext cx="2946341" cy="49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6" tIns="46052" rIns="92106" bIns="4605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87"/>
            <a:ext cx="2946341" cy="49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6" tIns="46052" rIns="92106" bIns="4605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761" y="9429287"/>
            <a:ext cx="2946341" cy="49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6" tIns="46052" rIns="92106" bIns="4605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BA7D6E2-4CE9-42CF-834E-E61E6D8C4ED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70605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purl.oclc.org/ooxml/officeDocument/relationships/theme" Target="../theme/theme4.xml"/></Relationships>
</file>

<file path=ppt/notesMasters/notesMaster1.xml><?xml version="1.0" encoding="utf-8"?>
<p:notesMaster xmlns:a="http://purl.oclc.org/ooxml/drawingml/main" xmlns:r="http://purl.oclc.org/ooxml/officeDocument/relationships" xmlns:p="http://purl.oclc.org/ooxml/presentationml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341" cy="49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6" tIns="46052" rIns="92106" bIns="4605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761" y="2"/>
            <a:ext cx="2946341" cy="49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6" tIns="46052" rIns="92106" bIns="4605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%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26" y="4715459"/>
            <a:ext cx="5437826" cy="4467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6" tIns="46052" rIns="92106" bIns="460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Click to edit Master text styles</a:t>
            </a:r>
          </a:p>
          <a:p>
            <a:pPr lvl="1"/>
            <a:r>
              <a:rPr lang="el-GR" noProof="0"/>
              <a:t>Second level</a:t>
            </a:r>
          </a:p>
          <a:p>
            <a:pPr lvl="2"/>
            <a:r>
              <a:rPr lang="el-GR" noProof="0"/>
              <a:t>Third level</a:t>
            </a:r>
          </a:p>
          <a:p>
            <a:pPr lvl="3"/>
            <a:r>
              <a:rPr lang="el-GR" noProof="0"/>
              <a:t>Fourth level</a:t>
            </a:r>
          </a:p>
          <a:p>
            <a:pPr lvl="4"/>
            <a:r>
              <a:rPr lang="el-GR" noProof="0"/>
              <a:t>Fifth level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287"/>
            <a:ext cx="2946341" cy="49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6" tIns="46052" rIns="92106" bIns="4605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761" y="9429287"/>
            <a:ext cx="2946341" cy="497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06" tIns="46052" rIns="92106" bIns="4605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119F797-487F-46F4-ABE8-BC8903FFBA2D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94456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%"/>
      </a:spcBef>
      <a:spcAft>
        <a:spcPct val="0%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%"/>
      </a:spcBef>
      <a:spcAft>
        <a:spcPct val="0%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%"/>
      </a:spcBef>
      <a:spcAft>
        <a:spcPct val="0%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%"/>
      </a:spcBef>
      <a:spcAft>
        <a:spcPct val="0%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%"/>
      </a:spcBef>
      <a:spcAft>
        <a:spcPct val="0%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purl.oclc.org/ooxml/officeDocument/relationships/slide" Target="../slides/slide1.xml"/><Relationship Id="rId1" Type="http://purl.oclc.org/ooxml/officeDocument/relationships/notesMaster" Target="../notesMasters/notesMaster1.xml"/></Relationships>
</file>

<file path=ppt/notesSlides/notesSlide1.xml><?xml version="1.0" encoding="utf-8"?>
<p:notes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9F797-487F-46F4-ABE8-BC8903FFBA2D}" type="slidenum">
              <a:rPr lang="el-GR" smtClean="0"/>
              <a:pPr>
                <a:defRPr/>
              </a:pPr>
              <a:t>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45079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purl.oclc.org/ooxml/officeDocument/relationships/slideMaster" Target="../slideMasters/slideMaster1.xml"/><Relationship Id="rId2" Type="http://purl.oclc.org/ooxml/officeDocument/relationships/tags" Target="../tags/tag3.xml"/><Relationship Id="rId1" Type="http://schemas.openxmlformats.org/officeDocument/2006/relationships/vmlDrawing" Target="../drawings/vmlDrawing2.vml"/><Relationship Id="rId5" Type="http://purl.oclc.org/ooxml/officeDocument/relationships/image" Target="../media/image1.emf"/><Relationship Id="rId4" Type="http://purl.oclc.org/ooxml/officeDocument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purl.oclc.org/ooxml/officeDocument/relationships/slideMaster" Target="../slideMasters/slideMaster3.xml"/><Relationship Id="rId2" Type="http://purl.oclc.org/ooxml/officeDocument/relationships/tags" Target="../tags/tag5.xml"/><Relationship Id="rId1" Type="http://schemas.openxmlformats.org/officeDocument/2006/relationships/vmlDrawing" Target="../drawings/vmlDrawing4.vml"/><Relationship Id="rId5" Type="http://purl.oclc.org/ooxml/officeDocument/relationships/image" Target="../media/image1.emf"/><Relationship Id="rId4" Type="http://purl.oclc.org/ooxml/officeDocument/relationships/oleObject" Target="../embeddings/oleObject4.bin"/></Relationships>
</file>

<file path=ppt/slideLayouts/_rels/slideLayout2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65556276"/>
              </p:ext>
            </p:extLst>
          </p:nvPr>
        </p:nvGraphicFramePr>
        <p:xfrm>
          <a:off x="1588" y="1588"/>
          <a:ext cx="1587" cy="1587"/>
        </p:xfrm>
        <a:graphic>
          <a:graphicData uri="http://purl.oclc.org/ooxml/officeDocument/oleObject">
            <mc:AlternateContent xmlns:mc="http://schemas.openxmlformats.org/markup-compatibility/2006">
              <mc:Choice xmlns:v="urn:schemas-microsoft-com:vml" Requires="v">
                <p:oleObj spid="_x0000_s255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-2" y="635435"/>
            <a:ext cx="9144001" cy="85317"/>
          </a:xfrm>
          <a:prstGeom prst="rect">
            <a:avLst/>
          </a:prstGeom>
          <a:gradFill flip="none" rotWithShape="1">
            <a:gsLst>
              <a:gs pos="100%">
                <a:schemeClr val="bg1"/>
              </a:gs>
              <a:gs pos="21%">
                <a:srgbClr val="15399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68490167"/>
      </p:ext>
    </p:extLst>
  </p:cSld>
  <p:clrMapOvr>
    <a:masterClrMapping/>
  </p:clrMapOvr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6200" y="889000"/>
            <a:ext cx="7797800" cy="4884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78370-14F9-4082-8B65-4C90CA94B06D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92959597"/>
      </p:ext>
    </p:extLst>
  </p:cSld>
  <p:clrMapOvr>
    <a:masterClrMapping/>
  </p:clrMapOvr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49238"/>
            <a:ext cx="2057400" cy="5524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49238"/>
            <a:ext cx="6019800" cy="5524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52C70-464C-4FA9-894B-E2B61171EAED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08954442"/>
      </p:ext>
    </p:extLst>
  </p:cSld>
  <p:clrMapOvr>
    <a:masterClrMapping/>
  </p:clrMapOvr>
</p:sldLayout>
</file>

<file path=ppt/slideLayouts/slideLayout12.xml><?xml version="1.0" encoding="utf-8"?>
<p:sldLayout xmlns:a="http://purl.oclc.org/ooxml/drawingml/main" xmlns:r="http://purl.oclc.org/ooxml/officeDocument/relationships" xmlns:p="http://purl.oclc.org/ooxml/presentationml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9238"/>
            <a:ext cx="8115300" cy="3683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46200" y="889000"/>
            <a:ext cx="3822700" cy="4884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21300" y="889000"/>
            <a:ext cx="3822700" cy="2365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21300" y="3406775"/>
            <a:ext cx="3822700" cy="2366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0AA01-E088-4FD2-B7D4-64AB1EA387D7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05980991"/>
      </p:ext>
    </p:extLst>
  </p:cSld>
  <p:clrMapOvr>
    <a:masterClrMapping/>
  </p:clrMapOvr>
</p:sldLayout>
</file>

<file path=ppt/slideLayouts/slideLayout13.xml><?xml version="1.0" encoding="utf-8"?>
<p:sldLayout xmlns:a="http://purl.oclc.org/ooxml/drawingml/main" xmlns:r="http://purl.oclc.org/ooxml/officeDocument/relationships" xmlns:p="http://purl.oclc.org/ooxml/presentationml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9238"/>
            <a:ext cx="8115300" cy="3683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46200" y="889000"/>
            <a:ext cx="3822700" cy="4884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1300" y="889000"/>
            <a:ext cx="3822700" cy="4884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B1035-D75C-41FC-B038-14D1590A4B44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20063679"/>
      </p:ext>
    </p:extLst>
  </p:cSld>
  <p:clrMapOvr>
    <a:masterClrMapping/>
  </p:clrMapOvr>
</p:sldLayout>
</file>

<file path=ppt/slideLayouts/slideLayout14.xml><?xml version="1.0" encoding="utf-8"?>
<p:sldLayout xmlns:a="http://purl.oclc.org/ooxml/drawingml/main" xmlns:r="http://purl.oclc.org/ooxml/officeDocument/relationships" xmlns:p="http://purl.oclc.org/ooxml/presentationml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9238"/>
            <a:ext cx="8115300" cy="3683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46200" y="889000"/>
            <a:ext cx="7797800" cy="4884738"/>
          </a:xfrm>
          <a:prstGeom prst="rect">
            <a:avLst/>
          </a:prstGeom>
        </p:spPr>
        <p:txBody>
          <a:bodyPr/>
          <a:lstStyle/>
          <a:p>
            <a:pPr lvl="0"/>
            <a:endParaRPr lang="el-GR" noProof="0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15169-0411-45E1-A57D-E64D9FDAAB77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25727924"/>
      </p:ext>
    </p:extLst>
  </p:cSld>
  <p:clrMapOvr>
    <a:masterClrMapping/>
  </p:clrMapOvr>
</p:sldLayout>
</file>

<file path=ppt/slideLayouts/slideLayout15.xml><?xml version="1.0" encoding="utf-8"?>
<p:sldLayout xmlns:a="http://purl.oclc.org/ooxml/drawingml/main" xmlns:r="http://purl.oclc.org/ooxml/officeDocument/relationships" xmlns:p="http://purl.oclc.org/ooxml/presentationml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350877"/>
      </p:ext>
    </p:extLst>
  </p:cSld>
  <p:clrMapOvr>
    <a:masterClrMapping/>
  </p:clrMapOvr>
</p:sldLayout>
</file>

<file path=ppt/slideLayouts/slideLayout16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78668845"/>
      </p:ext>
    </p:extLst>
  </p:cSld>
  <p:clrMapOvr>
    <a:masterClrMapping/>
  </p:clrMapOvr>
</p:sldLayout>
</file>

<file path=ppt/slideLayouts/slideLayout17.xml><?xml version="1.0" encoding="utf-8"?>
<p:sldLayout xmlns:a="http://purl.oclc.org/ooxml/drawingml/main" xmlns:r="http://purl.oclc.org/ooxml/officeDocument/relationships" xmlns:p="http://purl.oclc.org/ooxml/presentationml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%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6307742"/>
      </p:ext>
    </p:extLst>
  </p:cSld>
  <p:clrMapOvr>
    <a:masterClrMapping/>
  </p:clrMapOvr>
</p:sldLayout>
</file>

<file path=ppt/slideLayouts/slideLayout18.xml><?xml version="1.0" encoding="utf-8"?>
<p:sldLayout xmlns:a="http://purl.oclc.org/ooxml/drawingml/main" xmlns:r="http://purl.oclc.org/ooxml/officeDocument/relationships" xmlns:p="http://purl.oclc.org/ooxml/presentationml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0134223"/>
      </p:ext>
    </p:extLst>
  </p:cSld>
  <p:clrMapOvr>
    <a:masterClrMapping/>
  </p:clrMapOvr>
</p:sldLayout>
</file>

<file path=ppt/slideLayouts/slideLayout19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0762659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6200" y="889000"/>
            <a:ext cx="7797800" cy="4884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>
            <a:spAutoFit/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>
                <a:latin typeface="Candara" panose="020E0502030303020204" pitchFamily="34" charset="0"/>
              </a:rPr>
              <a:t>T3.1:  Training on Market Risks</a:t>
            </a:r>
          </a:p>
          <a:p>
            <a:pPr>
              <a:defRPr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93953138"/>
      </p:ext>
    </p:extLst>
  </p:cSld>
  <p:clrMapOvr>
    <a:masterClrMapping/>
  </p:clrMapOvr>
</p:sldLayout>
</file>

<file path=ppt/slideLayouts/slideLayout20.xml><?xml version="1.0" encoding="utf-8"?>
<p:sldLayout xmlns:a="http://purl.oclc.org/ooxml/drawingml/main" xmlns:r="http://purl.oclc.org/ooxml/officeDocument/relationships" xmlns:p="http://purl.oclc.org/ooxml/presentationml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8308258"/>
      </p:ext>
    </p:extLst>
  </p:cSld>
  <p:clrMapOvr>
    <a:masterClrMapping/>
  </p:clrMapOvr>
</p:sldLayout>
</file>

<file path=ppt/slideLayouts/slideLayout21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8368283"/>
      </p:ext>
    </p:extLst>
  </p:cSld>
  <p:clrMapOvr>
    <a:masterClrMapping/>
  </p:clrMapOvr>
</p:sldLayout>
</file>

<file path=ppt/slideLayouts/slideLayout22.xml><?xml version="1.0" encoding="utf-8"?>
<p:sldLayout xmlns:a="http://purl.oclc.org/ooxml/drawingml/main" xmlns:r="http://purl.oclc.org/ooxml/officeDocument/relationships" xmlns:p="http://purl.oclc.org/ooxml/presentationml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4035377"/>
      </p:ext>
    </p:extLst>
  </p:cSld>
  <p:clrMapOvr>
    <a:masterClrMapping/>
  </p:clrMapOvr>
</p:sldLayout>
</file>

<file path=ppt/slideLayouts/slideLayout23.xml><?xml version="1.0" encoding="utf-8"?>
<p:sldLayout xmlns:a="http://purl.oclc.org/ooxml/drawingml/main" xmlns:r="http://purl.oclc.org/ooxml/officeDocument/relationships" xmlns:p="http://purl.oclc.org/ooxml/presentationml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2806325"/>
      </p:ext>
    </p:extLst>
  </p:cSld>
  <p:clrMapOvr>
    <a:masterClrMapping/>
  </p:clrMapOvr>
</p:sldLayout>
</file>

<file path=ppt/slideLayouts/slideLayout24.xml><?xml version="1.0" encoding="utf-8"?>
<p:sldLayout xmlns:a="http://purl.oclc.org/ooxml/drawingml/main" xmlns:r="http://purl.oclc.org/ooxml/officeDocument/relationships" xmlns:p="http://purl.oclc.org/ooxml/presentationml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8072630"/>
      </p:ext>
    </p:extLst>
  </p:cSld>
  <p:clrMapOvr>
    <a:masterClrMapping/>
  </p:clrMapOvr>
</p:sldLayout>
</file>

<file path=ppt/slideLayouts/slideLayout25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4800603"/>
      </p:ext>
    </p:extLst>
  </p:cSld>
  <p:clrMapOvr>
    <a:masterClrMapping/>
  </p:clrMapOvr>
</p:sldLayout>
</file>

<file path=ppt/slideLayouts/slideLayout26.xml><?xml version="1.0" encoding="utf-8"?>
<p:sldLayout xmlns:a="http://purl.oclc.org/ooxml/drawingml/main" xmlns:r="http://purl.oclc.org/ooxml/officeDocument/relationships" xmlns:p="http://purl.oclc.org/ooxml/presentationml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purl.oclc.org/ooxml/officeDocument/oleObject">
            <mc:AlternateContent xmlns:mc="http://schemas.openxmlformats.org/markup-compatibility/2006">
              <mc:Choice xmlns:v="urn:schemas-microsoft-com:vml" Requires="v">
                <p:oleObj spid="_x0000_s424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 userDrawn="1"/>
        </p:nvSpPr>
        <p:spPr>
          <a:xfrm>
            <a:off x="-2" y="635435"/>
            <a:ext cx="9144001" cy="85317"/>
          </a:xfrm>
          <a:prstGeom prst="rect">
            <a:avLst/>
          </a:prstGeom>
          <a:gradFill flip="none" rotWithShape="1">
            <a:gsLst>
              <a:gs pos="100%">
                <a:schemeClr val="bg1"/>
              </a:gs>
              <a:gs pos="21%">
                <a:srgbClr val="15399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428896" y="6442782"/>
            <a:ext cx="2127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ndara" panose="020E0502030303020204" pitchFamily="34" charset="0"/>
              </a:rPr>
              <a:t>T3.1:  Training on Market Risks</a:t>
            </a:r>
          </a:p>
        </p:txBody>
      </p:sp>
    </p:spTree>
    <p:extLst>
      <p:ext uri="{BB962C8B-B14F-4D97-AF65-F5344CB8AC3E}">
        <p14:creationId xmlns:p14="http://schemas.microsoft.com/office/powerpoint/2010/main" val="3489418911"/>
      </p:ext>
    </p:extLst>
  </p:cSld>
  <p:clrMapOvr>
    <a:masterClrMapping/>
  </p:clrMapOvr>
</p:sldLayout>
</file>

<file path=ppt/slideLayouts/slideLayout27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6200" y="889000"/>
            <a:ext cx="7797800" cy="4884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0C47-3A96-411E-9CC9-B79F186431A5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030800"/>
      </p:ext>
    </p:extLst>
  </p:cSld>
  <p:clrMapOvr>
    <a:masterClrMapping/>
  </p:clrMapOvr>
</p:sldLayout>
</file>

<file path=ppt/slideLayouts/slideLayout28.xml><?xml version="1.0" encoding="utf-8"?>
<p:sldLayout xmlns:a="http://purl.oclc.org/ooxml/drawingml/main" xmlns:r="http://purl.oclc.org/ooxml/officeDocument/relationships" xmlns:p="http://purl.oclc.org/ooxml/presentationml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920AC-3D60-4138-8969-3362375D828D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25772"/>
      </p:ext>
    </p:extLst>
  </p:cSld>
  <p:clrMapOvr>
    <a:masterClrMapping/>
  </p:clrMapOvr>
</p:sldLayout>
</file>

<file path=ppt/slideLayouts/slideLayout29.xml><?xml version="1.0" encoding="utf-8"?>
<p:sldLayout xmlns:a="http://purl.oclc.org/ooxml/drawingml/main" xmlns:r="http://purl.oclc.org/ooxml/officeDocument/relationships" xmlns:p="http://purl.oclc.org/ooxml/presentationml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6200" y="889000"/>
            <a:ext cx="3822700" cy="4884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1300" y="889000"/>
            <a:ext cx="3822700" cy="4884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A5471-FD67-42F9-91BB-C5BFBFF1CBFB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677655"/>
      </p:ext>
    </p:extLst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920AC-3D60-4138-8969-3362375D828D}" type="slidenum">
              <a:rPr lang="el-GR" smtClean="0"/>
              <a:pPr>
                <a:defRPr/>
              </a:pPr>
              <a:t>‹#›</a:t>
            </a:fld>
            <a:r>
              <a:rPr lang="en-US" dirty="0"/>
              <a:t>factors contributing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85175854"/>
      </p:ext>
    </p:extLst>
  </p:cSld>
  <p:clrMapOvr>
    <a:masterClrMapping/>
  </p:clrMapOvr>
</p:sldLayout>
</file>

<file path=ppt/slideLayouts/slideLayout30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B793D-6354-4544-B286-F5A81E778D81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662688"/>
      </p:ext>
    </p:extLst>
  </p:cSld>
  <p:clrMapOvr>
    <a:masterClrMapping/>
  </p:clrMapOvr>
</p:sldLayout>
</file>

<file path=ppt/slideLayouts/slideLayout31.xml><?xml version="1.0" encoding="utf-8"?>
<p:sldLayout xmlns:a="http://purl.oclc.org/ooxml/drawingml/main" xmlns:r="http://purl.oclc.org/ooxml/officeDocument/relationships" xmlns:p="http://purl.oclc.org/ooxml/presentationml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003F6-9432-40BE-B470-E33BC5204469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29306"/>
      </p:ext>
    </p:extLst>
  </p:cSld>
  <p:clrMapOvr>
    <a:masterClrMapping/>
  </p:clrMapOvr>
</p:sldLayout>
</file>

<file path=ppt/slideLayouts/slideLayout32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9131297"/>
      </p:ext>
    </p:extLst>
  </p:cSld>
  <p:clrMapOvr>
    <a:masterClrMapping/>
  </p:clrMapOvr>
</p:sldLayout>
</file>

<file path=ppt/slideLayouts/slideLayout33.xml><?xml version="1.0" encoding="utf-8"?>
<p:sldLayout xmlns:a="http://purl.oclc.org/ooxml/drawingml/main" xmlns:r="http://purl.oclc.org/ooxml/officeDocument/relationships" xmlns:p="http://purl.oclc.org/ooxml/presentationml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D1E2A-9DFB-4391-93C9-81BC5F5DB89C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436674"/>
      </p:ext>
    </p:extLst>
  </p:cSld>
  <p:clrMapOvr>
    <a:masterClrMapping/>
  </p:clrMapOvr>
</p:sldLayout>
</file>

<file path=ppt/slideLayouts/slideLayout34.xml><?xml version="1.0" encoding="utf-8"?>
<p:sldLayout xmlns:a="http://purl.oclc.org/ooxml/drawingml/main" xmlns:r="http://purl.oclc.org/ooxml/officeDocument/relationships" xmlns:p="http://purl.oclc.org/ooxml/presentationml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67FCE-6B65-46BB-92BE-B1CD7343652C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498054"/>
      </p:ext>
    </p:extLst>
  </p:cSld>
  <p:clrMapOvr>
    <a:masterClrMapping/>
  </p:clrMapOvr>
</p:sldLayout>
</file>

<file path=ppt/slideLayouts/slideLayout35.xml><?xml version="1.0" encoding="utf-8"?>
<p:sldLayout xmlns:a="http://purl.oclc.org/ooxml/drawingml/main" xmlns:r="http://purl.oclc.org/ooxml/officeDocument/relationships" xmlns:p="http://purl.oclc.org/ooxml/presentationml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6200" y="889000"/>
            <a:ext cx="7797800" cy="4884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78370-14F9-4082-8B65-4C90CA94B06D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842358"/>
      </p:ext>
    </p:extLst>
  </p:cSld>
  <p:clrMapOvr>
    <a:masterClrMapping/>
  </p:clrMapOvr>
</p:sldLayout>
</file>

<file path=ppt/slideLayouts/slideLayout36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49238"/>
            <a:ext cx="2057400" cy="5524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49238"/>
            <a:ext cx="6019800" cy="5524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52C70-464C-4FA9-894B-E2B61171EAED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74370"/>
      </p:ext>
    </p:extLst>
  </p:cSld>
  <p:clrMapOvr>
    <a:masterClrMapping/>
  </p:clrMapOvr>
</p:sldLayout>
</file>

<file path=ppt/slideLayouts/slideLayout37.xml><?xml version="1.0" encoding="utf-8"?>
<p:sldLayout xmlns:a="http://purl.oclc.org/ooxml/drawingml/main" xmlns:r="http://purl.oclc.org/ooxml/officeDocument/relationships" xmlns:p="http://purl.oclc.org/ooxml/presentationml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9238"/>
            <a:ext cx="8115300" cy="3683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46200" y="889000"/>
            <a:ext cx="3822700" cy="4884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21300" y="889000"/>
            <a:ext cx="3822700" cy="2365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21300" y="3406775"/>
            <a:ext cx="3822700" cy="2366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0AA01-E088-4FD2-B7D4-64AB1EA387D7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464263"/>
      </p:ext>
    </p:extLst>
  </p:cSld>
  <p:clrMapOvr>
    <a:masterClrMapping/>
  </p:clrMapOvr>
</p:sldLayout>
</file>

<file path=ppt/slideLayouts/slideLayout38.xml><?xml version="1.0" encoding="utf-8"?>
<p:sldLayout xmlns:a="http://purl.oclc.org/ooxml/drawingml/main" xmlns:r="http://purl.oclc.org/ooxml/officeDocument/relationships" xmlns:p="http://purl.oclc.org/ooxml/presentationml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9238"/>
            <a:ext cx="8115300" cy="3683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46200" y="889000"/>
            <a:ext cx="3822700" cy="4884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1300" y="889000"/>
            <a:ext cx="3822700" cy="4884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B1035-D75C-41FC-B038-14D1590A4B44}" type="slidenum">
              <a:rPr lang="el-G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244259"/>
      </p:ext>
    </p:extLst>
  </p:cSld>
  <p:clrMapOvr>
    <a:masterClrMapping/>
  </p:clrMapOvr>
</p:sldLayout>
</file>

<file path=ppt/slideLayouts/slideLayout39.xml><?xml version="1.0" encoding="utf-8"?>
<p:sldLayout xmlns:a="http://purl.oclc.org/ooxml/drawingml/main" xmlns:r="http://purl.oclc.org/ooxml/officeDocument/relationships" xmlns:p="http://purl.oclc.org/ooxml/presentationml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9238"/>
            <a:ext cx="8115300" cy="3683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46200" y="889000"/>
            <a:ext cx="7797800" cy="4884738"/>
          </a:xfrm>
          <a:prstGeom prst="rect">
            <a:avLst/>
          </a:prstGeom>
        </p:spPr>
        <p:txBody>
          <a:bodyPr/>
          <a:lstStyle/>
          <a:p>
            <a:pPr lvl="0"/>
            <a:endParaRPr lang="el-GR" noProof="0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factors contributing </a:t>
            </a:r>
            <a:endParaRPr lang="el-G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784527"/>
      </p:ext>
    </p:extLst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6200" y="889000"/>
            <a:ext cx="3822700" cy="4884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1300" y="889000"/>
            <a:ext cx="3822700" cy="4884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A5471-FD67-42F9-91BB-C5BFBFF1CBF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27833582"/>
      </p:ext>
    </p:extLst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B793D-6354-4544-B286-F5A81E778D81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88695114"/>
      </p:ext>
    </p:extLst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latin typeface="Candara" panose="020E0502030303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T3.1:  Training on Market Risks</a:t>
            </a:r>
          </a:p>
          <a:p>
            <a:pPr>
              <a:defRPr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80768231"/>
      </p:ext>
    </p:extLst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4995"/>
      </p:ext>
    </p:extLst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D1E2A-9DFB-4391-93C9-81BC5F5DB89C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32768252"/>
      </p:ext>
    </p:extLst>
  </p:cSld>
  <p:clrMapOvr>
    <a:masterClrMapping/>
  </p:clrMapOvr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2200" y="6350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67FCE-6B65-46BB-92BE-B1CD7343652C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8344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13" Type="http://purl.oclc.org/ooxml/officeDocument/relationships/slideLayout" Target="../slideLayouts/slideLayout13.xml"/><Relationship Id="rId18" Type="http://purl.oclc.org/ooxml/officeDocument/relationships/oleObject" Target="../embeddings/oleObject1.bin"/><Relationship Id="rId3" Type="http://purl.oclc.org/ooxml/officeDocument/relationships/slideLayout" Target="../slideLayouts/slideLayout3.xml"/><Relationship Id="rId21" Type="http://purl.oclc.org/ooxml/officeDocument/relationships/image" Target="../media/image3.png"/><Relationship Id="rId7" Type="http://purl.oclc.org/ooxml/officeDocument/relationships/slideLayout" Target="../slideLayouts/slideLayout7.xml"/><Relationship Id="rId12" Type="http://purl.oclc.org/ooxml/officeDocument/relationships/slideLayout" Target="../slideLayouts/slideLayout12.xml"/><Relationship Id="rId17" Type="http://purl.oclc.org/ooxml/officeDocument/relationships/tags" Target="../tags/tag2.xml"/><Relationship Id="rId2" Type="http://purl.oclc.org/ooxml/officeDocument/relationships/slideLayout" Target="../slideLayouts/slideLayout2.xml"/><Relationship Id="rId16" Type="http://schemas.openxmlformats.org/officeDocument/2006/relationships/vmlDrawing" Target="../drawings/vmlDrawing1.vml"/><Relationship Id="rId20" Type="http://purl.oclc.org/ooxml/officeDocument/relationships/image" Target="../media/image2.jpeg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5" Type="http://purl.oclc.org/ooxml/officeDocument/relationships/theme" Target="../theme/theme1.xml"/><Relationship Id="rId10" Type="http://purl.oclc.org/ooxml/officeDocument/relationships/slideLayout" Target="../slideLayouts/slideLayout10.xml"/><Relationship Id="rId19" Type="http://purl.oclc.org/ooxml/officeDocument/relationships/image" Target="../media/image1.emf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Relationship Id="rId14" Type="http://purl.oclc.org/ooxml/officeDocument/relationships/slideLayout" Target="../slideLayouts/slideLayout14.xml"/><Relationship Id="rId22" Type="http://purl.oclc.org/ooxml/officeDocument/relationships/image" Target="../media/image4.jpeg"/></Relationships>
</file>

<file path=ppt/slideMasters/_rels/slideMaster2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22.xml"/><Relationship Id="rId3" Type="http://purl.oclc.org/ooxml/officeDocument/relationships/slideLayout" Target="../slideLayouts/slideLayout17.xml"/><Relationship Id="rId7" Type="http://purl.oclc.org/ooxml/officeDocument/relationships/slideLayout" Target="../slideLayouts/slideLayout21.xml"/><Relationship Id="rId12" Type="http://purl.oclc.org/ooxml/officeDocument/relationships/theme" Target="../theme/theme2.xml"/><Relationship Id="rId2" Type="http://purl.oclc.org/ooxml/officeDocument/relationships/slideLayout" Target="../slideLayouts/slideLayout16.xml"/><Relationship Id="rId1" Type="http://purl.oclc.org/ooxml/officeDocument/relationships/slideLayout" Target="../slideLayouts/slideLayout15.xml"/><Relationship Id="rId6" Type="http://purl.oclc.org/ooxml/officeDocument/relationships/slideLayout" Target="../slideLayouts/slideLayout20.xml"/><Relationship Id="rId11" Type="http://purl.oclc.org/ooxml/officeDocument/relationships/slideLayout" Target="../slideLayouts/slideLayout25.xml"/><Relationship Id="rId5" Type="http://purl.oclc.org/ooxml/officeDocument/relationships/slideLayout" Target="../slideLayouts/slideLayout19.xml"/><Relationship Id="rId10" Type="http://purl.oclc.org/ooxml/officeDocument/relationships/slideLayout" Target="../slideLayouts/slideLayout24.xml"/><Relationship Id="rId4" Type="http://purl.oclc.org/ooxml/officeDocument/relationships/slideLayout" Target="../slideLayouts/slideLayout18.xml"/><Relationship Id="rId9" Type="http://purl.oclc.org/ooxml/officeDocument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33.xml"/><Relationship Id="rId13" Type="http://purl.oclc.org/ooxml/officeDocument/relationships/slideLayout" Target="../slideLayouts/slideLayout38.xml"/><Relationship Id="rId18" Type="http://purl.oclc.org/ooxml/officeDocument/relationships/oleObject" Target="../embeddings/oleObject3.bin"/><Relationship Id="rId3" Type="http://purl.oclc.org/ooxml/officeDocument/relationships/slideLayout" Target="../slideLayouts/slideLayout28.xml"/><Relationship Id="rId21" Type="http://purl.oclc.org/ooxml/officeDocument/relationships/image" Target="../media/image5.png"/><Relationship Id="rId7" Type="http://purl.oclc.org/ooxml/officeDocument/relationships/slideLayout" Target="../slideLayouts/slideLayout32.xml"/><Relationship Id="rId12" Type="http://purl.oclc.org/ooxml/officeDocument/relationships/slideLayout" Target="../slideLayouts/slideLayout37.xml"/><Relationship Id="rId17" Type="http://purl.oclc.org/ooxml/officeDocument/relationships/tags" Target="../tags/tag4.xml"/><Relationship Id="rId2" Type="http://purl.oclc.org/ooxml/officeDocument/relationships/slideLayout" Target="../slideLayouts/slideLayout27.xml"/><Relationship Id="rId16" Type="http://schemas.openxmlformats.org/officeDocument/2006/relationships/vmlDrawing" Target="../drawings/vmlDrawing3.vml"/><Relationship Id="rId20" Type="http://purl.oclc.org/ooxml/officeDocument/relationships/image" Target="../media/image2.jpeg"/><Relationship Id="rId1" Type="http://purl.oclc.org/ooxml/officeDocument/relationships/slideLayout" Target="../slideLayouts/slideLayout26.xml"/><Relationship Id="rId6" Type="http://purl.oclc.org/ooxml/officeDocument/relationships/slideLayout" Target="../slideLayouts/slideLayout31.xml"/><Relationship Id="rId11" Type="http://purl.oclc.org/ooxml/officeDocument/relationships/slideLayout" Target="../slideLayouts/slideLayout36.xml"/><Relationship Id="rId5" Type="http://purl.oclc.org/ooxml/officeDocument/relationships/slideLayout" Target="../slideLayouts/slideLayout30.xml"/><Relationship Id="rId15" Type="http://purl.oclc.org/ooxml/officeDocument/relationships/theme" Target="../theme/theme3.xml"/><Relationship Id="rId10" Type="http://purl.oclc.org/ooxml/officeDocument/relationships/slideLayout" Target="../slideLayouts/slideLayout35.xml"/><Relationship Id="rId19" Type="http://purl.oclc.org/ooxml/officeDocument/relationships/image" Target="../media/image1.emf"/><Relationship Id="rId4" Type="http://purl.oclc.org/ooxml/officeDocument/relationships/slideLayout" Target="../slideLayouts/slideLayout29.xml"/><Relationship Id="rId9" Type="http://purl.oclc.org/ooxml/officeDocument/relationships/slideLayout" Target="../slideLayouts/slideLayout34.xml"/><Relationship Id="rId14" Type="http://purl.oclc.org/ooxml/officeDocument/relationships/slideLayout" Target="../slideLayouts/slideLayout39.xml"/><Relationship Id="rId22" Type="http://purl.oclc.org/ooxml/officeDocument/relationships/image" Target="../media/image6.jpeg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3871150940"/>
              </p:ext>
            </p:extLst>
          </p:nvPr>
        </p:nvGraphicFramePr>
        <p:xfrm>
          <a:off x="1588" y="1588"/>
          <a:ext cx="1587" cy="1587"/>
        </p:xfrm>
        <a:graphic>
          <a:graphicData uri="http://purl.oclc.org/ooxml/officeDocument/oleObject">
            <mc:AlternateContent xmlns:mc="http://schemas.openxmlformats.org/markup-compatibility/2006">
              <mc:Choice xmlns:v="urn:schemas-microsoft-com:vml" Requires="v">
                <p:oleObj spid="_x0000_s1532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Picture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9238"/>
            <a:ext cx="81153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78486" y="6339886"/>
            <a:ext cx="8796838" cy="0"/>
          </a:xfrm>
          <a:prstGeom prst="line">
            <a:avLst/>
          </a:prstGeom>
          <a:ln w="28575">
            <a:solidFill>
              <a:srgbClr val="1944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G:\Secretary\Standard EXERGIA\EXERGIA logo\With shadow\Exergia logo - Without title.jpg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418" y="6390295"/>
            <a:ext cx="1214470" cy="39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Εικόνα 2">
            <a:extLst>
              <a:ext uri="{FF2B5EF4-FFF2-40B4-BE49-F238E27FC236}">
                <a16:creationId xmlns:a16="http://schemas.microsoft.com/office/drawing/2014/main" id="{B5C1A28B-6432-47CA-A137-EA265900BB1E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4209627" y="6412091"/>
            <a:ext cx="601364" cy="397423"/>
          </a:xfrm>
          <a:prstGeom prst="rect">
            <a:avLst/>
          </a:prstGeom>
        </p:spPr>
      </p:pic>
      <p:pic>
        <p:nvPicPr>
          <p:cNvPr id="1506" name="Picture 482" descr="http://isolaralliance.org/images/logo.jpg">
            <a:extLst>
              <a:ext uri="{FF2B5EF4-FFF2-40B4-BE49-F238E27FC236}">
                <a16:creationId xmlns:a16="http://schemas.microsoft.com/office/drawing/2014/main" id="{70BE0371-944E-477D-BA71-40B288950E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30" y="6401648"/>
            <a:ext cx="1039091" cy="37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%"/>
        </a:spcBef>
        <a:spcAft>
          <a:spcPct val="0%"/>
        </a:spcAft>
        <a:buClr>
          <a:srgbClr val="003399"/>
        </a:buClr>
        <a:buSzPct val="130%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%"/>
        </a:spcBef>
        <a:spcAft>
          <a:spcPct val="0%"/>
        </a:spcAft>
        <a:buClr>
          <a:srgbClr val="3366CC"/>
        </a:buClr>
        <a:buSzPct val="85%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%"/>
        </a:spcBef>
        <a:spcAft>
          <a:spcPct val="0%"/>
        </a:spcAft>
        <a:buClr>
          <a:srgbClr val="003399"/>
        </a:buClr>
        <a:buSzPct val="125%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%"/>
        </a:spcBef>
        <a:spcAft>
          <a:spcPct val="0%"/>
        </a:spcAft>
        <a:buClr>
          <a:srgbClr val="3366CC"/>
        </a:buClr>
        <a:buSzPct val="80%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purl.oclc.org/ooxml/drawingml/main" xmlns:r="http://purl.oclc.org/ooxml/officeDocument/relationships" xmlns:p="http://purl.oclc.org/ooxml/presentationml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0A7772C9-DB91-43AA-BDAB-FAE4C44E50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6102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ftr="0" dt="0"/>
  <p:txStyles>
    <p:titleStyle>
      <a:lvl1pPr algn="l" defTabSz="914400" rtl="0" eaLnBrk="1" latinLnBrk="0" hangingPunct="1">
        <a:lnSpc>
          <a:spcPct val="90%"/>
        </a:lnSpc>
        <a:spcBef>
          <a:spcPct val="0%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%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purl.oclc.org/ooxml/drawingml/main" xmlns:r="http://purl.oclc.org/ooxml/officeDocument/relationships" xmlns:p="http://purl.oclc.org/ooxml/presentationml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7"/>
            </p:custDataLst>
            <p:extLst/>
          </p:nvPr>
        </p:nvGraphicFramePr>
        <p:xfrm>
          <a:off x="1588" y="1588"/>
          <a:ext cx="1587" cy="1587"/>
        </p:xfrm>
        <a:graphic>
          <a:graphicData uri="http://purl.oclc.org/ooxml/officeDocument/oleObject">
            <mc:AlternateContent xmlns:mc="http://schemas.openxmlformats.org/markup-compatibility/2006">
              <mc:Choice xmlns:v="urn:schemas-microsoft-com:vml" Requires="v">
                <p:oleObj spid="_x0000_s3220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9238"/>
            <a:ext cx="81153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78486" y="6339886"/>
            <a:ext cx="8796838" cy="0"/>
          </a:xfrm>
          <a:prstGeom prst="line">
            <a:avLst/>
          </a:prstGeom>
          <a:ln w="28575">
            <a:solidFill>
              <a:srgbClr val="1944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G:\Secretary\Standard EXERGIA\EXERGIA logo\With shadow\Exergia logo - Without title.jpg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418" y="6390295"/>
            <a:ext cx="1214470" cy="39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.441%" t="6.029%" r="25.661%" b="11.645%"/>
          <a:stretch/>
        </p:blipFill>
        <p:spPr>
          <a:xfrm>
            <a:off x="127879" y="6385986"/>
            <a:ext cx="389503" cy="4261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74" y="6409527"/>
            <a:ext cx="379062" cy="37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22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hf hdr="0" ftr="0" dt="0"/>
  <p:txStyles>
    <p:titleStyle>
      <a:lvl1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%"/>
        </a:spcBef>
        <a:spcAft>
          <a:spcPct val="0%"/>
        </a:spcAft>
        <a:defRPr sz="24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%"/>
        </a:spcBef>
        <a:spcAft>
          <a:spcPct val="0%"/>
        </a:spcAft>
        <a:buClr>
          <a:srgbClr val="003399"/>
        </a:buClr>
        <a:buSzPct val="130%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%"/>
        </a:spcBef>
        <a:spcAft>
          <a:spcPct val="0%"/>
        </a:spcAft>
        <a:buClr>
          <a:srgbClr val="3366CC"/>
        </a:buClr>
        <a:buSzPct val="85%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%"/>
        </a:spcBef>
        <a:spcAft>
          <a:spcPct val="0%"/>
        </a:spcAft>
        <a:buClr>
          <a:srgbClr val="003399"/>
        </a:buClr>
        <a:buSzPct val="125%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%"/>
        </a:spcBef>
        <a:spcAft>
          <a:spcPct val="0%"/>
        </a:spcAft>
        <a:buClr>
          <a:srgbClr val="3366CC"/>
        </a:buClr>
        <a:buSzPct val="80%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%"/>
        </a:spcBef>
        <a:spcAft>
          <a:spcPct val="0%"/>
        </a:spcAft>
        <a:buClr>
          <a:srgbClr val="003399"/>
        </a:buClr>
        <a:buSzPct val="115%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purl.oclc.org/ooxml/officeDocument/relationships/image" Target="../media/image7.png"/><Relationship Id="rId2" Type="http://purl.oclc.org/ooxml/officeDocument/relationships/notesSlide" Target="../notesSlides/notesSlide1.xml"/><Relationship Id="rId1" Type="http://purl.oclc.org/ooxml/officeDocument/relationships/slideLayout" Target="../slideLayouts/slideLayout7.xml"/><Relationship Id="rId6" Type="http://purl.oclc.org/ooxml/officeDocument/relationships/image" Target="../media/image3.png"/><Relationship Id="rId5" Type="http://purl.oclc.org/ooxml/officeDocument/relationships/image" Target="../media/image9.jpeg"/><Relationship Id="rId4" Type="http://purl.oclc.org/ooxml/officeDocument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purl.oclc.org/ooxml/officeDocument/relationships/image" Target="../media/image11.jpeg"/><Relationship Id="rId7" Type="http://purl.oclc.org/ooxml/officeDocument/relationships/image" Target="../media/image15.jpeg"/><Relationship Id="rId2" Type="http://purl.oclc.org/ooxml/officeDocument/relationships/image" Target="../media/image10.jpeg"/><Relationship Id="rId1" Type="http://purl.oclc.org/ooxml/officeDocument/relationships/slideLayout" Target="../slideLayouts/slideLayout7.xml"/><Relationship Id="rId6" Type="http://purl.oclc.org/ooxml/officeDocument/relationships/image" Target="../media/image14.jpeg"/><Relationship Id="rId5" Type="http://purl.oclc.org/ooxml/officeDocument/relationships/image" Target="../media/image13.jpeg"/><Relationship Id="rId4" Type="http://purl.oclc.org/ooxml/officeDocument/relationships/image" Target="../media/image12.jpeg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36784" y="3834928"/>
            <a:ext cx="3087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Candara" panose="020E0502030303020204" pitchFamily="34" charset="0"/>
              </a:rPr>
              <a:t>Dr. George Vlondakis</a:t>
            </a:r>
          </a:p>
        </p:txBody>
      </p:sp>
      <p:sp>
        <p:nvSpPr>
          <p:cNvPr id="3" name="Rectangle 2"/>
          <p:cNvSpPr/>
          <p:nvPr/>
        </p:nvSpPr>
        <p:spPr>
          <a:xfrm>
            <a:off x="801802" y="1282809"/>
            <a:ext cx="75572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b="1" dirty="0">
                <a:latin typeface="Candara" panose="020E0502030303020204" pitchFamily="34" charset="0"/>
              </a:rPr>
              <a:t>Development of an online Information and Communication Hub on Solar Energy for </a:t>
            </a:r>
          </a:p>
          <a:p>
            <a:pPr algn="ctr"/>
            <a:r>
              <a:rPr lang="en-GB" sz="2200" b="1" dirty="0">
                <a:latin typeface="Candara" panose="020E0502030303020204" pitchFamily="34" charset="0"/>
              </a:rPr>
              <a:t>the International Solar Alliance (ISA)</a:t>
            </a:r>
            <a:endParaRPr lang="en-US" sz="2200" b="1" dirty="0">
              <a:latin typeface="Candara" panose="020E0502030303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16335" y="5215859"/>
            <a:ext cx="2770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Candara" panose="020E0502030303020204" pitchFamily="34" charset="0"/>
              </a:rPr>
              <a:t>New Delhi, 18 April 2018</a:t>
            </a:r>
            <a:endParaRPr lang="el-GR" sz="2000" b="1" dirty="0">
              <a:solidFill>
                <a:schemeClr val="accent2"/>
              </a:solidFill>
              <a:latin typeface="Candara" panose="020E0502030303020204" pitchFamily="34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" y="5713892"/>
            <a:ext cx="914400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%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Image result for european commiss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AutoShape 4" descr="Image result for european commissi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-2" y="677967"/>
            <a:ext cx="9144001" cy="85317"/>
          </a:xfrm>
          <a:prstGeom prst="rect">
            <a:avLst/>
          </a:prstGeom>
          <a:gradFill flip="none" rotWithShape="1">
            <a:gsLst>
              <a:gs pos="0%">
                <a:schemeClr val="bg1">
                  <a:lumMod val="85%"/>
                  <a:shade val="30%"/>
                  <a:satMod val="115%"/>
                </a:schemeClr>
              </a:gs>
              <a:gs pos="50%">
                <a:schemeClr val="bg1">
                  <a:lumMod val="85%"/>
                  <a:shade val="67.5%"/>
                  <a:satMod val="115%"/>
                </a:schemeClr>
              </a:gs>
              <a:gs pos="100%">
                <a:schemeClr val="bg1">
                  <a:lumMod val="85%"/>
                  <a:shade val="100%"/>
                  <a:satMod val="115%"/>
                </a:schemeClr>
              </a:gs>
            </a:gsLst>
            <a:path path="circle">
              <a:fillToRect r="100%" b="100%"/>
            </a:path>
            <a:tileRect l="-100%" t="-100%"/>
          </a:gra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14" name="Picture 2" descr="G:\Secretary\Standard EXERGIA\EXERGIA logo\With shadow\Exergia logo - Without tit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388" y="4271405"/>
            <a:ext cx="1820344" cy="59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solaralliance.org/images/logo.jpg">
            <a:extLst>
              <a:ext uri="{FF2B5EF4-FFF2-40B4-BE49-F238E27FC236}">
                <a16:creationId xmlns:a16="http://schemas.microsoft.com/office/drawing/2014/main" id="{E71EDC37-2EDF-46A0-9888-420B35DD6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626" y="56496"/>
            <a:ext cx="1639358" cy="59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Εικόνα 8">
            <a:extLst>
              <a:ext uri="{FF2B5EF4-FFF2-40B4-BE49-F238E27FC236}">
                <a16:creationId xmlns:a16="http://schemas.microsoft.com/office/drawing/2014/main" id="{74E7C966-33CE-4CDB-8F12-28408D43E2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5384" y="37230"/>
            <a:ext cx="896635" cy="59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88402"/>
      </p:ext>
    </p:extLst>
  </p:cSld>
  <p:clrMapOvr>
    <a:masterClrMapping/>
  </p:clrMapOvr>
</p:sld>
</file>

<file path=ppt/slides/slide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4000" y="162000"/>
            <a:ext cx="8424000" cy="368300"/>
          </a:xfrm>
        </p:spPr>
        <p:txBody>
          <a:bodyPr/>
          <a:lstStyle/>
          <a:p>
            <a:pPr algn="l"/>
            <a:r>
              <a:rPr lang="en-US" dirty="0">
                <a:latin typeface="Candara" panose="020E0502030303020204" pitchFamily="34" charset="0"/>
                <a:cs typeface="Arial" panose="020B0604020202020204" pitchFamily="34" charset="0"/>
              </a:rPr>
              <a:t>Assignment Objective</a:t>
            </a:r>
            <a:endParaRPr lang="en-CA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89425" y="1530626"/>
            <a:ext cx="7965150" cy="2579111"/>
          </a:xfrm>
          <a:prstGeom prst="rect">
            <a:avLst/>
          </a:prstGeom>
        </p:spPr>
        <p:txBody>
          <a:bodyPr anchor="ctr" anchorCtr="0">
            <a:noAutofit/>
          </a:bodyPr>
          <a:lstStyle/>
          <a:p>
            <a:pPr marL="457200" lvl="1" indent="0">
              <a:buNone/>
            </a:pPr>
            <a:endParaRPr lang="en-GB" sz="2400" i="1" dirty="0"/>
          </a:p>
          <a:p>
            <a:pPr lvl="1"/>
            <a:endParaRPr lang="en-GB" sz="2400" dirty="0"/>
          </a:p>
          <a:p>
            <a:r>
              <a:rPr lang="en-GB" sz="2400" dirty="0"/>
              <a:t>To support ISA’s operation and collaboration with Member Countries through the development of an Online Information and Communication platform </a:t>
            </a:r>
          </a:p>
          <a:p>
            <a:pPr marL="457200" lvl="1" indent="0">
              <a:buNone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6F254-4D81-4ED0-9AC7-9D47CFD57155}"/>
              </a:ext>
            </a:extLst>
          </p:cNvPr>
          <p:cNvSpPr txBox="1">
            <a:spLocks/>
          </p:cNvSpPr>
          <p:nvPr/>
        </p:nvSpPr>
        <p:spPr>
          <a:xfrm>
            <a:off x="8601269" y="6014627"/>
            <a:ext cx="542731" cy="28324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0BB3B15-B20F-4B92-B855-0D47AEBD91D5}" type="slidenum">
              <a:rPr lang="en-US" sz="1200" smtClean="0">
                <a:latin typeface="Candara" panose="020E0502030303020204" pitchFamily="34" charset="0"/>
              </a:rPr>
              <a:pPr/>
              <a:t>2</a:t>
            </a:fld>
            <a:endParaRPr lang="en-US" sz="120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695610"/>
      </p:ext>
    </p:extLst>
  </p:cSld>
  <p:clrMapOvr>
    <a:masterClrMapping/>
  </p:clrMapOvr>
</p:sld>
</file>

<file path=ppt/slides/slide3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4000" y="162000"/>
            <a:ext cx="8424000" cy="368300"/>
          </a:xfrm>
        </p:spPr>
        <p:txBody>
          <a:bodyPr/>
          <a:lstStyle/>
          <a:p>
            <a:pPr algn="l"/>
            <a:r>
              <a:rPr lang="en-US" dirty="0">
                <a:latin typeface="Candara" panose="020E0502030303020204" pitchFamily="34" charset="0"/>
                <a:cs typeface="Arial" panose="020B0604020202020204" pitchFamily="34" charset="0"/>
              </a:rPr>
              <a:t>Main Project Outputs (1/3)</a:t>
            </a:r>
            <a:endParaRPr lang="en-CA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89425" y="951718"/>
            <a:ext cx="7965150" cy="4954563"/>
          </a:xfrm>
          <a:prstGeom prst="rect">
            <a:avLst/>
          </a:prstGeom>
        </p:spPr>
        <p:txBody>
          <a:bodyPr anchor="ctr" anchorCtr="0">
            <a:no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b="1" dirty="0"/>
              <a:t>Online ISA Country Counter</a:t>
            </a:r>
            <a:r>
              <a:rPr lang="en-US" sz="2400" dirty="0"/>
              <a:t>: </a:t>
            </a:r>
          </a:p>
          <a:p>
            <a:pPr lvl="1"/>
            <a:r>
              <a:rPr lang="en-US" sz="2000" dirty="0"/>
              <a:t>A dedicated space on the Online Platform for each Member Country</a:t>
            </a:r>
          </a:p>
          <a:p>
            <a:pPr lvl="1"/>
            <a:r>
              <a:rPr lang="en-US" sz="2000" dirty="0"/>
              <a:t>Managed by the Member Country for uploading its country profile and national solar energy objectives. </a:t>
            </a:r>
          </a:p>
          <a:p>
            <a:pPr lvl="1"/>
            <a:r>
              <a:rPr lang="en-US" sz="2000" dirty="0"/>
              <a:t>The Member country shall also be able to upload documents, calls for proposals, news, best practices and projects, etc. to present the most complete solar energy profile, </a:t>
            </a:r>
            <a:r>
              <a:rPr lang="en-US" sz="2000" b="1" dirty="0"/>
              <a:t>to attract investment to their country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6F254-4D81-4ED0-9AC7-9D47CFD57155}"/>
              </a:ext>
            </a:extLst>
          </p:cNvPr>
          <p:cNvSpPr txBox="1">
            <a:spLocks/>
          </p:cNvSpPr>
          <p:nvPr/>
        </p:nvSpPr>
        <p:spPr>
          <a:xfrm>
            <a:off x="8601269" y="6014627"/>
            <a:ext cx="542731" cy="28324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0BB3B15-B20F-4B92-B855-0D47AEBD91D5}" type="slidenum">
              <a:rPr lang="en-US" sz="1200" smtClean="0">
                <a:latin typeface="Candara" panose="020E0502030303020204" pitchFamily="34" charset="0"/>
              </a:rPr>
              <a:pPr/>
              <a:t>3</a:t>
            </a:fld>
            <a:endParaRPr lang="en-US" sz="120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887035"/>
      </p:ext>
    </p:extLst>
  </p:cSld>
  <p:clrMapOvr>
    <a:masterClrMapping/>
  </p:clrMapOvr>
</p:sld>
</file>

<file path=ppt/slides/slide4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4000" y="162000"/>
            <a:ext cx="8424000" cy="368300"/>
          </a:xfrm>
        </p:spPr>
        <p:txBody>
          <a:bodyPr/>
          <a:lstStyle/>
          <a:p>
            <a:pPr algn="l"/>
            <a:r>
              <a:rPr lang="en-US" dirty="0">
                <a:latin typeface="Candara" panose="020E0502030303020204" pitchFamily="34" charset="0"/>
                <a:cs typeface="Arial" panose="020B0604020202020204" pitchFamily="34" charset="0"/>
              </a:rPr>
              <a:t>Main Project Outputs (2/3)</a:t>
            </a:r>
            <a:endParaRPr lang="en-CA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89425" y="951718"/>
            <a:ext cx="7965150" cy="4954563"/>
          </a:xfrm>
          <a:prstGeom prst="rect">
            <a:avLst/>
          </a:prstGeom>
        </p:spPr>
        <p:txBody>
          <a:bodyPr anchor="ctr" anchorCtr="0">
            <a:noAutofit/>
          </a:bodyPr>
          <a:lstStyle/>
          <a:p>
            <a:r>
              <a:rPr lang="en-US" sz="2400" b="1" dirty="0"/>
              <a:t>Online Information Hub on Solar Power, </a:t>
            </a:r>
            <a:r>
              <a:rPr lang="en-US" sz="2400" dirty="0"/>
              <a:t>aggregating information, including among others, on:</a:t>
            </a:r>
          </a:p>
          <a:p>
            <a:pPr lvl="1"/>
            <a:r>
              <a:rPr lang="en-US" sz="2000" dirty="0"/>
              <a:t>solar energy objectives and policies</a:t>
            </a:r>
          </a:p>
          <a:p>
            <a:pPr lvl="1"/>
            <a:r>
              <a:rPr lang="en-US" sz="2000" dirty="0"/>
              <a:t>solar energy projects and best practices</a:t>
            </a:r>
          </a:p>
          <a:p>
            <a:pPr lvl="1"/>
            <a:r>
              <a:rPr lang="en-US" sz="2000" dirty="0"/>
              <a:t>existing technologies and innovative solutions on solar energy coming from R&amp;D and corporate sector</a:t>
            </a:r>
          </a:p>
          <a:p>
            <a:pPr lvl="1"/>
            <a:r>
              <a:rPr lang="en-US" sz="2000" dirty="0"/>
              <a:t>stakeholders in the solar energy sector</a:t>
            </a:r>
          </a:p>
          <a:p>
            <a:pPr lvl="1"/>
            <a:r>
              <a:rPr lang="en-US" sz="2000" dirty="0"/>
              <a:t>Capacity building, vocational training, continuing education, material</a:t>
            </a:r>
          </a:p>
          <a:p>
            <a:pPr lvl="1"/>
            <a:r>
              <a:rPr lang="en-US" sz="2000" dirty="0"/>
              <a:t>financing opportunities for research, innovation, pilots and projects, etc.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6F254-4D81-4ED0-9AC7-9D47CFD57155}"/>
              </a:ext>
            </a:extLst>
          </p:cNvPr>
          <p:cNvSpPr txBox="1">
            <a:spLocks/>
          </p:cNvSpPr>
          <p:nvPr/>
        </p:nvSpPr>
        <p:spPr>
          <a:xfrm>
            <a:off x="8601269" y="6014627"/>
            <a:ext cx="542731" cy="28324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0BB3B15-B20F-4B92-B855-0D47AEBD91D5}" type="slidenum">
              <a:rPr lang="en-US" sz="1200" smtClean="0">
                <a:latin typeface="Candara" panose="020E0502030303020204" pitchFamily="34" charset="0"/>
              </a:rPr>
              <a:pPr/>
              <a:t>4</a:t>
            </a:fld>
            <a:endParaRPr lang="en-US" sz="120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724546"/>
      </p:ext>
    </p:extLst>
  </p:cSld>
  <p:clrMapOvr>
    <a:masterClrMapping/>
  </p:clrMapOvr>
</p:sld>
</file>

<file path=ppt/slides/slide5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4000" y="162000"/>
            <a:ext cx="8424000" cy="368300"/>
          </a:xfrm>
        </p:spPr>
        <p:txBody>
          <a:bodyPr/>
          <a:lstStyle/>
          <a:p>
            <a:pPr algn="l"/>
            <a:r>
              <a:rPr lang="en-US" dirty="0">
                <a:latin typeface="Candara" panose="020E0502030303020204" pitchFamily="34" charset="0"/>
                <a:cs typeface="Arial" panose="020B0604020202020204" pitchFamily="34" charset="0"/>
              </a:rPr>
              <a:t>Main Project </a:t>
            </a:r>
            <a:r>
              <a:rPr lang="en-US">
                <a:latin typeface="Candara" panose="020E0502030303020204" pitchFamily="34" charset="0"/>
                <a:cs typeface="Arial" panose="020B0604020202020204" pitchFamily="34" charset="0"/>
              </a:rPr>
              <a:t>Outputs (3/3</a:t>
            </a:r>
            <a:r>
              <a:rPr lang="en-US" dirty="0">
                <a:latin typeface="Candara" panose="020E0502030303020204" pitchFamily="34" charset="0"/>
                <a:cs typeface="Arial" panose="020B0604020202020204" pitchFamily="34" charset="0"/>
              </a:rPr>
              <a:t>)</a:t>
            </a:r>
            <a:endParaRPr lang="en-CA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89425" y="951718"/>
            <a:ext cx="7965150" cy="4954563"/>
          </a:xfrm>
          <a:prstGeom prst="rect">
            <a:avLst/>
          </a:prstGeom>
        </p:spPr>
        <p:txBody>
          <a:bodyPr anchor="ctr" anchorCtr="0">
            <a:noAutofit/>
          </a:bodyPr>
          <a:lstStyle/>
          <a:p>
            <a:r>
              <a:rPr lang="en-US" sz="2400" b="1" dirty="0"/>
              <a:t>Communication and Networking Platform </a:t>
            </a:r>
            <a:r>
              <a:rPr lang="en-US" sz="2400" dirty="0"/>
              <a:t>providing for:</a:t>
            </a:r>
          </a:p>
          <a:p>
            <a:pPr lvl="1"/>
            <a:r>
              <a:rPr lang="en-US" sz="2000" dirty="0"/>
              <a:t>Holding online video conferences among ISA, Member Countries and other stakeholders</a:t>
            </a:r>
          </a:p>
          <a:p>
            <a:pPr lvl="1"/>
            <a:r>
              <a:rPr lang="en-US" sz="2000" dirty="0"/>
              <a:t>Presentation of Live Webcasts: Live or on-demand Broadcasting over the Internet of ISA organized events.</a:t>
            </a:r>
          </a:p>
          <a:p>
            <a:pPr lvl="1"/>
            <a:r>
              <a:rPr lang="en-US" sz="2000" dirty="0"/>
              <a:t>Setting up of e-Learning Live Webinars: Sharing of knowledge and regular updates of new ideas and experiences. –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6F254-4D81-4ED0-9AC7-9D47CFD57155}"/>
              </a:ext>
            </a:extLst>
          </p:cNvPr>
          <p:cNvSpPr txBox="1">
            <a:spLocks/>
          </p:cNvSpPr>
          <p:nvPr/>
        </p:nvSpPr>
        <p:spPr>
          <a:xfrm>
            <a:off x="8601269" y="6014627"/>
            <a:ext cx="542731" cy="28324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%"/>
              </a:spcBef>
              <a:spcAft>
                <a:spcPct val="0%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0BB3B15-B20F-4B92-B855-0D47AEBD91D5}" type="slidenum">
              <a:rPr lang="en-US" sz="1200" smtClean="0">
                <a:latin typeface="Candara" panose="020E0502030303020204" pitchFamily="34" charset="0"/>
              </a:rPr>
              <a:pPr/>
              <a:t>5</a:t>
            </a:fld>
            <a:endParaRPr lang="en-US" sz="120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094530"/>
      </p:ext>
    </p:extLst>
  </p:cSld>
  <p:clrMapOvr>
    <a:masterClrMapping/>
  </p:clrMapOvr>
</p:sld>
</file>

<file path=ppt/slides/slide6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63981" y="3740576"/>
            <a:ext cx="65897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  <a:latin typeface="Candara" panose="020E0502030303020204" pitchFamily="34" charset="0"/>
              </a:rPr>
              <a:t>EXERGIA </a:t>
            </a:r>
            <a:r>
              <a:rPr lang="en-US" b="1" dirty="0">
                <a:solidFill>
                  <a:srgbClr val="002060"/>
                </a:solidFill>
                <a:latin typeface="Candara" panose="020E0502030303020204" pitchFamily="34" charset="0"/>
              </a:rPr>
              <a:t>Energy and Environment Consultants </a:t>
            </a:r>
            <a:endParaRPr lang="el-GR" b="1" dirty="0">
              <a:solidFill>
                <a:srgbClr val="002060"/>
              </a:solidFill>
              <a:latin typeface="Candara" panose="020E0502030303020204" pitchFamily="34" charset="0"/>
            </a:endParaRPr>
          </a:p>
          <a:p>
            <a:pPr algn="ctr"/>
            <a:r>
              <a:rPr lang="en-GB" sz="1800" dirty="0">
                <a:solidFill>
                  <a:schemeClr val="bg2">
                    <a:lumMod val="75%"/>
                  </a:schemeClr>
                </a:solidFill>
                <a:latin typeface="Candara" panose="020E0502030303020204" pitchFamily="34" charset="0"/>
              </a:rPr>
              <a:t>Omirou Str. &amp; Vissarionos 1, 106 72 Athens</a:t>
            </a:r>
            <a:endParaRPr lang="el-GR" sz="1800" dirty="0">
              <a:solidFill>
                <a:schemeClr val="bg2">
                  <a:lumMod val="75%"/>
                </a:schemeClr>
              </a:solidFill>
              <a:latin typeface="Candara" panose="020E0502030303020204" pitchFamily="34" charset="0"/>
            </a:endParaRPr>
          </a:p>
          <a:p>
            <a:pPr algn="ctr"/>
            <a:r>
              <a:rPr lang="en-GB" sz="1800" dirty="0">
                <a:solidFill>
                  <a:schemeClr val="bg2">
                    <a:lumMod val="75%"/>
                  </a:schemeClr>
                </a:solidFill>
                <a:latin typeface="Candara" panose="020E0502030303020204" pitchFamily="34" charset="0"/>
              </a:rPr>
              <a:t>Tel: +30210 6996185, Fax: +30210 6996186</a:t>
            </a:r>
            <a:endParaRPr lang="el-GR" sz="1800" dirty="0">
              <a:solidFill>
                <a:schemeClr val="bg2">
                  <a:lumMod val="75%"/>
                </a:schemeClr>
              </a:solidFill>
              <a:latin typeface="Candara" panose="020E0502030303020204" pitchFamily="34" charset="0"/>
            </a:endParaRPr>
          </a:p>
          <a:p>
            <a:pPr algn="ctr"/>
            <a:r>
              <a:rPr lang="en-GB" sz="2000" u="sng" dirty="0">
                <a:solidFill>
                  <a:srgbClr val="0070C0"/>
                </a:solidFill>
                <a:latin typeface="Candara" panose="020E0502030303020204" pitchFamily="34" charset="0"/>
              </a:rPr>
              <a:t>http://www.exergia.gr </a:t>
            </a:r>
            <a:endParaRPr lang="el-GR" sz="2000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7620" y="5722804"/>
            <a:ext cx="9153320" cy="1143418"/>
            <a:chOff x="-7620" y="5280357"/>
            <a:chExt cx="9153320" cy="1143418"/>
          </a:xfrm>
        </p:grpSpPr>
        <p:sp>
          <p:nvSpPr>
            <p:cNvPr id="3" name="Rectangle 2"/>
            <p:cNvSpPr/>
            <p:nvPr/>
          </p:nvSpPr>
          <p:spPr>
            <a:xfrm>
              <a:off x="-7619" y="5290485"/>
              <a:ext cx="9143999" cy="1133290"/>
            </a:xfrm>
            <a:prstGeom prst="rect">
              <a:avLst/>
            </a:prstGeom>
            <a:solidFill>
              <a:srgbClr val="6E6764"/>
            </a:solidFill>
            <a:ln>
              <a:noFill/>
            </a:ln>
          </p:spPr>
          <p:style>
            <a:lnRef idx="2">
              <a:schemeClr val="accent1">
                <a:shade val="50%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dirty="0"/>
            </a:p>
          </p:txBody>
        </p:sp>
        <p:pic>
          <p:nvPicPr>
            <p:cNvPr id="2050" name="Picture 2" descr="G:\Secretary\Standard EXERGIA\αρχειο φωτο\iStock_000000870967XSmall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.893%" r="20.141%"/>
            <a:stretch/>
          </p:blipFill>
          <p:spPr bwMode="auto">
            <a:xfrm>
              <a:off x="1478280" y="5281215"/>
              <a:ext cx="1350169" cy="1124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G:\Secretary\Standard EXERGIA\αρχειο φωτο\iStock_000000872236XSmal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.143%"/>
            <a:stretch/>
          </p:blipFill>
          <p:spPr bwMode="auto">
            <a:xfrm>
              <a:off x="6066017" y="5296345"/>
              <a:ext cx="1495926" cy="11175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G:\Secretary\Standard EXERGIA\αρχειο φωτο\iStock_000001878035XSmall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.411%" r="5.277%"/>
            <a:stretch/>
          </p:blipFill>
          <p:spPr bwMode="auto">
            <a:xfrm>
              <a:off x="2938780" y="5280653"/>
              <a:ext cx="1447800" cy="11332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G:\Secretary\Standard EXERGIA\αρχειο φωτο\iStock_000003341073XSmall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.836%"/>
            <a:stretch/>
          </p:blipFill>
          <p:spPr bwMode="auto">
            <a:xfrm>
              <a:off x="7678344" y="5288351"/>
              <a:ext cx="1467356" cy="1125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G:\Secretary\Standard EXERGIA\αρχειο φωτο\iStock_000003223933XSmall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.789%"/>
            <a:stretch/>
          </p:blipFill>
          <p:spPr bwMode="auto">
            <a:xfrm>
              <a:off x="-7620" y="5280357"/>
              <a:ext cx="1371601" cy="1125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G:\Secretary\Standard EXERGIA\αρχειο φωτο\iStock_000004062256XSmall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9799" y="5281215"/>
              <a:ext cx="1487388" cy="1132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9E2BEEB-2919-44E8-9E37-D6B0115E80BA}"/>
              </a:ext>
            </a:extLst>
          </p:cNvPr>
          <p:cNvSpPr/>
          <p:nvPr/>
        </p:nvSpPr>
        <p:spPr>
          <a:xfrm>
            <a:off x="2938780" y="1936554"/>
            <a:ext cx="3087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2"/>
                </a:solidFill>
                <a:latin typeface="Candara" panose="020E0502030303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525221372"/>
      </p:ext>
    </p:extLst>
  </p:cSld>
  <p:clrMapOvr>
    <a:masterClrMapping/>
  </p:clrMapOvr>
</p:sld>
</file>

<file path=ppt/tags/tag1.xml><?xml version="1.0" encoding="utf-8"?>
<p:tagLst xmlns:a="http://purl.oclc.org/ooxml/drawingml/main" xmlns:r="http://purl.oclc.org/ooxml/officeDocument/relationships" xmlns:p="http://purl.oclc.org/ooxml/presentationml/main">
  <p:tag name="THINKCELLUNDODONOTDELETE" val="0"/>
</p:tagLst>
</file>

<file path=ppt/tags/tag2.xml><?xml version="1.0" encoding="utf-8"?>
<p:tagLst xmlns:a="http://purl.oclc.org/ooxml/drawingml/main" xmlns:r="http://purl.oclc.org/ooxml/officeDocument/relationships" xmlns:p="http://purl.oclc.org/ooxml/presentationml/main">
  <p:tag name="THINKCELLSHAPEDONOTDELETE" val="thinkcellActiveDocDoNotDelete"/>
</p:tagLst>
</file>

<file path=ppt/tags/tag3.xml><?xml version="1.0" encoding="utf-8"?>
<p:tagLst xmlns:a="http://purl.oclc.org/ooxml/drawingml/main" xmlns:r="http://purl.oclc.org/ooxml/officeDocument/relationships" xmlns:p="http://purl.oclc.org/ooxml/presentationml/main">
  <p:tag name="THINKCELLSHAPEDONOTDELETE" val="thinkcellActiveDocDoNotDelete"/>
</p:tagLst>
</file>

<file path=ppt/tags/tag4.xml><?xml version="1.0" encoding="utf-8"?>
<p:tagLst xmlns:a="http://purl.oclc.org/ooxml/drawingml/main" xmlns:r="http://purl.oclc.org/ooxml/officeDocument/relationships" xmlns:p="http://purl.oclc.org/ooxml/presentationml/main">
  <p:tag name="THINKCELLSHAPEDONOTDELETE" val="thinkcellActiveDocDoNotDelete"/>
</p:tagLst>
</file>

<file path=ppt/tags/tag5.xml><?xml version="1.0" encoding="utf-8"?>
<p:tagLst xmlns:a="http://purl.oclc.org/ooxml/drawingml/main" xmlns:r="http://purl.oclc.org/ooxml/officeDocument/relationships" xmlns:p="http://purl.oclc.org/ooxml/presentationml/main">
  <p:tag name="THINKCELLSHAPEDONOTDELETE" val="thinkcellActiveDocDoNotDelete"/>
</p:tagLst>
</file>

<file path=ppt/theme/theme1.xml><?xml version="1.0" encoding="utf-8"?>
<a:theme xmlns:a="http://purl.oclc.org/ooxml/drawingml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l="50%" t="-80%" r="50%" b="1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l="50%" t="50%" r="50%" b="50%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purl.oclc.org/ooxml/drawingml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purl.oclc.org/ooxml/drawingml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l="50%" t="-80%" r="50%" b="1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l="50%" t="50%" r="50%" b="50%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purl.oclc.org/ooxml/drawingml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l="50%" t="-80%" r="50%" b="1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l="50%" t="50%" r="50%" b="50%"/>
          </a:path>
        </a:gradFill>
      </a:bgFillStyleLst>
    </a:fmtScheme>
  </a:themeElements>
  <a:objectDefaults/>
  <a:extraClrSchemeLst/>
</a:theme>
</file>

<file path=ppt/theme/theme5.xml><?xml version="1.0" encoding="utf-8"?>
<a:theme xmlns:a="http://purl.oclc.org/ooxml/drawingml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l="50%" t="-80%" r="50%" b="1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l="50%" t="50%" r="50%" b="50%"/>
          </a:path>
        </a:gradFill>
      </a:bgFillStyleLst>
    </a:fmtScheme>
  </a:themeElements>
  <a:objectDefaults/>
  <a:extraClrSchemeLst/>
</a:theme>
</file>

<file path=docProps/app.xml><?xml version="1.0" encoding="utf-8"?>
<Properties xmlns="http://purl.oclc.org/ooxml/officeDocument/extendedProperties" xmlns:vt="http://purl.oclc.org/ooxml/officeDocument/docPropsVTypes">
  <Template>Clouds</Template>
  <TotalTime>40469</TotalTime>
  <Words>308</Words>
  <Application>Microsoft Office PowerPoint</Application>
  <PresentationFormat>On-screen Show (4:3)</PresentationFormat>
  <Paragraphs>37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Candara</vt:lpstr>
      <vt:lpstr>Tahoma</vt:lpstr>
      <vt:lpstr>Times New Roman</vt:lpstr>
      <vt:lpstr>Wingdings</vt:lpstr>
      <vt:lpstr>Default Design</vt:lpstr>
      <vt:lpstr>Custom Design</vt:lpstr>
      <vt:lpstr>1_Default Design</vt:lpstr>
      <vt:lpstr>think-cell Slide</vt:lpstr>
      <vt:lpstr>PowerPoint Presentation</vt:lpstr>
      <vt:lpstr>Assignment Objective</vt:lpstr>
      <vt:lpstr>Main Project Outputs (1/3)</vt:lpstr>
      <vt:lpstr>Main Project Outputs (2/3)</vt:lpstr>
      <vt:lpstr>Main Project Outputs (3/3)</vt:lpstr>
      <vt:lpstr>PowerPoint Presentation</vt:lpstr>
    </vt:vector>
  </TitlesOfParts>
  <Company>exergia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vourliotakis</dc:creator>
  <cp:lastModifiedBy>George Vlondakis</cp:lastModifiedBy>
  <cp:revision>1717</cp:revision>
  <cp:lastPrinted>2018-01-22T15:50:37Z</cp:lastPrinted>
  <dcterms:created xsi:type="dcterms:W3CDTF">2002-10-11T09:39:12Z</dcterms:created>
  <dcterms:modified xsi:type="dcterms:W3CDTF">2018-04-18T06:01:57Z</dcterms:modified>
</cp:coreProperties>
</file>