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71" r:id="rId3"/>
    <p:sldId id="270" r:id="rId4"/>
    <p:sldId id="269" r:id="rId5"/>
    <p:sldId id="273" r:id="rId6"/>
    <p:sldId id="276" r:id="rId7"/>
    <p:sldId id="274" r:id="rId8"/>
    <p:sldId id="27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48E6B-77E7-415B-B861-53806ACA06E8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618FE-17B6-4E51-872F-B17575F33F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458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31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735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3614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FC66-5E32-4065-B6A5-FFBF773E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BE5E85-A111-410D-B16F-7811E8E0C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313125-ED25-48FF-B164-B441AEC20327}"/>
              </a:ext>
            </a:extLst>
          </p:cNvPr>
          <p:cNvSpPr/>
          <p:nvPr userDrawn="1"/>
        </p:nvSpPr>
        <p:spPr>
          <a:xfrm>
            <a:off x="-600" y="0"/>
            <a:ext cx="121932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20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343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089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298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769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7764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135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497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032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FC284-8C83-4D1E-9AE6-04F153B3E443}" type="datetimeFigureOut">
              <a:rPr lang="en-IN" smtClean="0"/>
              <a:t>17-11-2020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A090-EC9A-4ABF-822D-4280A1207F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975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view of a city&#10;&#10;Description automatically generated">
            <a:extLst>
              <a:ext uri="{FF2B5EF4-FFF2-40B4-BE49-F238E27FC236}">
                <a16:creationId xmlns:a16="http://schemas.microsoft.com/office/drawing/2014/main" id="{AF7532FF-68C5-4F96-B99F-3FEC7578C1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4808" y="1137738"/>
            <a:ext cx="1980000" cy="1980000"/>
          </a:xfrm>
          <a:prstGeom prst="rect">
            <a:avLst/>
          </a:prstGeom>
        </p:spPr>
      </p:pic>
      <p:pic>
        <p:nvPicPr>
          <p:cNvPr id="27" name="Picture 26" descr="A large ship in a body of water&#10;&#10;Description automatically generated">
            <a:extLst>
              <a:ext uri="{FF2B5EF4-FFF2-40B4-BE49-F238E27FC236}">
                <a16:creationId xmlns:a16="http://schemas.microsoft.com/office/drawing/2014/main" id="{0E53F620-D41D-4DFB-8CEF-01526C69BC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2017" y="3117738"/>
            <a:ext cx="1980000" cy="1980000"/>
          </a:xfrm>
          <a:prstGeom prst="rect">
            <a:avLst/>
          </a:prstGeom>
        </p:spPr>
      </p:pic>
      <p:pic>
        <p:nvPicPr>
          <p:cNvPr id="28" name="Picture 27" descr="A close up of a hillside next to a body of water&#10;&#10;Description automatically generated">
            <a:extLst>
              <a:ext uri="{FF2B5EF4-FFF2-40B4-BE49-F238E27FC236}">
                <a16:creationId xmlns:a16="http://schemas.microsoft.com/office/drawing/2014/main" id="{982E7EC1-BF5E-4BDD-B30B-238109A0BA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7202" y="3117738"/>
            <a:ext cx="1980000" cy="1980000"/>
          </a:xfrm>
          <a:prstGeom prst="rect">
            <a:avLst/>
          </a:prstGeom>
        </p:spPr>
      </p:pic>
      <p:pic>
        <p:nvPicPr>
          <p:cNvPr id="30" name="Picture 29" descr="A picture containing grass, outdoor, nature, mountain&#10;&#10;Description automatically generated">
            <a:extLst>
              <a:ext uri="{FF2B5EF4-FFF2-40B4-BE49-F238E27FC236}">
                <a16:creationId xmlns:a16="http://schemas.microsoft.com/office/drawing/2014/main" id="{9BDD0D31-6F91-44CA-83A9-1E1460209C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9" y="1137738"/>
            <a:ext cx="1980000" cy="198000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51699" y="5104192"/>
            <a:ext cx="5804035" cy="155699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600"/>
              </a:spcBef>
              <a:spcAft>
                <a:spcPts val="60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2B2031-76BD-4F54-9472-27E419DB1D47}"/>
              </a:ext>
            </a:extLst>
          </p:cNvPr>
          <p:cNvSpPr txBox="1"/>
          <p:nvPr/>
        </p:nvSpPr>
        <p:spPr>
          <a:xfrm>
            <a:off x="8347" y="2903220"/>
            <a:ext cx="1982184" cy="214518"/>
          </a:xfrm>
          <a:prstGeom prst="roundRect">
            <a:avLst>
              <a:gd name="adj" fmla="val 0"/>
            </a:avLst>
          </a:prstGeom>
          <a:solidFill>
            <a:srgbClr val="0067AF">
              <a:alpha val="40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NTPC R&amp;R Colony, </a:t>
            </a:r>
            <a:r>
              <a:rPr lang="en-U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Darlipali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C2B2031-76BD-4F54-9472-27E419DB1D47}"/>
              </a:ext>
            </a:extLst>
          </p:cNvPr>
          <p:cNvSpPr txBox="1"/>
          <p:nvPr/>
        </p:nvSpPr>
        <p:spPr>
          <a:xfrm>
            <a:off x="2062626" y="2903220"/>
            <a:ext cx="1982182" cy="214518"/>
          </a:xfrm>
          <a:prstGeom prst="roundRect">
            <a:avLst>
              <a:gd name="adj" fmla="val 0"/>
            </a:avLst>
          </a:prstGeom>
          <a:solidFill>
            <a:srgbClr val="0067AF">
              <a:alpha val="40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NTPC </a:t>
            </a:r>
            <a:r>
              <a:rPr lang="en-U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Bhadla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>
          <a:xfrm>
            <a:off x="10212000" y="3124192"/>
            <a:ext cx="1980000" cy="1980000"/>
            <a:chOff x="4135325" y="1137738"/>
            <a:chExt cx="1980000" cy="1980000"/>
          </a:xfrm>
        </p:grpSpPr>
        <p:pic>
          <p:nvPicPr>
            <p:cNvPr id="29" name="Picture 28" descr="A windmill on top of a pole&#10;&#10;Description automatically generated">
              <a:extLst>
                <a:ext uri="{FF2B5EF4-FFF2-40B4-BE49-F238E27FC236}">
                  <a16:creationId xmlns:a16="http://schemas.microsoft.com/office/drawing/2014/main" id="{A73E2657-0808-48F1-9284-6145B182BB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35325" y="1137738"/>
              <a:ext cx="1980000" cy="1980000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C2B2031-76BD-4F54-9472-27E419DB1D47}"/>
                </a:ext>
              </a:extLst>
            </p:cNvPr>
            <p:cNvSpPr txBox="1"/>
            <p:nvPr/>
          </p:nvSpPr>
          <p:spPr>
            <a:xfrm>
              <a:off x="4138851" y="2903220"/>
              <a:ext cx="1974292" cy="214518"/>
            </a:xfrm>
            <a:prstGeom prst="roundRect">
              <a:avLst>
                <a:gd name="adj" fmla="val 0"/>
              </a:avLst>
            </a:prstGeom>
            <a:solidFill>
              <a:srgbClr val="0067AF">
                <a:alpha val="40000"/>
              </a:srgb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NTPC </a:t>
              </a:r>
              <a:r>
                <a:rPr lang="en-US" sz="12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Rojmal</a:t>
              </a:r>
              <a:endPara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6C2B2031-76BD-4F54-9472-27E419DB1D47}"/>
              </a:ext>
            </a:extLst>
          </p:cNvPr>
          <p:cNvSpPr txBox="1"/>
          <p:nvPr/>
        </p:nvSpPr>
        <p:spPr>
          <a:xfrm>
            <a:off x="6127202" y="4880115"/>
            <a:ext cx="1980000" cy="214518"/>
          </a:xfrm>
          <a:prstGeom prst="roundRect">
            <a:avLst>
              <a:gd name="adj" fmla="val 0"/>
            </a:avLst>
          </a:prstGeom>
          <a:solidFill>
            <a:srgbClr val="0067AF">
              <a:alpha val="40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NTPC </a:t>
            </a:r>
            <a:r>
              <a:rPr lang="en-U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Koldam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C2B2031-76BD-4F54-9472-27E419DB1D47}"/>
              </a:ext>
            </a:extLst>
          </p:cNvPr>
          <p:cNvSpPr txBox="1"/>
          <p:nvPr/>
        </p:nvSpPr>
        <p:spPr>
          <a:xfrm>
            <a:off x="8152017" y="4883220"/>
            <a:ext cx="1980000" cy="214518"/>
          </a:xfrm>
          <a:prstGeom prst="roundRect">
            <a:avLst>
              <a:gd name="adj" fmla="val 0"/>
            </a:avLst>
          </a:prstGeom>
          <a:solidFill>
            <a:srgbClr val="0067AF">
              <a:alpha val="40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NTPC </a:t>
            </a:r>
            <a:r>
              <a:rPr lang="en-US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Kayamkulam</a:t>
            </a:r>
            <a:endParaRPr 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19209" y="1134274"/>
            <a:ext cx="1980000" cy="1980000"/>
            <a:chOff x="10212002" y="3117738"/>
            <a:chExt cx="1980000" cy="1980000"/>
          </a:xfrm>
        </p:grpSpPr>
        <p:pic>
          <p:nvPicPr>
            <p:cNvPr id="25" name="Picture 24" descr="A view of a city at night&#10;&#10;Description automatically generated">
              <a:extLst>
                <a:ext uri="{FF2B5EF4-FFF2-40B4-BE49-F238E27FC236}">
                  <a16:creationId xmlns:a16="http://schemas.microsoft.com/office/drawing/2014/main" id="{8A7B314A-1964-432B-8389-A27BF6E5D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12002" y="3117738"/>
              <a:ext cx="1980000" cy="1980000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C2B2031-76BD-4F54-9472-27E419DB1D47}"/>
                </a:ext>
              </a:extLst>
            </p:cNvPr>
            <p:cNvSpPr txBox="1"/>
            <p:nvPr/>
          </p:nvSpPr>
          <p:spPr>
            <a:xfrm>
              <a:off x="10213309" y="4883220"/>
              <a:ext cx="1978693" cy="214518"/>
            </a:xfrm>
            <a:prstGeom prst="roundRect">
              <a:avLst>
                <a:gd name="adj" fmla="val 0"/>
              </a:avLst>
            </a:prstGeom>
            <a:solidFill>
              <a:srgbClr val="0067AF">
                <a:alpha val="40000"/>
              </a:srgb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NTPC </a:t>
              </a:r>
              <a:r>
                <a:rPr lang="en-US" sz="12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Kudgi</a:t>
              </a:r>
              <a:endPara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 descr="Guidelines for Solar Grid Power Project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47104" y="914400"/>
            <a:ext cx="53492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solidFill>
                  <a:schemeClr val="accent1">
                    <a:lumMod val="50000"/>
                  </a:schemeClr>
                </a:solidFill>
              </a:rPr>
              <a:t>Issues of Contractual Obligations under Power Purchase Agreement and Sovereign Guarantee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73" y="5522976"/>
            <a:ext cx="5804111" cy="132343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chemeClr val="bg1"/>
                </a:solidFill>
              </a:rPr>
              <a:t>Presentation By:</a:t>
            </a:r>
          </a:p>
          <a:p>
            <a:pPr>
              <a:spcAft>
                <a:spcPts val="1200"/>
              </a:spcAft>
            </a:pPr>
            <a:r>
              <a:rPr lang="en-IN" sz="2000" b="1" dirty="0" err="1">
                <a:solidFill>
                  <a:schemeClr val="bg1"/>
                </a:solidFill>
              </a:rPr>
              <a:t>Shyam</a:t>
            </a:r>
            <a:r>
              <a:rPr lang="en-IN" sz="2000" b="1" dirty="0">
                <a:solidFill>
                  <a:schemeClr val="bg1"/>
                </a:solidFill>
              </a:rPr>
              <a:t> Kumar, GM(Business Development)-NVVN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N" sz="2000" b="1" dirty="0">
                <a:solidFill>
                  <a:schemeClr val="bg1"/>
                </a:solidFill>
              </a:rPr>
              <a:t>Manish Kumar </a:t>
            </a:r>
            <a:r>
              <a:rPr lang="en-IN" sz="2000" b="1" dirty="0" err="1">
                <a:solidFill>
                  <a:schemeClr val="bg1"/>
                </a:solidFill>
              </a:rPr>
              <a:t>Malviya</a:t>
            </a:r>
            <a:r>
              <a:rPr lang="en-IN" sz="2000" b="1" dirty="0">
                <a:solidFill>
                  <a:schemeClr val="bg1"/>
                </a:solidFill>
              </a:rPr>
              <a:t>, DGM(Commercial)-NTPC</a:t>
            </a:r>
          </a:p>
        </p:txBody>
      </p:sp>
    </p:spTree>
    <p:extLst>
      <p:ext uri="{BB962C8B-B14F-4D97-AF65-F5344CB8AC3E}">
        <p14:creationId xmlns:p14="http://schemas.microsoft.com/office/powerpoint/2010/main" val="265753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8070" y="1285827"/>
            <a:ext cx="11236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algn="just"/>
            <a:r>
              <a:rPr lang="en-US" dirty="0"/>
              <a:t>- </a:t>
            </a:r>
            <a:r>
              <a:rPr lang="en-US" b="1" dirty="0"/>
              <a:t>Renewable energy projects in fast-growing markets are often constrained by real or perceived investment risks</a:t>
            </a:r>
          </a:p>
          <a:p>
            <a:pPr algn="just"/>
            <a:endParaRPr lang="en-US" b="1" dirty="0"/>
          </a:p>
          <a:p>
            <a:pPr algn="just"/>
            <a:r>
              <a:rPr lang="en-US" b="1" dirty="0"/>
              <a:t>- Risks may originate due to 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 Non-payment by the Procurer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 Non-fulfilment of any other Obligation as stated in the power purchase agreement (PPA)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Curtailment of Generation  - Violation of “Must Run” Condition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 Insistence on changes in PPA Terms Post-Investment or Post-Commissioning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 Change in Tax-rules/ Custom Duties impacting Project Cost &amp; Tariff</a:t>
            </a:r>
            <a:r>
              <a:rPr lang="en-US" dirty="0"/>
              <a:t>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b="1" dirty="0"/>
              <a:t>Currency inconvertibility and Currency rate fluctuation issues – Cross Border Power Sale/ International PPAs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255201"/>
              </p:ext>
            </p:extLst>
          </p:nvPr>
        </p:nvGraphicFramePr>
        <p:xfrm>
          <a:off x="1872762" y="175846"/>
          <a:ext cx="8642837" cy="78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837">
                  <a:extLst>
                    <a:ext uri="{9D8B030D-6E8A-4147-A177-3AD203B41FA5}">
                      <a16:colId xmlns:a16="http://schemas.microsoft.com/office/drawing/2014/main" val="3674826285"/>
                    </a:ext>
                  </a:extLst>
                </a:gridCol>
              </a:tblGrid>
              <a:tr h="782516">
                <a:tc>
                  <a:txBody>
                    <a:bodyPr/>
                    <a:lstStyle/>
                    <a:p>
                      <a:r>
                        <a:rPr kumimoji="0" lang="en-IN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j-ea"/>
                          <a:cs typeface="+mj-cs"/>
                        </a:rPr>
                        <a:t>Common PPA Risks</a:t>
                      </a:r>
                      <a:endParaRPr lang="en-IN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95921"/>
                  </a:ext>
                </a:extLst>
              </a:tr>
            </a:tbl>
          </a:graphicData>
        </a:graphic>
      </p:graphicFrame>
      <p:pic>
        <p:nvPicPr>
          <p:cNvPr id="7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8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728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375262"/>
              </p:ext>
            </p:extLst>
          </p:nvPr>
        </p:nvGraphicFramePr>
        <p:xfrm>
          <a:off x="1872762" y="175846"/>
          <a:ext cx="8642837" cy="78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837">
                  <a:extLst>
                    <a:ext uri="{9D8B030D-6E8A-4147-A177-3AD203B41FA5}">
                      <a16:colId xmlns:a16="http://schemas.microsoft.com/office/drawing/2014/main" val="3674826285"/>
                    </a:ext>
                  </a:extLst>
                </a:gridCol>
              </a:tblGrid>
              <a:tr h="782516">
                <a:tc>
                  <a:txBody>
                    <a:bodyPr/>
                    <a:lstStyle/>
                    <a:p>
                      <a:r>
                        <a:rPr kumimoji="0" lang="en-I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j-ea"/>
                          <a:cs typeface="+mj-cs"/>
                        </a:rPr>
                        <a:t>Contractual Obligations Failure</a:t>
                      </a:r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95921"/>
                  </a:ext>
                </a:extLst>
              </a:tr>
            </a:tbl>
          </a:graphicData>
        </a:graphic>
      </p:graphicFrame>
      <p:pic>
        <p:nvPicPr>
          <p:cNvPr id="7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8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248518" y="1200721"/>
            <a:ext cx="9733075" cy="3278431"/>
            <a:chOff x="6616573" y="2586038"/>
            <a:chExt cx="6889869" cy="1895475"/>
          </a:xfrm>
        </p:grpSpPr>
        <p:cxnSp>
          <p:nvCxnSpPr>
            <p:cNvPr id="15" name="Elbow Connector 14"/>
            <p:cNvCxnSpPr/>
            <p:nvPr/>
          </p:nvCxnSpPr>
          <p:spPr>
            <a:xfrm rot="16200000" flipH="1">
              <a:off x="9791700" y="3443288"/>
              <a:ext cx="523875" cy="952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6616573" y="2586038"/>
              <a:ext cx="6889869" cy="1895475"/>
              <a:chOff x="6616581" y="2586038"/>
              <a:chExt cx="6889869" cy="1895475"/>
            </a:xfrm>
          </p:grpSpPr>
          <p:sp>
            <p:nvSpPr>
              <p:cNvPr id="10" name="TextBox 2"/>
              <p:cNvSpPr txBox="1"/>
              <p:nvPr/>
            </p:nvSpPr>
            <p:spPr>
              <a:xfrm>
                <a:off x="9045456" y="2586038"/>
                <a:ext cx="2019300" cy="600075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solidFill>
                  <a:schemeClr val="lt1">
                    <a:shade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SPD's Events of Default</a:t>
                </a:r>
              </a:p>
            </p:txBody>
          </p:sp>
          <p:sp>
            <p:nvSpPr>
              <p:cNvPr id="11" name="TextBox 6"/>
              <p:cNvSpPr txBox="1"/>
              <p:nvPr/>
            </p:nvSpPr>
            <p:spPr>
              <a:xfrm>
                <a:off x="6616581" y="3709988"/>
                <a:ext cx="2019300" cy="771525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solidFill>
                  <a:schemeClr val="lt1">
                    <a:shade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Not able</a:t>
                </a:r>
                <a:r>
                  <a:rPr lang="en-IN" sz="1800" b="1" baseline="0" dirty="0"/>
                  <a:t> to make available the facility by the Agreed Date</a:t>
                </a:r>
                <a:endParaRPr lang="en-IN" sz="1800" b="1" dirty="0"/>
              </a:p>
            </p:txBody>
          </p:sp>
          <p:sp>
            <p:nvSpPr>
              <p:cNvPr id="12" name="TextBox 7"/>
              <p:cNvSpPr txBox="1"/>
              <p:nvPr/>
            </p:nvSpPr>
            <p:spPr>
              <a:xfrm>
                <a:off x="9048758" y="3709988"/>
                <a:ext cx="2019300" cy="771525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solidFill>
                  <a:schemeClr val="lt1">
                    <a:shade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Not able to Supply power</a:t>
                </a:r>
                <a:r>
                  <a:rPr lang="en-IN" sz="1800" b="1" baseline="0" dirty="0"/>
                  <a:t> as per Agreed Performance level:- Availability; CUF/ PLF; </a:t>
                </a:r>
                <a:r>
                  <a:rPr lang="en-IN" sz="1800" b="1" baseline="0" dirty="0" err="1"/>
                  <a:t>Volatge</a:t>
                </a:r>
                <a:r>
                  <a:rPr lang="en-IN" sz="1800" b="1" baseline="0" dirty="0"/>
                  <a:t> level etc.</a:t>
                </a:r>
                <a:endParaRPr lang="en-IN" sz="1800" b="1" dirty="0"/>
              </a:p>
            </p:txBody>
          </p:sp>
          <p:sp>
            <p:nvSpPr>
              <p:cNvPr id="13" name="TextBox 8"/>
              <p:cNvSpPr txBox="1"/>
              <p:nvPr/>
            </p:nvSpPr>
            <p:spPr>
              <a:xfrm>
                <a:off x="11346751" y="3709988"/>
                <a:ext cx="2159699" cy="752475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solidFill>
                  <a:schemeClr val="lt1">
                    <a:shade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Force Majeure Events, </a:t>
                </a:r>
              </a:p>
              <a:p>
                <a:pPr algn="ctr"/>
                <a:r>
                  <a:rPr lang="en-IN" sz="1800" b="1" baseline="0" dirty="0"/>
                  <a:t>Bankruptcy/ Financial Distress, Ownership issues etc.</a:t>
                </a:r>
                <a:endParaRPr lang="en-IN" sz="1800" b="1" dirty="0"/>
              </a:p>
            </p:txBody>
          </p:sp>
          <p:cxnSp>
            <p:nvCxnSpPr>
              <p:cNvPr id="14" name="Elbow Connector 13"/>
              <p:cNvCxnSpPr/>
              <p:nvPr/>
            </p:nvCxnSpPr>
            <p:spPr>
              <a:xfrm rot="5400000">
                <a:off x="8572500" y="2233613"/>
                <a:ext cx="523875" cy="2428875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Elbow Connector 15"/>
              <p:cNvCxnSpPr/>
              <p:nvPr/>
            </p:nvCxnSpPr>
            <p:spPr>
              <a:xfrm rot="16200000" flipH="1">
                <a:off x="11010900" y="2224088"/>
                <a:ext cx="523875" cy="2447925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Rectangle 18"/>
          <p:cNvSpPr/>
          <p:nvPr/>
        </p:nvSpPr>
        <p:spPr>
          <a:xfrm>
            <a:off x="1277815" y="4780128"/>
            <a:ext cx="983273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IN" dirty="0"/>
              <a:t>Performance Bank Guarantee (PBG) - Covering Project Construction period</a:t>
            </a:r>
          </a:p>
          <a:p>
            <a:pPr>
              <a:spcBef>
                <a:spcPts val="1200"/>
              </a:spcBef>
            </a:pPr>
            <a:r>
              <a:rPr lang="en-IN" dirty="0"/>
              <a:t>Operations Security Deposit </a:t>
            </a:r>
          </a:p>
          <a:p>
            <a:pPr marL="742950" lvl="1" indent="-285750">
              <a:spcBef>
                <a:spcPts val="600"/>
              </a:spcBef>
              <a:spcAft>
                <a:spcPts val="1200"/>
              </a:spcAft>
              <a:buFontTx/>
              <a:buChar char="-"/>
            </a:pPr>
            <a:r>
              <a:rPr lang="en-IN" dirty="0"/>
              <a:t>Performance Guarantee Deposit – Towards assurance for supply for PPA Term 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IN" dirty="0"/>
              <a:t>Deduction from Energy Bills against under-performance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9200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967443"/>
              </p:ext>
            </p:extLst>
          </p:nvPr>
        </p:nvGraphicFramePr>
        <p:xfrm>
          <a:off x="1872762" y="175846"/>
          <a:ext cx="8642837" cy="78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837">
                  <a:extLst>
                    <a:ext uri="{9D8B030D-6E8A-4147-A177-3AD203B41FA5}">
                      <a16:colId xmlns:a16="http://schemas.microsoft.com/office/drawing/2014/main" val="3674826285"/>
                    </a:ext>
                  </a:extLst>
                </a:gridCol>
              </a:tblGrid>
              <a:tr h="782516">
                <a:tc>
                  <a:txBody>
                    <a:bodyPr/>
                    <a:lstStyle/>
                    <a:p>
                      <a:r>
                        <a:rPr kumimoji="0" lang="en-I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j-ea"/>
                          <a:cs typeface="+mj-cs"/>
                        </a:rPr>
                        <a:t>Contractual Obligations Failure</a:t>
                      </a:r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95921"/>
                  </a:ext>
                </a:extLst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1023017" y="1992917"/>
            <a:ext cx="10143214" cy="2614252"/>
            <a:chOff x="2395980" y="4324350"/>
            <a:chExt cx="7129020" cy="1889125"/>
          </a:xfrm>
        </p:grpSpPr>
        <p:cxnSp>
          <p:nvCxnSpPr>
            <p:cNvPr id="19" name="Elbow Connector 18"/>
            <p:cNvCxnSpPr/>
            <p:nvPr/>
          </p:nvCxnSpPr>
          <p:spPr>
            <a:xfrm rot="5400000">
              <a:off x="4595813" y="3960813"/>
              <a:ext cx="523875" cy="24384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rot="5400000">
              <a:off x="5808587" y="5173406"/>
              <a:ext cx="523875" cy="127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2395980" y="4324350"/>
              <a:ext cx="7129020" cy="1889125"/>
              <a:chOff x="2395980" y="4324350"/>
              <a:chExt cx="7129020" cy="1889125"/>
            </a:xfrm>
          </p:grpSpPr>
          <p:sp>
            <p:nvSpPr>
              <p:cNvPr id="15" name="TextBox 1"/>
              <p:cNvSpPr txBox="1"/>
              <p:nvPr/>
            </p:nvSpPr>
            <p:spPr>
              <a:xfrm>
                <a:off x="4332883" y="4324350"/>
                <a:ext cx="3199771" cy="600075"/>
              </a:xfrm>
              <a:prstGeom prst="rect">
                <a:avLst/>
              </a:prstGeom>
              <a:solidFill>
                <a:schemeClr val="lt1"/>
              </a:solidFill>
              <a:ln w="15875" cmpd="sng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Procurer's</a:t>
                </a:r>
                <a:r>
                  <a:rPr lang="en-IN" sz="1800" b="1" baseline="0" dirty="0"/>
                  <a:t> Event of Default</a:t>
                </a:r>
                <a:endParaRPr lang="en-IN" sz="1800" b="1" dirty="0"/>
              </a:p>
            </p:txBody>
          </p:sp>
          <p:sp>
            <p:nvSpPr>
              <p:cNvPr id="16" name="TextBox 3"/>
              <p:cNvSpPr txBox="1"/>
              <p:nvPr/>
            </p:nvSpPr>
            <p:spPr>
              <a:xfrm>
                <a:off x="2395980" y="5441950"/>
                <a:ext cx="2252221" cy="771525"/>
              </a:xfrm>
              <a:prstGeom prst="rect">
                <a:avLst/>
              </a:prstGeom>
              <a:solidFill>
                <a:schemeClr val="lt1"/>
              </a:solidFill>
              <a:ln w="15875" cmpd="sng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Not </a:t>
                </a:r>
                <a:r>
                  <a:rPr lang="en-IN" sz="1800" b="1" baseline="0" dirty="0"/>
                  <a:t>Paying for Power availed as per Agreement</a:t>
                </a:r>
                <a:endParaRPr lang="en-IN" sz="1800" b="1" dirty="0"/>
              </a:p>
            </p:txBody>
          </p:sp>
          <p:sp>
            <p:nvSpPr>
              <p:cNvPr id="17" name="TextBox 4"/>
              <p:cNvSpPr txBox="1"/>
              <p:nvPr/>
            </p:nvSpPr>
            <p:spPr>
              <a:xfrm>
                <a:off x="4770822" y="5441950"/>
                <a:ext cx="2252221" cy="771525"/>
              </a:xfrm>
              <a:prstGeom prst="rect">
                <a:avLst/>
              </a:prstGeom>
              <a:solidFill>
                <a:schemeClr val="lt1"/>
              </a:solidFill>
              <a:ln w="15875" cmpd="sng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Not able to</a:t>
                </a:r>
                <a:r>
                  <a:rPr lang="en-IN" sz="1800" b="1" baseline="0" dirty="0"/>
                  <a:t> Draw the Power by the Designated Date or during term of PPA </a:t>
                </a:r>
                <a:endParaRPr lang="en-IN" sz="1800" b="1" dirty="0"/>
              </a:p>
            </p:txBody>
          </p:sp>
          <p:sp>
            <p:nvSpPr>
              <p:cNvPr id="18" name="TextBox 5"/>
              <p:cNvSpPr txBox="1"/>
              <p:nvPr/>
            </p:nvSpPr>
            <p:spPr>
              <a:xfrm>
                <a:off x="7220026" y="5441950"/>
                <a:ext cx="2304974" cy="752475"/>
              </a:xfrm>
              <a:prstGeom prst="rect">
                <a:avLst/>
              </a:prstGeom>
              <a:solidFill>
                <a:schemeClr val="lt1"/>
              </a:solidFill>
              <a:ln w="15875" cmpd="sng"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N" sz="1800" b="1" dirty="0"/>
                  <a:t>Force Majeure Events, </a:t>
                </a:r>
              </a:p>
              <a:p>
                <a:pPr algn="ctr"/>
                <a:r>
                  <a:rPr lang="en-IN" sz="1800" b="1" baseline="0" dirty="0"/>
                  <a:t>Bankruptcy/ Financial Distress, Ownership issues etc.</a:t>
                </a:r>
                <a:endParaRPr lang="en-IN" sz="1800" b="1" dirty="0"/>
              </a:p>
            </p:txBody>
          </p:sp>
          <p:cxnSp>
            <p:nvCxnSpPr>
              <p:cNvPr id="21" name="Elbow Connector 20"/>
              <p:cNvCxnSpPr/>
              <p:nvPr/>
            </p:nvCxnSpPr>
            <p:spPr>
              <a:xfrm rot="16200000" flipH="1">
                <a:off x="7034213" y="3960813"/>
                <a:ext cx="523875" cy="2438400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25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39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00408"/>
              </p:ext>
            </p:extLst>
          </p:nvPr>
        </p:nvGraphicFramePr>
        <p:xfrm>
          <a:off x="1872762" y="175846"/>
          <a:ext cx="8642837" cy="78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837">
                  <a:extLst>
                    <a:ext uri="{9D8B030D-6E8A-4147-A177-3AD203B41FA5}">
                      <a16:colId xmlns:a16="http://schemas.microsoft.com/office/drawing/2014/main" val="3674826285"/>
                    </a:ext>
                  </a:extLst>
                </a:gridCol>
              </a:tblGrid>
              <a:tr h="782516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j-ea"/>
                          <a:cs typeface="+mj-cs"/>
                        </a:rPr>
                        <a:t>Instruments for Procurer's default</a:t>
                      </a:r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95921"/>
                  </a:ext>
                </a:extLst>
              </a:tr>
            </a:tbl>
          </a:graphicData>
        </a:graphic>
      </p:graphicFrame>
      <p:pic>
        <p:nvPicPr>
          <p:cNvPr id="7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8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70793" y="1249451"/>
            <a:ext cx="10237176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b="1" dirty="0"/>
              <a:t>Letter of Credit (LC):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Tariff in USD/ Euro Currency for Cross Border/ International PPA. Currency fluctuation mitigated.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Amount covers: Allowed duration for payment (45 days) + Billing period (30 days) + Bill preparation &amp; Presentation (10 Days): LC from Procurer should cover </a:t>
            </a:r>
            <a:r>
              <a:rPr lang="en-IN" b="1" dirty="0"/>
              <a:t>90 Days Supply </a:t>
            </a:r>
            <a:r>
              <a:rPr lang="en-IN" dirty="0"/>
              <a:t>(International PPAs)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LC : Payment LC or Back-up LC with Auto-recoupment Provision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LC Should be from a reputed International Bank in case of International PPAs: Better payment facilitation and Currency availability mitigated</a:t>
            </a:r>
          </a:p>
        </p:txBody>
      </p:sp>
      <p:sp>
        <p:nvSpPr>
          <p:cNvPr id="3" name="Rectangle 2"/>
          <p:cNvSpPr/>
          <p:nvPr/>
        </p:nvSpPr>
        <p:spPr>
          <a:xfrm>
            <a:off x="770845" y="4363591"/>
            <a:ext cx="1017557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b="1" dirty="0"/>
              <a:t>Government/ Sovereign Guarantee: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Tri-partite Agreement (TPA) for domestic contracts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Sovereign/ Government Guarantee for Cross Border/ International Contracts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Need to keep Government in loop in communications for seeking relief under Sovereign/ Government Guarantee as per PPA provisions</a:t>
            </a:r>
          </a:p>
        </p:txBody>
      </p:sp>
    </p:spTree>
    <p:extLst>
      <p:ext uri="{BB962C8B-B14F-4D97-AF65-F5344CB8AC3E}">
        <p14:creationId xmlns:p14="http://schemas.microsoft.com/office/powerpoint/2010/main" val="1425027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72762" y="175846"/>
          <a:ext cx="8642837" cy="78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837">
                  <a:extLst>
                    <a:ext uri="{9D8B030D-6E8A-4147-A177-3AD203B41FA5}">
                      <a16:colId xmlns:a16="http://schemas.microsoft.com/office/drawing/2014/main" val="3674826285"/>
                    </a:ext>
                  </a:extLst>
                </a:gridCol>
              </a:tblGrid>
              <a:tr h="782516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j-ea"/>
                          <a:cs typeface="+mj-cs"/>
                        </a:rPr>
                        <a:t>Instruments for Procurer's default</a:t>
                      </a:r>
                      <a:endParaRPr lang="en-IN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95921"/>
                  </a:ext>
                </a:extLst>
              </a:tr>
            </a:tbl>
          </a:graphicData>
        </a:graphic>
      </p:graphicFrame>
      <p:pic>
        <p:nvPicPr>
          <p:cNvPr id="7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8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56956" y="1587218"/>
            <a:ext cx="995582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chemeClr val="accent6">
                    <a:lumMod val="50000"/>
                  </a:schemeClr>
                </a:solidFill>
              </a:rPr>
              <a:t>Payment Security Fund </a:t>
            </a:r>
            <a:r>
              <a:rPr lang="en-IN" dirty="0"/>
              <a:t>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Supplies covering 3 Months duration or More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N" dirty="0"/>
              <a:t>Can take care of any unforeseen difficulty/ distress for a limited duration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6956" y="3033784"/>
            <a:ext cx="102148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chemeClr val="accent6">
                    <a:lumMod val="50000"/>
                  </a:schemeClr>
                </a:solidFill>
              </a:rPr>
              <a:t>Recent events e.g. seeking re-visit of PPA Terms, Curtailment by SLDC against Must-Run Principle, Significant impact in Costs/ Tariff due to Change in Taxes and Duties etc. is posing Big Risk.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chemeClr val="accent6">
                    <a:lumMod val="50000"/>
                  </a:schemeClr>
                </a:solidFill>
              </a:rPr>
              <a:t>For suggesting Appropriate Solutions e.g. By Way of Risk Coverage Thru Insurance – Separate Expert Group may Constituted </a:t>
            </a:r>
          </a:p>
          <a:p>
            <a:pPr marL="447675">
              <a:spcBef>
                <a:spcPts val="600"/>
              </a:spcBef>
            </a:pPr>
            <a:endParaRPr lang="en-IN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12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1832" y="1285827"/>
            <a:ext cx="1067280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Need to have a common Desired Performance Level- Availability, CUF/PLF, Outage planning, Forecast of Requirement, Steps for reverting to Normal Operation after Force Majeure/ Emergencies etc. </a:t>
            </a:r>
          </a:p>
          <a:p>
            <a:pPr marL="742950" lvl="1" indent="-285750" algn="just"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n-US" dirty="0"/>
              <a:t>Domestic contracts performance are governed by well laid out Regulations (Sub-ordinate Legislation)</a:t>
            </a:r>
          </a:p>
          <a:p>
            <a:pPr marL="742950" lvl="1" indent="-285750" algn="just">
              <a:spcBef>
                <a:spcPts val="1200"/>
              </a:spcBef>
              <a:buFontTx/>
              <a:buChar char="-"/>
            </a:pPr>
            <a:r>
              <a:rPr lang="en-US" dirty="0"/>
              <a:t>For International PPAs - Coordination group constituted with equal no. of representatives from both Sides 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641610"/>
              </p:ext>
            </p:extLst>
          </p:nvPr>
        </p:nvGraphicFramePr>
        <p:xfrm>
          <a:off x="1872762" y="175846"/>
          <a:ext cx="8642837" cy="78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837">
                  <a:extLst>
                    <a:ext uri="{9D8B030D-6E8A-4147-A177-3AD203B41FA5}">
                      <a16:colId xmlns:a16="http://schemas.microsoft.com/office/drawing/2014/main" val="3674826285"/>
                    </a:ext>
                  </a:extLst>
                </a:gridCol>
              </a:tblGrid>
              <a:tr h="782516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j-ea"/>
                          <a:cs typeface="+mj-cs"/>
                        </a:rPr>
                        <a:t>Joint Operational Coordination Group for International PPAs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95921"/>
                  </a:ext>
                </a:extLst>
              </a:tr>
            </a:tbl>
          </a:graphicData>
        </a:graphic>
      </p:graphicFrame>
      <p:pic>
        <p:nvPicPr>
          <p:cNvPr id="7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8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85142" y="4299413"/>
            <a:ext cx="1072949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/>
              <a:t>International/ Cross Border PPAs</a:t>
            </a:r>
            <a:r>
              <a:rPr lang="en-IN" dirty="0"/>
              <a:t>: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IN" dirty="0"/>
              <a:t>Agreement, Rights &amp; Obligations are interpreted, construed and Governed by Laws of England.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If the Dispute is not settled within the agreed period mutually; Settled by Arbitration in accordance with Rules of Arbitration of Singapore International Arbitration Centre (SIAC Rules).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9777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767D4DF5-E6B1-4A6E-8752-9011A451418B}"/>
              </a:ext>
            </a:extLst>
          </p:cNvPr>
          <p:cNvSpPr txBox="1">
            <a:spLocks/>
          </p:cNvSpPr>
          <p:nvPr/>
        </p:nvSpPr>
        <p:spPr>
          <a:xfrm>
            <a:off x="143706" y="1600200"/>
            <a:ext cx="11734702" cy="50326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7AC"/>
              </a:buClr>
              <a:buFont typeface="Wingdings" pitchFamily="2" charset="2"/>
              <a:buNone/>
              <a:defRPr lang="en-US" sz="3600" b="1" kern="1200" spc="0" baseline="0">
                <a:solidFill>
                  <a:srgbClr val="0067AC"/>
                </a:solidFill>
                <a:latin typeface="Univers 45 Light" pitchFamily="34" charset="0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itchFamily="34" charset="0"/>
              <a:buChar char="–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67AC"/>
              </a:buClr>
              <a:buFont typeface="Univers 45 Light" pitchFamily="34" charset="0"/>
              <a:buChar char="»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Univers 45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>
                <a:srgbClr val="0067AC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13432" y="2834640"/>
            <a:ext cx="7626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800" u="sng" dirty="0">
                <a:solidFill>
                  <a:schemeClr val="accent5">
                    <a:lumMod val="75000"/>
                  </a:schemeClr>
                </a:solidFill>
              </a:rPr>
              <a:t>Thank You</a:t>
            </a:r>
          </a:p>
        </p:txBody>
      </p:sp>
      <p:pic>
        <p:nvPicPr>
          <p:cNvPr id="4" name="Graphic 30">
            <a:extLst>
              <a:ext uri="{FF2B5EF4-FFF2-40B4-BE49-F238E27FC236}">
                <a16:creationId xmlns:a16="http://schemas.microsoft.com/office/drawing/2014/main" id="{93920999-CBE3-476D-87C8-A9EAE8FCFD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9898" y="205918"/>
            <a:ext cx="1348154" cy="697812"/>
          </a:xfrm>
          <a:prstGeom prst="rect">
            <a:avLst/>
          </a:prstGeom>
        </p:spPr>
      </p:pic>
      <p:pic>
        <p:nvPicPr>
          <p:cNvPr id="5" name="Picture 2" descr="Guidelines for Solar Grid Power Pro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7" y="-18299"/>
            <a:ext cx="1729051" cy="104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353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622</Words>
  <Application>Microsoft Office PowerPoint</Application>
  <PresentationFormat>Widescreen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Tw Cen 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 MALVIYA</dc:creator>
  <cp:lastModifiedBy>Rajiv Kumar</cp:lastModifiedBy>
  <cp:revision>57</cp:revision>
  <dcterms:created xsi:type="dcterms:W3CDTF">2020-11-13T05:34:00Z</dcterms:created>
  <dcterms:modified xsi:type="dcterms:W3CDTF">2020-11-17T13:58:45Z</dcterms:modified>
</cp:coreProperties>
</file>