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2.jpg" ContentType="image/jpeg"/>
  <Override PartName="/ppt/media/image14.jpg" ContentType="image/jpeg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8" r:id="rId2"/>
    <p:sldId id="297" r:id="rId3"/>
    <p:sldId id="275" r:id="rId4"/>
    <p:sldId id="256" r:id="rId5"/>
    <p:sldId id="300" r:id="rId6"/>
    <p:sldId id="307" r:id="rId7"/>
    <p:sldId id="310" r:id="rId8"/>
    <p:sldId id="284" r:id="rId9"/>
    <p:sldId id="274" r:id="rId10"/>
    <p:sldId id="305" r:id="rId11"/>
    <p:sldId id="303" r:id="rId12"/>
    <p:sldId id="308" r:id="rId13"/>
    <p:sldId id="285" r:id="rId14"/>
    <p:sldId id="291" r:id="rId15"/>
    <p:sldId id="260" r:id="rId16"/>
    <p:sldId id="286" r:id="rId17"/>
    <p:sldId id="290" r:id="rId18"/>
    <p:sldId id="272" r:id="rId19"/>
    <p:sldId id="296" r:id="rId20"/>
    <p:sldId id="309" r:id="rId21"/>
    <p:sldId id="288" r:id="rId22"/>
    <p:sldId id="311" r:id="rId23"/>
    <p:sldId id="306" r:id="rId24"/>
    <p:sldId id="314" r:id="rId25"/>
    <p:sldId id="264" r:id="rId26"/>
    <p:sldId id="313" r:id="rId27"/>
    <p:sldId id="31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chit\Desktop\posters\All%20IEC%20Test%20cycle%20graph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chit\Desktop\posters\All%20IEC%20Test%20cycle%20graphs%20mo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Mechanical Load Test for Wind flow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MLT!$B$2</c:f>
              <c:strCache>
                <c:ptCount val="1"/>
                <c:pt idx="0">
                  <c:v>Wind Load (Pa)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1F0-4564-8A77-E59A7F337BE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F0-4564-8A77-E59A7F337BE8}"/>
                </c:ext>
              </c:extLst>
            </c:dLbl>
            <c:dLbl>
              <c:idx val="2"/>
              <c:layout>
                <c:manualLayout>
                  <c:x val="-0.10622222222222222"/>
                  <c:y val="-4.1666666666666685E-2"/>
                </c:manualLayout>
              </c:layout>
              <c:tx>
                <c:rich>
                  <a:bodyPr rot="0" spcFirstLastPara="1" vertOverflow="ellipsis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3E82153-34DF-4396-AF4F-8E44AE33BA2B}" type="YVALUE">
                      <a:rPr lang="en-US" b="1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>
                        <a:defRPr sz="900" b="0" i="0" u="none" strike="noStrike" kern="1200" baseline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[Y VALUE]</a:t>
                    </a:fld>
                    <a:endParaRPr lang="en-IN"/>
                  </a:p>
                </c:rich>
              </c:tx>
              <c:spPr>
                <a:noFill/>
                <a:ln>
                  <a:noFill/>
                </a:ln>
                <a:effectLst>
                  <a:softEdge rad="0"/>
                </a:effectLst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11F0-4564-8A77-E59A7F337BE8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F0-4564-8A77-E59A7F337BE8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1F0-4564-8A77-E59A7F337BE8}"/>
                </c:ext>
              </c:extLst>
            </c:dLbl>
            <c:dLbl>
              <c:idx val="5"/>
              <c:layout>
                <c:manualLayout>
                  <c:x val="-0.10831955380577428"/>
                  <c:y val="4.1666666666666664E-2"/>
                </c:manualLayout>
              </c:layout>
              <c:tx>
                <c:rich>
                  <a:bodyPr/>
                  <a:lstStyle/>
                  <a:p>
                    <a:fld id="{FA2272DE-073A-4C60-A02B-0A63EF7E3CA7}" type="YVALUE">
                      <a:rPr lang="en-US" b="1"/>
                      <a:pPr/>
                      <a:t>[Y VALUE]</a:t>
                    </a:fld>
                    <a:endParaRPr lang="en-IN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1F0-4564-8A77-E59A7F337BE8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1F0-4564-8A77-E59A7F337BE8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1F0-4564-8A77-E59A7F337BE8}"/>
                </c:ext>
              </c:extLst>
            </c:dLbl>
            <c:dLbl>
              <c:idx val="8"/>
              <c:layout>
                <c:manualLayout>
                  <c:x val="-0.10066666666666672"/>
                  <c:y val="-4.16666666666666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1F0-4564-8A77-E59A7F337BE8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1F0-4564-8A77-E59A7F337BE8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1F0-4564-8A77-E59A7F337BE8}"/>
                </c:ext>
              </c:extLst>
            </c:dLbl>
            <c:dLbl>
              <c:idx val="11"/>
              <c:layout>
                <c:manualLayout>
                  <c:x val="-0.10831955380577428"/>
                  <c:y val="4.1666666666666664E-2"/>
                </c:manualLayout>
              </c:layout>
              <c:tx>
                <c:rich>
                  <a:bodyPr/>
                  <a:lstStyle/>
                  <a:p>
                    <a:fld id="{9DD39885-21E4-442E-803C-E5149BBB88F5}" type="YVALUE">
                      <a:rPr lang="en-US" b="1"/>
                      <a:pPr/>
                      <a:t>[Y VALUE]</a:t>
                    </a:fld>
                    <a:endParaRPr lang="en-IN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1F0-4564-8A77-E59A7F337BE8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1F0-4564-8A77-E59A7F337BE8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1F0-4564-8A77-E59A7F337BE8}"/>
                </c:ext>
              </c:extLst>
            </c:dLbl>
            <c:dLbl>
              <c:idx val="14"/>
              <c:layout>
                <c:manualLayout>
                  <c:x val="-0.10066666666666667"/>
                  <c:y val="-2.7777777777777821E-2"/>
                </c:manualLayout>
              </c:layout>
              <c:tx>
                <c:rich>
                  <a:bodyPr/>
                  <a:lstStyle/>
                  <a:p>
                    <a:fld id="{E0F128EE-AF52-4744-80C6-774F8C6BD64D}" type="YVALUE">
                      <a:rPr lang="en-US" b="1"/>
                      <a:pPr/>
                      <a:t>[Y VALUE]</a:t>
                    </a:fld>
                    <a:endParaRPr lang="en-IN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11F0-4564-8A77-E59A7F337BE8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1F0-4564-8A77-E59A7F337BE8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1F0-4564-8A77-E59A7F337BE8}"/>
                </c:ext>
              </c:extLst>
            </c:dLbl>
            <c:dLbl>
              <c:idx val="17"/>
              <c:layout>
                <c:manualLayout>
                  <c:x val="-0.10831955380577438"/>
                  <c:y val="2.7777777777777776E-2"/>
                </c:manualLayout>
              </c:layout>
              <c:tx>
                <c:rich>
                  <a:bodyPr/>
                  <a:lstStyle/>
                  <a:p>
                    <a:fld id="{26D1FB83-ED61-42A7-885D-B12CAAF77EBB}" type="YVALUE">
                      <a:rPr lang="en-US" b="1"/>
                      <a:pPr/>
                      <a:t>[Y VALUE]</a:t>
                    </a:fld>
                    <a:endParaRPr lang="en-IN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11F0-4564-8A77-E59A7F337BE8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1F0-4564-8A77-E59A7F337B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MLT!$A$3:$A$21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6</c:v>
                </c:pt>
                <c:pt idx="18">
                  <c:v>6</c:v>
                </c:pt>
              </c:numCache>
            </c:numRef>
          </c:xVal>
          <c:yVal>
            <c:numRef>
              <c:f>MLT!$B$3:$B$21</c:f>
              <c:numCache>
                <c:formatCode>General</c:formatCode>
                <c:ptCount val="19"/>
                <c:pt idx="0">
                  <c:v>0</c:v>
                </c:pt>
                <c:pt idx="1">
                  <c:v>2400</c:v>
                </c:pt>
                <c:pt idx="2">
                  <c:v>2400</c:v>
                </c:pt>
                <c:pt idx="3">
                  <c:v>0</c:v>
                </c:pt>
                <c:pt idx="4">
                  <c:v>-2400</c:v>
                </c:pt>
                <c:pt idx="5">
                  <c:v>-2400</c:v>
                </c:pt>
                <c:pt idx="6">
                  <c:v>0</c:v>
                </c:pt>
                <c:pt idx="7">
                  <c:v>2400</c:v>
                </c:pt>
                <c:pt idx="8">
                  <c:v>2400</c:v>
                </c:pt>
                <c:pt idx="9">
                  <c:v>0</c:v>
                </c:pt>
                <c:pt idx="10">
                  <c:v>-2400</c:v>
                </c:pt>
                <c:pt idx="11">
                  <c:v>-2400</c:v>
                </c:pt>
                <c:pt idx="12">
                  <c:v>0</c:v>
                </c:pt>
                <c:pt idx="13">
                  <c:v>2400</c:v>
                </c:pt>
                <c:pt idx="14">
                  <c:v>2400</c:v>
                </c:pt>
                <c:pt idx="15">
                  <c:v>0</c:v>
                </c:pt>
                <c:pt idx="16">
                  <c:v>-2400</c:v>
                </c:pt>
                <c:pt idx="17">
                  <c:v>-2400</c:v>
                </c:pt>
                <c:pt idx="18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3-11F0-4564-8A77-E59A7F337BE8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axId val="124605184"/>
        <c:axId val="124607104"/>
      </c:scatterChart>
      <c:valAx>
        <c:axId val="124605184"/>
        <c:scaling>
          <c:orientation val="minMax"/>
          <c:min val="-1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(hrs)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607104"/>
        <c:crosses val="autoZero"/>
        <c:crossBetween val="midCat"/>
      </c:valAx>
      <c:valAx>
        <c:axId val="1246071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bg2">
                        <a:lumMod val="25000"/>
                      </a:schemeClr>
                    </a:solidFill>
                  </a:rPr>
                  <a:t>Pressure(Pa)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6051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pct5">
      <a:fgClr>
        <a:schemeClr val="accent1"/>
      </a:fgClr>
      <a:bgClr>
        <a:schemeClr val="bg1"/>
      </a:bgClr>
    </a:patt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MLT!$C$2</c:f>
              <c:strCache>
                <c:ptCount val="1"/>
                <c:pt idx="0">
                  <c:v> Snow Load (Pa)</c:v>
                </c:pt>
              </c:strCache>
            </c:strRef>
          </c:tx>
          <c:spPr>
            <a:ln w="9525" cap="rnd">
              <a:solidFill>
                <a:srgbClr val="FF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 cmpd="thinThick">
                <a:solidFill>
                  <a:schemeClr val="accent3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32-42AD-9EC9-82BF40E46AE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32-42AD-9EC9-82BF40E46AE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32-42AD-9EC9-82BF40E46AEE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B32-42AD-9EC9-82BF40E46AEE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B32-42AD-9EC9-82BF40E46AEE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B32-42AD-9EC9-82BF40E46AEE}"/>
                </c:ext>
              </c:extLst>
            </c:dLbl>
            <c:dLbl>
              <c:idx val="16"/>
              <c:layout>
                <c:manualLayout>
                  <c:x val="6.9821511659551895E-3"/>
                  <c:y val="-2.4670024401148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DFC3D42-FFEE-463B-8962-56B12F77C628}" type="YVALUE">
                      <a:rPr lang="en-US" sz="1050" b="1" dirty="0"/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[Y VALUE]</a:t>
                    </a:fld>
                    <a:endParaRPr lang="en-IN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725316308857376E-2"/>
                      <c:h val="9.861793732106659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3B32-42AD-9EC9-82BF40E46AEE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B32-42AD-9EC9-82BF40E46A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MLT!$A$3:$A$22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6</c:v>
                </c:pt>
                <c:pt idx="18">
                  <c:v>6</c:v>
                </c:pt>
              </c:numCache>
            </c:numRef>
          </c:xVal>
          <c:yVal>
            <c:numRef>
              <c:f>MLT!$C$3:$C$22</c:f>
              <c:numCache>
                <c:formatCode>General</c:formatCode>
                <c:ptCount val="20"/>
                <c:pt idx="0">
                  <c:v>0</c:v>
                </c:pt>
                <c:pt idx="1">
                  <c:v>-2400</c:v>
                </c:pt>
                <c:pt idx="2">
                  <c:v>-2400</c:v>
                </c:pt>
                <c:pt idx="3">
                  <c:v>0</c:v>
                </c:pt>
                <c:pt idx="4">
                  <c:v>2400</c:v>
                </c:pt>
                <c:pt idx="5">
                  <c:v>2400</c:v>
                </c:pt>
                <c:pt idx="6">
                  <c:v>0</c:v>
                </c:pt>
                <c:pt idx="7">
                  <c:v>-2400</c:v>
                </c:pt>
                <c:pt idx="8">
                  <c:v>-2400</c:v>
                </c:pt>
                <c:pt idx="9">
                  <c:v>0</c:v>
                </c:pt>
                <c:pt idx="10">
                  <c:v>2400</c:v>
                </c:pt>
                <c:pt idx="11">
                  <c:v>2400</c:v>
                </c:pt>
                <c:pt idx="12">
                  <c:v>0</c:v>
                </c:pt>
                <c:pt idx="13">
                  <c:v>-2400</c:v>
                </c:pt>
                <c:pt idx="14">
                  <c:v>-2400</c:v>
                </c:pt>
                <c:pt idx="15">
                  <c:v>0</c:v>
                </c:pt>
                <c:pt idx="16">
                  <c:v>5400</c:v>
                </c:pt>
                <c:pt idx="17">
                  <c:v>5400</c:v>
                </c:pt>
                <c:pt idx="18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3B32-42AD-9EC9-82BF40E46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403136"/>
        <c:axId val="125405056"/>
      </c:scatterChart>
      <c:valAx>
        <c:axId val="125403136"/>
        <c:scaling>
          <c:orientation val="minMax"/>
          <c:min val="-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</a:t>
                </a:r>
                <a:r>
                  <a:rPr lang="en-US" baseline="0"/>
                  <a:t> (hrs)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405056"/>
        <c:crosses val="autoZero"/>
        <c:crossBetween val="midCat"/>
      </c:valAx>
      <c:valAx>
        <c:axId val="12540505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Pressure (Pa)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403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65236-858B-42A7-A155-2EA8516A5592}" type="datetimeFigureOut">
              <a:rPr lang="en-US" smtClean="0"/>
              <a:t>11/18/2020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B2FA2-65F1-4CBC-BE59-8741217B4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1.eere.energy.gov/solar/pdfs/pvrw2010_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Mechanical Failure: Test Methodology and Diversification of Module Design/ Type and Affordable Insurance premium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SUN Meet </a:t>
            </a:r>
          </a:p>
          <a:p>
            <a:pPr marL="0" indent="0" algn="ctr">
              <a:buNone/>
            </a:pPr>
            <a:r>
              <a:rPr lang="en-US" b="1" dirty="0"/>
              <a:t>International Solar Alliance</a:t>
            </a:r>
          </a:p>
          <a:p>
            <a:pPr marL="0" indent="0" algn="ctr">
              <a:buNone/>
            </a:pPr>
            <a:r>
              <a:rPr lang="en-US" b="1" dirty="0"/>
              <a:t>18</a:t>
            </a:r>
            <a:r>
              <a:rPr lang="en-US" b="1" baseline="30000" dirty="0"/>
              <a:t>th</a:t>
            </a:r>
            <a:r>
              <a:rPr lang="en-US" b="1" dirty="0"/>
              <a:t> November 2020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Dr. O. S. </a:t>
            </a:r>
            <a:r>
              <a:rPr lang="en-US" dirty="0" err="1"/>
              <a:t>Sastry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Former Director General (NISE)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163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ph type="title"/>
          </p:nvPr>
        </p:nvSpPr>
        <p:spPr>
          <a:xfrm>
            <a:off x="1698509" y="213802"/>
            <a:ext cx="66837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-180" dirty="0"/>
              <a:t>IEC </a:t>
            </a:r>
            <a:r>
              <a:rPr sz="2400" b="1" spc="-25" dirty="0"/>
              <a:t>62759: </a:t>
            </a:r>
            <a:r>
              <a:rPr sz="2400" b="1" spc="-10" dirty="0"/>
              <a:t>Transportation </a:t>
            </a:r>
            <a:r>
              <a:rPr sz="2400" b="1" spc="60" dirty="0"/>
              <a:t>of </a:t>
            </a:r>
            <a:r>
              <a:rPr sz="2400" b="1" spc="-135" dirty="0"/>
              <a:t>PV </a:t>
            </a:r>
            <a:r>
              <a:rPr sz="2400" b="1" spc="-5" dirty="0"/>
              <a:t>Modules  </a:t>
            </a:r>
            <a:endParaRPr sz="2400" b="1" spc="-55" dirty="0">
              <a:solidFill>
                <a:srgbClr val="179C7C"/>
              </a:solidFill>
            </a:endParaRPr>
          </a:p>
        </p:txBody>
      </p:sp>
      <p:sp>
        <p:nvSpPr>
          <p:cNvPr id="5" name="object 3"/>
          <p:cNvSpPr>
            <a:spLocks noGrp="1"/>
          </p:cNvSpPr>
          <p:nvPr>
            <p:ph idx="1"/>
          </p:nvPr>
        </p:nvSpPr>
        <p:spPr>
          <a:xfrm>
            <a:off x="423262" y="3536239"/>
            <a:ext cx="2330053" cy="21218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6" name="object 4"/>
          <p:cNvSpPr/>
          <p:nvPr/>
        </p:nvSpPr>
        <p:spPr>
          <a:xfrm>
            <a:off x="423262" y="1259637"/>
            <a:ext cx="2293562" cy="22766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/>
          <p:nvPr/>
        </p:nvSpPr>
        <p:spPr>
          <a:xfrm>
            <a:off x="3637898" y="893588"/>
            <a:ext cx="5268710" cy="47525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 txBox="1"/>
          <p:nvPr/>
        </p:nvSpPr>
        <p:spPr>
          <a:xfrm>
            <a:off x="2935144" y="2288696"/>
            <a:ext cx="1126903" cy="3281026"/>
          </a:xfrm>
          <a:prstGeom prst="rect">
            <a:avLst/>
          </a:prstGeom>
          <a:solidFill>
            <a:srgbClr val="DCDFDF"/>
          </a:solidFill>
        </p:spPr>
        <p:txBody>
          <a:bodyPr vert="horz" wrap="square" lIns="0" tIns="3365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65"/>
              </a:spcBef>
            </a:pPr>
            <a:r>
              <a:rPr sz="1800" spc="-5" dirty="0">
                <a:latin typeface="Arial"/>
                <a:cs typeface="Arial"/>
              </a:rPr>
              <a:t>13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55" dirty="0">
                <a:latin typeface="Arial"/>
                <a:cs typeface="Arial"/>
              </a:rPr>
              <a:t>Modules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 dirty="0">
              <a:latin typeface="Arial"/>
              <a:cs typeface="Arial"/>
            </a:endParaRPr>
          </a:p>
          <a:p>
            <a:pPr marL="91440" marR="1905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Arial"/>
                <a:cs typeface="Arial"/>
              </a:rPr>
              <a:t>10 </a:t>
            </a:r>
            <a:r>
              <a:rPr sz="1800" spc="130" dirty="0">
                <a:latin typeface="Arial"/>
                <a:cs typeface="Arial"/>
              </a:rPr>
              <a:t>for  </a:t>
            </a:r>
            <a:r>
              <a:rPr sz="1800" spc="135" dirty="0">
                <a:latin typeface="Arial"/>
                <a:cs typeface="Arial"/>
              </a:rPr>
              <a:t>t</a:t>
            </a:r>
            <a:r>
              <a:rPr sz="1800" spc="150" dirty="0">
                <a:latin typeface="Arial"/>
                <a:cs typeface="Arial"/>
              </a:rPr>
              <a:t>r</a:t>
            </a:r>
            <a:r>
              <a:rPr sz="1800" spc="45" dirty="0">
                <a:latin typeface="Arial"/>
                <a:cs typeface="Arial"/>
              </a:rPr>
              <a:t>ansporta</a:t>
            </a:r>
            <a:r>
              <a:rPr sz="1800" spc="110" dirty="0">
                <a:latin typeface="Arial"/>
                <a:cs typeface="Arial"/>
              </a:rPr>
              <a:t>tion  </a:t>
            </a:r>
            <a:r>
              <a:rPr sz="1800" spc="45" dirty="0">
                <a:latin typeface="Arial"/>
                <a:cs typeface="Arial"/>
              </a:rPr>
              <a:t>test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 dirty="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3 </a:t>
            </a:r>
            <a:r>
              <a:rPr sz="1800" spc="-105" dirty="0">
                <a:latin typeface="Arial"/>
                <a:cs typeface="Arial"/>
              </a:rPr>
              <a:t>as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spc="40" dirty="0">
                <a:latin typeface="Arial"/>
                <a:cs typeface="Arial"/>
              </a:rPr>
              <a:t>reference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6373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4253" y="462165"/>
            <a:ext cx="7241947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spc="-180" dirty="0"/>
              <a:t>IEC </a:t>
            </a:r>
            <a:r>
              <a:rPr sz="2800" b="1" spc="-25" dirty="0"/>
              <a:t>62759: </a:t>
            </a:r>
            <a:r>
              <a:rPr sz="2800" b="1" spc="-10" dirty="0"/>
              <a:t>Transportation </a:t>
            </a:r>
            <a:r>
              <a:rPr sz="2800" b="1" spc="60" dirty="0"/>
              <a:t>of </a:t>
            </a:r>
            <a:r>
              <a:rPr sz="2800" b="1" spc="-135" dirty="0"/>
              <a:t>PV </a:t>
            </a:r>
            <a:r>
              <a:rPr sz="2800" b="1" spc="-5" dirty="0"/>
              <a:t>Modules  </a:t>
            </a:r>
            <a:endParaRPr spc="-55" dirty="0">
              <a:solidFill>
                <a:srgbClr val="179C7C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4253" y="1748790"/>
            <a:ext cx="3343910" cy="212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2110" indent="-360045">
              <a:lnSpc>
                <a:spcPct val="100000"/>
              </a:lnSpc>
              <a:spcBef>
                <a:spcPts val="100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-30" dirty="0">
                <a:latin typeface="Arial"/>
                <a:cs typeface="Arial"/>
              </a:rPr>
              <a:t>Released </a:t>
            </a:r>
            <a:r>
              <a:rPr sz="1800" spc="95" dirty="0">
                <a:latin typeface="Arial"/>
                <a:cs typeface="Arial"/>
              </a:rPr>
              <a:t>in </a:t>
            </a:r>
            <a:r>
              <a:rPr sz="1800" spc="55" dirty="0">
                <a:latin typeface="Arial"/>
                <a:cs typeface="Arial"/>
              </a:rPr>
              <a:t>March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2016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179C7C"/>
              </a:buClr>
              <a:buFont typeface="Wingdings"/>
              <a:buChar char=""/>
            </a:pPr>
            <a:endParaRPr sz="2000">
              <a:latin typeface="Arial"/>
              <a:cs typeface="Arial"/>
            </a:endParaRPr>
          </a:p>
          <a:p>
            <a:pPr marL="372110" marR="5080" indent="-360045">
              <a:lnSpc>
                <a:spcPct val="100000"/>
              </a:lnSpc>
              <a:spcBef>
                <a:spcPts val="1660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75" dirty="0">
                <a:latin typeface="Arial"/>
                <a:cs typeface="Arial"/>
              </a:rPr>
              <a:t>Both </a:t>
            </a:r>
            <a:r>
              <a:rPr sz="1800" spc="-50" dirty="0">
                <a:latin typeface="Arial"/>
                <a:cs typeface="Arial"/>
              </a:rPr>
              <a:t>is </a:t>
            </a:r>
            <a:r>
              <a:rPr sz="1800" spc="35" dirty="0">
                <a:latin typeface="Arial"/>
                <a:cs typeface="Arial"/>
              </a:rPr>
              <a:t>tested: </a:t>
            </a:r>
            <a:r>
              <a:rPr sz="1800" spc="55" dirty="0">
                <a:latin typeface="Arial"/>
                <a:cs typeface="Arial"/>
              </a:rPr>
              <a:t>Modules</a:t>
            </a:r>
            <a:r>
              <a:rPr sz="1800" spc="-120" dirty="0">
                <a:latin typeface="Arial"/>
                <a:cs typeface="Arial"/>
              </a:rPr>
              <a:t> </a:t>
            </a:r>
            <a:r>
              <a:rPr sz="1800" spc="65" dirty="0">
                <a:latin typeface="Arial"/>
                <a:cs typeface="Arial"/>
              </a:rPr>
              <a:t>and  </a:t>
            </a:r>
            <a:r>
              <a:rPr sz="1800" spc="50" dirty="0">
                <a:latin typeface="Arial"/>
                <a:cs typeface="Arial"/>
              </a:rPr>
              <a:t>packaging </a:t>
            </a:r>
            <a:r>
              <a:rPr sz="1800" spc="-100" dirty="0">
                <a:latin typeface="Arial"/>
                <a:cs typeface="Arial"/>
              </a:rPr>
              <a:t>as </a:t>
            </a:r>
            <a:r>
              <a:rPr sz="1800" spc="-5" dirty="0">
                <a:latin typeface="Arial"/>
                <a:cs typeface="Arial"/>
              </a:rPr>
              <a:t>a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spc="100" dirty="0">
                <a:latin typeface="Arial"/>
                <a:cs typeface="Arial"/>
              </a:rPr>
              <a:t>union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179C7C"/>
              </a:buClr>
              <a:buFont typeface="Wingdings"/>
              <a:buChar char=""/>
            </a:pP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179C7C"/>
              </a:buClr>
              <a:buFont typeface="Wingdings"/>
              <a:buChar char=""/>
            </a:pPr>
            <a:endParaRPr sz="1600">
              <a:latin typeface="Arial"/>
              <a:cs typeface="Arial"/>
            </a:endParaRPr>
          </a:p>
          <a:p>
            <a:pPr marL="372110" indent="-360045">
              <a:lnSpc>
                <a:spcPct val="100000"/>
              </a:lnSpc>
              <a:spcBef>
                <a:spcPts val="5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50" dirty="0">
                <a:latin typeface="Arial"/>
                <a:cs typeface="Arial"/>
              </a:rPr>
              <a:t>No </a:t>
            </a:r>
            <a:r>
              <a:rPr sz="1800" spc="5" dirty="0">
                <a:latin typeface="Arial"/>
                <a:cs typeface="Arial"/>
              </a:rPr>
              <a:t>pass/fail</a:t>
            </a:r>
            <a:r>
              <a:rPr sz="1800" spc="-60" dirty="0">
                <a:latin typeface="Arial"/>
                <a:cs typeface="Arial"/>
              </a:rPr>
              <a:t> </a:t>
            </a:r>
            <a:r>
              <a:rPr sz="1800" spc="75" dirty="0">
                <a:latin typeface="Arial"/>
                <a:cs typeface="Arial"/>
              </a:rPr>
              <a:t>criterion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14800" y="1792477"/>
            <a:ext cx="4648200" cy="41511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4294967295"/>
          </p:nvPr>
        </p:nvSpPr>
        <p:spPr>
          <a:xfrm>
            <a:off x="435559" y="6210401"/>
            <a:ext cx="840740" cy="358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  <a:p>
            <a:pPr marL="19685">
              <a:lnSpc>
                <a:spcPct val="100000"/>
              </a:lnSpc>
              <a:spcBef>
                <a:spcPts val="480"/>
              </a:spcBef>
            </a:pPr>
            <a:r>
              <a:rPr sz="800" spc="50" dirty="0">
                <a:solidFill>
                  <a:srgbClr val="A8AEAE"/>
                </a:solidFill>
              </a:rPr>
              <a:t>© </a:t>
            </a:r>
            <a:r>
              <a:rPr sz="800" spc="25" dirty="0">
                <a:solidFill>
                  <a:srgbClr val="A8AEAE"/>
                </a:solidFill>
              </a:rPr>
              <a:t>Fraunhofer</a:t>
            </a:r>
            <a:r>
              <a:rPr sz="800" spc="-114" dirty="0">
                <a:solidFill>
                  <a:srgbClr val="A8AEAE"/>
                </a:solidFill>
              </a:rPr>
              <a:t> </a:t>
            </a:r>
            <a:r>
              <a:rPr sz="800" spc="-75" dirty="0">
                <a:solidFill>
                  <a:srgbClr val="A8AEAE"/>
                </a:solidFill>
              </a:rPr>
              <a:t>ISE</a:t>
            </a:r>
            <a:endParaRPr sz="800"/>
          </a:p>
        </p:txBody>
      </p:sp>
    </p:spTree>
    <p:extLst>
      <p:ext uri="{BB962C8B-B14F-4D97-AF65-F5344CB8AC3E}">
        <p14:creationId xmlns:p14="http://schemas.microsoft.com/office/powerpoint/2010/main" val="3254462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en-US" sz="4000" b="1" spc="-10" dirty="0"/>
              <a:t>Effect of Wind and Ice on</a:t>
            </a:r>
            <a:r>
              <a:rPr lang="en-US" sz="4000" b="1" spc="60" dirty="0"/>
              <a:t> </a:t>
            </a:r>
            <a:r>
              <a:rPr lang="en-US" sz="4000" b="1" spc="-135" dirty="0"/>
              <a:t>PV </a:t>
            </a:r>
            <a:r>
              <a:rPr lang="en-US" sz="4000" b="1" spc="-5" dirty="0"/>
              <a:t>Modules</a:t>
            </a:r>
            <a:br>
              <a:rPr lang="en-US" sz="3600" b="1" dirty="0"/>
            </a:br>
            <a:r>
              <a:rPr lang="en-US" sz="3600" b="1" dirty="0"/>
              <a:t>IEC 61215: 2016</a:t>
            </a:r>
            <a:r>
              <a:rPr lang="en-US" sz="5400" dirty="0"/>
              <a:t> /</a:t>
            </a:r>
            <a:r>
              <a:rPr lang="en-US" sz="3100" b="1" spc="-180" dirty="0"/>
              <a:t>IEC </a:t>
            </a:r>
            <a:r>
              <a:rPr lang="en-US" sz="3100" b="1" spc="-200" dirty="0"/>
              <a:t>TS </a:t>
            </a:r>
            <a:r>
              <a:rPr lang="en-US" sz="3100" b="1" spc="-25" dirty="0"/>
              <a:t>62782</a:t>
            </a:r>
            <a:r>
              <a:rPr lang="en-US" sz="3100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1567897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FE451-D5C2-4551-9CBF-4D659519F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4682836" cy="1148365"/>
          </a:xfrm>
        </p:spPr>
        <p:txBody>
          <a:bodyPr>
            <a:normAutofit/>
          </a:bodyPr>
          <a:lstStyle/>
          <a:p>
            <a:r>
              <a:rPr lang="en-US" sz="2000" b="1" dirty="0"/>
              <a:t>Wind Gust Effect </a:t>
            </a:r>
            <a:br>
              <a:rPr lang="en-US" sz="2000" b="1" dirty="0"/>
            </a:br>
            <a:r>
              <a:rPr lang="en-US" sz="2000" b="1" dirty="0"/>
              <a:t>(Dynamic  Mechanical Load Test : </a:t>
            </a:r>
            <a:br>
              <a:rPr lang="en-US" sz="2000" b="1" dirty="0"/>
            </a:br>
            <a:r>
              <a:rPr lang="en-US" sz="2000" b="1" dirty="0"/>
              <a:t>2400 pa)</a:t>
            </a:r>
          </a:p>
        </p:txBody>
      </p:sp>
      <p:pic>
        <p:nvPicPr>
          <p:cNvPr id="29" name="Content Placeholder 28" descr="A picture containing ground, outdoor, sky&#10;&#10;Description generated with very high confidence">
            <a:extLst>
              <a:ext uri="{FF2B5EF4-FFF2-40B4-BE49-F238E27FC236}">
                <a16:creationId xmlns:a16="http://schemas.microsoft.com/office/drawing/2014/main" id="{3E273D95-53F7-41E8-8BFA-DEC221C918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32" y="685800"/>
            <a:ext cx="3782291" cy="2836718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A58297-72FD-45F0-9889-C2D172CCE8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22" t="18702" r="33061" b="19183"/>
          <a:stretch/>
        </p:blipFill>
        <p:spPr>
          <a:xfrm>
            <a:off x="381000" y="2743200"/>
            <a:ext cx="4289614" cy="3643775"/>
          </a:xfrm>
          <a:prstGeom prst="rect">
            <a:avLst/>
          </a:prstGeom>
        </p:spPr>
      </p:pic>
      <p:pic>
        <p:nvPicPr>
          <p:cNvPr id="31" name="Picture 30" descr="A large building&#10;&#10;Description generated with high confidence">
            <a:extLst>
              <a:ext uri="{FF2B5EF4-FFF2-40B4-BE49-F238E27FC236}">
                <a16:creationId xmlns:a16="http://schemas.microsoft.com/office/drawing/2014/main" id="{79A27D8F-AB13-4C6E-A212-FDA12A8CD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676872"/>
            <a:ext cx="3112556" cy="311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92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FE451-D5C2-4551-9CBF-4D659519F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838200"/>
            <a:ext cx="4834102" cy="114836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Wind Gust Effect (2400 pa):</a:t>
            </a:r>
          </a:p>
        </p:txBody>
      </p:sp>
      <p:pic>
        <p:nvPicPr>
          <p:cNvPr id="29" name="Content Placeholder 28" descr="A picture containing ground, outdoor, sky&#10;&#10;Description generated with very high confidence">
            <a:extLst>
              <a:ext uri="{FF2B5EF4-FFF2-40B4-BE49-F238E27FC236}">
                <a16:creationId xmlns:a16="http://schemas.microsoft.com/office/drawing/2014/main" id="{3E273D95-53F7-41E8-8BFA-DEC221C918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709" y="599093"/>
            <a:ext cx="3782291" cy="2836718"/>
          </a:xfr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431E3A1-40AD-4C0B-8543-CDBC2DD805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490387"/>
              </p:ext>
            </p:extLst>
          </p:nvPr>
        </p:nvGraphicFramePr>
        <p:xfrm>
          <a:off x="762000" y="2971800"/>
          <a:ext cx="4572000" cy="3681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1" name="Picture 30" descr="A large building&#10;&#10;Description generated with high confidence">
            <a:extLst>
              <a:ext uri="{FF2B5EF4-FFF2-40B4-BE49-F238E27FC236}">
                <a16:creationId xmlns:a16="http://schemas.microsoft.com/office/drawing/2014/main" id="{79A27D8F-AB13-4C6E-A212-FDA12A8CD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109" y="3547464"/>
            <a:ext cx="3112556" cy="311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45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4254" y="305561"/>
            <a:ext cx="677862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180" dirty="0"/>
              <a:t>IEC </a:t>
            </a:r>
            <a:r>
              <a:rPr sz="2400" b="1" spc="-200" dirty="0"/>
              <a:t>TS </a:t>
            </a:r>
            <a:r>
              <a:rPr sz="2400" b="1" spc="-25" dirty="0"/>
              <a:t>62782: </a:t>
            </a:r>
            <a:r>
              <a:rPr sz="2400" b="1" spc="-135" dirty="0"/>
              <a:t>Cyclic </a:t>
            </a:r>
            <a:r>
              <a:rPr sz="2400" b="1" spc="-30" dirty="0"/>
              <a:t>(Dynamic) Mechanical </a:t>
            </a:r>
            <a:r>
              <a:rPr sz="2400" b="1" spc="-70" dirty="0"/>
              <a:t>Load  </a:t>
            </a:r>
            <a:br>
              <a:rPr lang="en-US" sz="2400" b="1" spc="-70" dirty="0"/>
            </a:br>
            <a:r>
              <a:rPr sz="2000" b="1" spc="-70" dirty="0">
                <a:solidFill>
                  <a:srgbClr val="FF0000"/>
                </a:solidFill>
              </a:rPr>
              <a:t>Test</a:t>
            </a:r>
            <a:r>
              <a:rPr sz="2000" b="1" dirty="0">
                <a:solidFill>
                  <a:srgbClr val="FF0000"/>
                </a:solidFill>
              </a:rPr>
              <a:t> </a:t>
            </a:r>
            <a:r>
              <a:rPr sz="2000" b="1" spc="-70" dirty="0">
                <a:solidFill>
                  <a:srgbClr val="FF0000"/>
                </a:solidFill>
              </a:rPr>
              <a:t>Sequence</a:t>
            </a:r>
          </a:p>
        </p:txBody>
      </p:sp>
      <p:sp>
        <p:nvSpPr>
          <p:cNvPr id="3" name="object 3"/>
          <p:cNvSpPr/>
          <p:nvPr/>
        </p:nvSpPr>
        <p:spPr>
          <a:xfrm>
            <a:off x="466726" y="1911794"/>
            <a:ext cx="8207375" cy="39710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4711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60694-A8A9-4A86-88CD-C261CBDE9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54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/>
              <a:t>Snow Load Effect: </a:t>
            </a:r>
            <a:br>
              <a:rPr lang="en-US" sz="2800" b="1" dirty="0"/>
            </a:br>
            <a:r>
              <a:rPr lang="en-US" sz="2800" b="1" dirty="0"/>
              <a:t>(Static Mechanical Load Test: 5400pa)</a:t>
            </a:r>
          </a:p>
        </p:txBody>
      </p:sp>
      <p:pic>
        <p:nvPicPr>
          <p:cNvPr id="29" name="Content Placeholder 28" descr="A picture containing outdoor object, solar cell&#10;&#10;Description generated with very high confidence">
            <a:extLst>
              <a:ext uri="{FF2B5EF4-FFF2-40B4-BE49-F238E27FC236}">
                <a16:creationId xmlns:a16="http://schemas.microsoft.com/office/drawing/2014/main" id="{E0AC8776-A33E-408E-9D40-1D676B2A78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3" t="1776" b="22461"/>
          <a:stretch/>
        </p:blipFill>
        <p:spPr>
          <a:xfrm rot="16385552">
            <a:off x="5038597" y="2237521"/>
            <a:ext cx="4426323" cy="3296725"/>
          </a:xfr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F37CCD0-77CB-4F7C-90E7-D7FA457B4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99" y="1580092"/>
            <a:ext cx="5314101" cy="405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05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60694-A8A9-4A86-88CD-C261CBDE9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35" y="152400"/>
            <a:ext cx="8229600" cy="86836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Snow Load Effect: (Mechanical Load Test)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5371B8F-9A4B-4D11-BC4D-FE88325AB8F0}"/>
              </a:ext>
            </a:extLst>
          </p:cNvPr>
          <p:cNvGrpSpPr/>
          <p:nvPr/>
        </p:nvGrpSpPr>
        <p:grpSpPr>
          <a:xfrm>
            <a:off x="4654702" y="1343883"/>
            <a:ext cx="4489298" cy="5231146"/>
            <a:chOff x="3608646" y="1827232"/>
            <a:chExt cx="5015193" cy="464586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C22EE5D-D264-41C9-BF42-2AD29790362A}"/>
                </a:ext>
              </a:extLst>
            </p:cNvPr>
            <p:cNvGrpSpPr/>
            <p:nvPr/>
          </p:nvGrpSpPr>
          <p:grpSpPr>
            <a:xfrm>
              <a:off x="3608646" y="2229082"/>
              <a:ext cx="5015193" cy="4244010"/>
              <a:chOff x="3789728" y="2440537"/>
              <a:chExt cx="5015193" cy="4244010"/>
            </a:xfrm>
          </p:grpSpPr>
          <p:sp>
            <p:nvSpPr>
              <p:cNvPr id="7" name="Flowchart: Magnetic Disk 6">
                <a:extLst>
                  <a:ext uri="{FF2B5EF4-FFF2-40B4-BE49-F238E27FC236}">
                    <a16:creationId xmlns:a16="http://schemas.microsoft.com/office/drawing/2014/main" id="{423198DE-5485-41B1-8F3D-A30C8BDFA557}"/>
                  </a:ext>
                </a:extLst>
              </p:cNvPr>
              <p:cNvSpPr/>
              <p:nvPr/>
            </p:nvSpPr>
            <p:spPr>
              <a:xfrm>
                <a:off x="6262497" y="5758341"/>
                <a:ext cx="525123" cy="563966"/>
              </a:xfrm>
              <a:prstGeom prst="flowChartMagneticDisk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DB91C6A2-B307-4DEB-81AB-73721D2FF3F6}"/>
                  </a:ext>
                </a:extLst>
              </p:cNvPr>
              <p:cNvSpPr/>
              <p:nvPr/>
            </p:nvSpPr>
            <p:spPr>
              <a:xfrm>
                <a:off x="4222032" y="5033440"/>
                <a:ext cx="2166620" cy="878205"/>
              </a:xfrm>
              <a:custGeom>
                <a:avLst/>
                <a:gdLst>
                  <a:gd name="connsiteX0" fmla="*/ 332509 w 2166811"/>
                  <a:gd name="connsiteY0" fmla="*/ 130629 h 878774"/>
                  <a:gd name="connsiteX1" fmla="*/ 332509 w 2166811"/>
                  <a:gd name="connsiteY1" fmla="*/ 130629 h 878774"/>
                  <a:gd name="connsiteX2" fmla="*/ 605641 w 2166811"/>
                  <a:gd name="connsiteY2" fmla="*/ 308759 h 878774"/>
                  <a:gd name="connsiteX3" fmla="*/ 700644 w 2166811"/>
                  <a:gd name="connsiteY3" fmla="*/ 356260 h 878774"/>
                  <a:gd name="connsiteX4" fmla="*/ 783771 w 2166811"/>
                  <a:gd name="connsiteY4" fmla="*/ 403761 h 878774"/>
                  <a:gd name="connsiteX5" fmla="*/ 961901 w 2166811"/>
                  <a:gd name="connsiteY5" fmla="*/ 486889 h 878774"/>
                  <a:gd name="connsiteX6" fmla="*/ 1128155 w 2166811"/>
                  <a:gd name="connsiteY6" fmla="*/ 570016 h 878774"/>
                  <a:gd name="connsiteX7" fmla="*/ 1175657 w 2166811"/>
                  <a:gd name="connsiteY7" fmla="*/ 593767 h 878774"/>
                  <a:gd name="connsiteX8" fmla="*/ 1246909 w 2166811"/>
                  <a:gd name="connsiteY8" fmla="*/ 617517 h 878774"/>
                  <a:gd name="connsiteX9" fmla="*/ 1330036 w 2166811"/>
                  <a:gd name="connsiteY9" fmla="*/ 653143 h 878774"/>
                  <a:gd name="connsiteX10" fmla="*/ 1377537 w 2166811"/>
                  <a:gd name="connsiteY10" fmla="*/ 688769 h 878774"/>
                  <a:gd name="connsiteX11" fmla="*/ 1425038 w 2166811"/>
                  <a:gd name="connsiteY11" fmla="*/ 712520 h 878774"/>
                  <a:gd name="connsiteX12" fmla="*/ 1531916 w 2166811"/>
                  <a:gd name="connsiteY12" fmla="*/ 795647 h 878774"/>
                  <a:gd name="connsiteX13" fmla="*/ 1567542 w 2166811"/>
                  <a:gd name="connsiteY13" fmla="*/ 807522 h 878774"/>
                  <a:gd name="connsiteX14" fmla="*/ 1151906 w 2166811"/>
                  <a:gd name="connsiteY14" fmla="*/ 760021 h 878774"/>
                  <a:gd name="connsiteX15" fmla="*/ 475012 w 2166811"/>
                  <a:gd name="connsiteY15" fmla="*/ 736270 h 878774"/>
                  <a:gd name="connsiteX16" fmla="*/ 308758 w 2166811"/>
                  <a:gd name="connsiteY16" fmla="*/ 665018 h 878774"/>
                  <a:gd name="connsiteX17" fmla="*/ 237506 w 2166811"/>
                  <a:gd name="connsiteY17" fmla="*/ 653143 h 878774"/>
                  <a:gd name="connsiteX18" fmla="*/ 166254 w 2166811"/>
                  <a:gd name="connsiteY18" fmla="*/ 617517 h 878774"/>
                  <a:gd name="connsiteX19" fmla="*/ 95002 w 2166811"/>
                  <a:gd name="connsiteY19" fmla="*/ 570016 h 878774"/>
                  <a:gd name="connsiteX20" fmla="*/ 47501 w 2166811"/>
                  <a:gd name="connsiteY20" fmla="*/ 498764 h 878774"/>
                  <a:gd name="connsiteX21" fmla="*/ 35625 w 2166811"/>
                  <a:gd name="connsiteY21" fmla="*/ 451263 h 878774"/>
                  <a:gd name="connsiteX22" fmla="*/ 11875 w 2166811"/>
                  <a:gd name="connsiteY22" fmla="*/ 403761 h 878774"/>
                  <a:gd name="connsiteX23" fmla="*/ 0 w 2166811"/>
                  <a:gd name="connsiteY23" fmla="*/ 368135 h 878774"/>
                  <a:gd name="connsiteX24" fmla="*/ 11875 w 2166811"/>
                  <a:gd name="connsiteY24" fmla="*/ 261257 h 878774"/>
                  <a:gd name="connsiteX25" fmla="*/ 130628 w 2166811"/>
                  <a:gd name="connsiteY25" fmla="*/ 178130 h 878774"/>
                  <a:gd name="connsiteX26" fmla="*/ 178129 w 2166811"/>
                  <a:gd name="connsiteY26" fmla="*/ 154380 h 878774"/>
                  <a:gd name="connsiteX27" fmla="*/ 237506 w 2166811"/>
                  <a:gd name="connsiteY27" fmla="*/ 142504 h 878774"/>
                  <a:gd name="connsiteX28" fmla="*/ 296883 w 2166811"/>
                  <a:gd name="connsiteY28" fmla="*/ 118754 h 878774"/>
                  <a:gd name="connsiteX29" fmla="*/ 368135 w 2166811"/>
                  <a:gd name="connsiteY29" fmla="*/ 95003 h 878774"/>
                  <a:gd name="connsiteX30" fmla="*/ 427511 w 2166811"/>
                  <a:gd name="connsiteY30" fmla="*/ 166255 h 878774"/>
                  <a:gd name="connsiteX31" fmla="*/ 463137 w 2166811"/>
                  <a:gd name="connsiteY31" fmla="*/ 213756 h 878774"/>
                  <a:gd name="connsiteX32" fmla="*/ 510638 w 2166811"/>
                  <a:gd name="connsiteY32" fmla="*/ 225631 h 878774"/>
                  <a:gd name="connsiteX33" fmla="*/ 546264 w 2166811"/>
                  <a:gd name="connsiteY33" fmla="*/ 237507 h 878774"/>
                  <a:gd name="connsiteX34" fmla="*/ 676893 w 2166811"/>
                  <a:gd name="connsiteY34" fmla="*/ 249382 h 878774"/>
                  <a:gd name="connsiteX35" fmla="*/ 760020 w 2166811"/>
                  <a:gd name="connsiteY35" fmla="*/ 261257 h 878774"/>
                  <a:gd name="connsiteX36" fmla="*/ 1199407 w 2166811"/>
                  <a:gd name="connsiteY36" fmla="*/ 249382 h 878774"/>
                  <a:gd name="connsiteX37" fmla="*/ 1235033 w 2166811"/>
                  <a:gd name="connsiteY37" fmla="*/ 225631 h 878774"/>
                  <a:gd name="connsiteX38" fmla="*/ 1282535 w 2166811"/>
                  <a:gd name="connsiteY38" fmla="*/ 213756 h 878774"/>
                  <a:gd name="connsiteX39" fmla="*/ 1318161 w 2166811"/>
                  <a:gd name="connsiteY39" fmla="*/ 190005 h 878774"/>
                  <a:gd name="connsiteX40" fmla="*/ 1353787 w 2166811"/>
                  <a:gd name="connsiteY40" fmla="*/ 154380 h 878774"/>
                  <a:gd name="connsiteX41" fmla="*/ 1436914 w 2166811"/>
                  <a:gd name="connsiteY41" fmla="*/ 118754 h 878774"/>
                  <a:gd name="connsiteX42" fmla="*/ 1508166 w 2166811"/>
                  <a:gd name="connsiteY42" fmla="*/ 71252 h 878774"/>
                  <a:gd name="connsiteX43" fmla="*/ 1638794 w 2166811"/>
                  <a:gd name="connsiteY43" fmla="*/ 35626 h 878774"/>
                  <a:gd name="connsiteX44" fmla="*/ 1769423 w 2166811"/>
                  <a:gd name="connsiteY44" fmla="*/ 0 h 878774"/>
                  <a:gd name="connsiteX45" fmla="*/ 2101932 w 2166811"/>
                  <a:gd name="connsiteY45" fmla="*/ 35626 h 878774"/>
                  <a:gd name="connsiteX46" fmla="*/ 2137558 w 2166811"/>
                  <a:gd name="connsiteY46" fmla="*/ 47502 h 878774"/>
                  <a:gd name="connsiteX47" fmla="*/ 2149433 w 2166811"/>
                  <a:gd name="connsiteY47" fmla="*/ 190005 h 878774"/>
                  <a:gd name="connsiteX48" fmla="*/ 2101932 w 2166811"/>
                  <a:gd name="connsiteY48" fmla="*/ 320634 h 878774"/>
                  <a:gd name="connsiteX49" fmla="*/ 2078181 w 2166811"/>
                  <a:gd name="connsiteY49" fmla="*/ 356260 h 878774"/>
                  <a:gd name="connsiteX50" fmla="*/ 2042555 w 2166811"/>
                  <a:gd name="connsiteY50" fmla="*/ 415637 h 878774"/>
                  <a:gd name="connsiteX51" fmla="*/ 2030680 w 2166811"/>
                  <a:gd name="connsiteY51" fmla="*/ 451263 h 878774"/>
                  <a:gd name="connsiteX52" fmla="*/ 2006929 w 2166811"/>
                  <a:gd name="connsiteY52" fmla="*/ 498764 h 878774"/>
                  <a:gd name="connsiteX53" fmla="*/ 1995054 w 2166811"/>
                  <a:gd name="connsiteY53" fmla="*/ 546265 h 878774"/>
                  <a:gd name="connsiteX54" fmla="*/ 1971303 w 2166811"/>
                  <a:gd name="connsiteY54" fmla="*/ 581891 h 878774"/>
                  <a:gd name="connsiteX55" fmla="*/ 1947553 w 2166811"/>
                  <a:gd name="connsiteY55" fmla="*/ 676894 h 878774"/>
                  <a:gd name="connsiteX56" fmla="*/ 1923802 w 2166811"/>
                  <a:gd name="connsiteY56" fmla="*/ 748146 h 878774"/>
                  <a:gd name="connsiteX57" fmla="*/ 1911927 w 2166811"/>
                  <a:gd name="connsiteY57" fmla="*/ 783772 h 878774"/>
                  <a:gd name="connsiteX58" fmla="*/ 1828800 w 2166811"/>
                  <a:gd name="connsiteY58" fmla="*/ 843148 h 878774"/>
                  <a:gd name="connsiteX59" fmla="*/ 1721922 w 2166811"/>
                  <a:gd name="connsiteY59" fmla="*/ 878774 h 878774"/>
                  <a:gd name="connsiteX60" fmla="*/ 1650670 w 2166811"/>
                  <a:gd name="connsiteY60" fmla="*/ 855024 h 878774"/>
                  <a:gd name="connsiteX61" fmla="*/ 1638794 w 2166811"/>
                  <a:gd name="connsiteY61" fmla="*/ 700644 h 878774"/>
                  <a:gd name="connsiteX62" fmla="*/ 1531916 w 2166811"/>
                  <a:gd name="connsiteY62" fmla="*/ 843148 h 878774"/>
                  <a:gd name="connsiteX63" fmla="*/ 1686296 w 2166811"/>
                  <a:gd name="connsiteY63" fmla="*/ 855024 h 87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66811" h="878774">
                    <a:moveTo>
                      <a:pt x="332509" y="130629"/>
                    </a:moveTo>
                    <a:lnTo>
                      <a:pt x="332509" y="130629"/>
                    </a:lnTo>
                    <a:cubicBezTo>
                      <a:pt x="418196" y="191833"/>
                      <a:pt x="514451" y="263164"/>
                      <a:pt x="605641" y="308759"/>
                    </a:cubicBezTo>
                    <a:cubicBezTo>
                      <a:pt x="637309" y="324593"/>
                      <a:pt x="669404" y="339599"/>
                      <a:pt x="700644" y="356260"/>
                    </a:cubicBezTo>
                    <a:cubicBezTo>
                      <a:pt x="728803" y="371278"/>
                      <a:pt x="755226" y="389489"/>
                      <a:pt x="783771" y="403761"/>
                    </a:cubicBezTo>
                    <a:cubicBezTo>
                      <a:pt x="822246" y="422998"/>
                      <a:pt x="918897" y="460425"/>
                      <a:pt x="961901" y="486889"/>
                    </a:cubicBezTo>
                    <a:cubicBezTo>
                      <a:pt x="1152726" y="604319"/>
                      <a:pt x="940988" y="501954"/>
                      <a:pt x="1128155" y="570016"/>
                    </a:cubicBezTo>
                    <a:cubicBezTo>
                      <a:pt x="1144792" y="576066"/>
                      <a:pt x="1159220" y="587192"/>
                      <a:pt x="1175657" y="593767"/>
                    </a:cubicBezTo>
                    <a:cubicBezTo>
                      <a:pt x="1198902" y="603065"/>
                      <a:pt x="1246909" y="617517"/>
                      <a:pt x="1246909" y="617517"/>
                    </a:cubicBezTo>
                    <a:cubicBezTo>
                      <a:pt x="1376583" y="703968"/>
                      <a:pt x="1176671" y="576460"/>
                      <a:pt x="1330036" y="653143"/>
                    </a:cubicBezTo>
                    <a:cubicBezTo>
                      <a:pt x="1347739" y="661994"/>
                      <a:pt x="1360753" y="678279"/>
                      <a:pt x="1377537" y="688769"/>
                    </a:cubicBezTo>
                    <a:cubicBezTo>
                      <a:pt x="1392549" y="698151"/>
                      <a:pt x="1410483" y="702443"/>
                      <a:pt x="1425038" y="712520"/>
                    </a:cubicBezTo>
                    <a:cubicBezTo>
                      <a:pt x="1462146" y="738210"/>
                      <a:pt x="1489099" y="781375"/>
                      <a:pt x="1531916" y="795647"/>
                    </a:cubicBezTo>
                    <a:cubicBezTo>
                      <a:pt x="1543791" y="799605"/>
                      <a:pt x="1580008" y="808655"/>
                      <a:pt x="1567542" y="807522"/>
                    </a:cubicBezTo>
                    <a:cubicBezTo>
                      <a:pt x="1307394" y="783873"/>
                      <a:pt x="1473767" y="771315"/>
                      <a:pt x="1151906" y="760021"/>
                    </a:cubicBezTo>
                    <a:lnTo>
                      <a:pt x="475012" y="736270"/>
                    </a:lnTo>
                    <a:cubicBezTo>
                      <a:pt x="412722" y="705124"/>
                      <a:pt x="378681" y="684996"/>
                      <a:pt x="308758" y="665018"/>
                    </a:cubicBezTo>
                    <a:cubicBezTo>
                      <a:pt x="285606" y="658403"/>
                      <a:pt x="261257" y="657101"/>
                      <a:pt x="237506" y="653143"/>
                    </a:cubicBezTo>
                    <a:cubicBezTo>
                      <a:pt x="213755" y="641268"/>
                      <a:pt x="189191" y="630897"/>
                      <a:pt x="166254" y="617517"/>
                    </a:cubicBezTo>
                    <a:cubicBezTo>
                      <a:pt x="141598" y="603134"/>
                      <a:pt x="95002" y="570016"/>
                      <a:pt x="95002" y="570016"/>
                    </a:cubicBezTo>
                    <a:cubicBezTo>
                      <a:pt x="79168" y="546265"/>
                      <a:pt x="60267" y="524295"/>
                      <a:pt x="47501" y="498764"/>
                    </a:cubicBezTo>
                    <a:cubicBezTo>
                      <a:pt x="40202" y="484166"/>
                      <a:pt x="41356" y="466545"/>
                      <a:pt x="35625" y="451263"/>
                    </a:cubicBezTo>
                    <a:cubicBezTo>
                      <a:pt x="29409" y="434687"/>
                      <a:pt x="18848" y="420033"/>
                      <a:pt x="11875" y="403761"/>
                    </a:cubicBezTo>
                    <a:cubicBezTo>
                      <a:pt x="6944" y="392255"/>
                      <a:pt x="3958" y="380010"/>
                      <a:pt x="0" y="368135"/>
                    </a:cubicBezTo>
                    <a:cubicBezTo>
                      <a:pt x="3958" y="332509"/>
                      <a:pt x="-3283" y="293739"/>
                      <a:pt x="11875" y="261257"/>
                    </a:cubicBezTo>
                    <a:cubicBezTo>
                      <a:pt x="52799" y="173563"/>
                      <a:pt x="70886" y="200533"/>
                      <a:pt x="130628" y="178130"/>
                    </a:cubicBezTo>
                    <a:cubicBezTo>
                      <a:pt x="147203" y="171914"/>
                      <a:pt x="161335" y="159978"/>
                      <a:pt x="178129" y="154380"/>
                    </a:cubicBezTo>
                    <a:cubicBezTo>
                      <a:pt x="197278" y="147997"/>
                      <a:pt x="218173" y="148304"/>
                      <a:pt x="237506" y="142504"/>
                    </a:cubicBezTo>
                    <a:cubicBezTo>
                      <a:pt x="257924" y="136379"/>
                      <a:pt x="276849" y="126039"/>
                      <a:pt x="296883" y="118754"/>
                    </a:cubicBezTo>
                    <a:cubicBezTo>
                      <a:pt x="320411" y="110198"/>
                      <a:pt x="368135" y="95003"/>
                      <a:pt x="368135" y="95003"/>
                    </a:cubicBezTo>
                    <a:cubicBezTo>
                      <a:pt x="423583" y="150451"/>
                      <a:pt x="386177" y="108386"/>
                      <a:pt x="427511" y="166255"/>
                    </a:cubicBezTo>
                    <a:cubicBezTo>
                      <a:pt x="439015" y="182361"/>
                      <a:pt x="447031" y="202252"/>
                      <a:pt x="463137" y="213756"/>
                    </a:cubicBezTo>
                    <a:cubicBezTo>
                      <a:pt x="476418" y="223242"/>
                      <a:pt x="494945" y="221147"/>
                      <a:pt x="510638" y="225631"/>
                    </a:cubicBezTo>
                    <a:cubicBezTo>
                      <a:pt x="522674" y="229070"/>
                      <a:pt x="533872" y="235737"/>
                      <a:pt x="546264" y="237507"/>
                    </a:cubicBezTo>
                    <a:cubicBezTo>
                      <a:pt x="589547" y="243690"/>
                      <a:pt x="633438" y="244554"/>
                      <a:pt x="676893" y="249382"/>
                    </a:cubicBezTo>
                    <a:cubicBezTo>
                      <a:pt x="704712" y="252473"/>
                      <a:pt x="732311" y="257299"/>
                      <a:pt x="760020" y="261257"/>
                    </a:cubicBezTo>
                    <a:cubicBezTo>
                      <a:pt x="906482" y="257299"/>
                      <a:pt x="1053302" y="260340"/>
                      <a:pt x="1199407" y="249382"/>
                    </a:cubicBezTo>
                    <a:cubicBezTo>
                      <a:pt x="1213639" y="248315"/>
                      <a:pt x="1221915" y="231253"/>
                      <a:pt x="1235033" y="225631"/>
                    </a:cubicBezTo>
                    <a:cubicBezTo>
                      <a:pt x="1250035" y="219202"/>
                      <a:pt x="1266701" y="217714"/>
                      <a:pt x="1282535" y="213756"/>
                    </a:cubicBezTo>
                    <a:cubicBezTo>
                      <a:pt x="1294410" y="205839"/>
                      <a:pt x="1307197" y="199142"/>
                      <a:pt x="1318161" y="190005"/>
                    </a:cubicBezTo>
                    <a:cubicBezTo>
                      <a:pt x="1331063" y="179254"/>
                      <a:pt x="1340121" y="164141"/>
                      <a:pt x="1353787" y="154380"/>
                    </a:cubicBezTo>
                    <a:cubicBezTo>
                      <a:pt x="1379470" y="136035"/>
                      <a:pt x="1407838" y="128446"/>
                      <a:pt x="1436914" y="118754"/>
                    </a:cubicBezTo>
                    <a:cubicBezTo>
                      <a:pt x="1460665" y="102920"/>
                      <a:pt x="1482635" y="84018"/>
                      <a:pt x="1508166" y="71252"/>
                    </a:cubicBezTo>
                    <a:cubicBezTo>
                      <a:pt x="1565574" y="42548"/>
                      <a:pt x="1581468" y="51261"/>
                      <a:pt x="1638794" y="35626"/>
                    </a:cubicBezTo>
                    <a:cubicBezTo>
                      <a:pt x="1804524" y="-9573"/>
                      <a:pt x="1624764" y="28933"/>
                      <a:pt x="1769423" y="0"/>
                    </a:cubicBezTo>
                    <a:cubicBezTo>
                      <a:pt x="1812621" y="3927"/>
                      <a:pt x="2011071" y="15434"/>
                      <a:pt x="2101932" y="35626"/>
                    </a:cubicBezTo>
                    <a:cubicBezTo>
                      <a:pt x="2114152" y="38342"/>
                      <a:pt x="2125683" y="43543"/>
                      <a:pt x="2137558" y="47502"/>
                    </a:cubicBezTo>
                    <a:cubicBezTo>
                      <a:pt x="2177897" y="108009"/>
                      <a:pt x="2171162" y="81358"/>
                      <a:pt x="2149433" y="190005"/>
                    </a:cubicBezTo>
                    <a:cubicBezTo>
                      <a:pt x="2145737" y="208484"/>
                      <a:pt x="2112166" y="300167"/>
                      <a:pt x="2101932" y="320634"/>
                    </a:cubicBezTo>
                    <a:cubicBezTo>
                      <a:pt x="2095549" y="333400"/>
                      <a:pt x="2085745" y="344157"/>
                      <a:pt x="2078181" y="356260"/>
                    </a:cubicBezTo>
                    <a:cubicBezTo>
                      <a:pt x="2065948" y="375833"/>
                      <a:pt x="2052877" y="394992"/>
                      <a:pt x="2042555" y="415637"/>
                    </a:cubicBezTo>
                    <a:cubicBezTo>
                      <a:pt x="2036957" y="426833"/>
                      <a:pt x="2035611" y="439757"/>
                      <a:pt x="2030680" y="451263"/>
                    </a:cubicBezTo>
                    <a:cubicBezTo>
                      <a:pt x="2023707" y="467534"/>
                      <a:pt x="2014846" y="482930"/>
                      <a:pt x="2006929" y="498764"/>
                    </a:cubicBezTo>
                    <a:cubicBezTo>
                      <a:pt x="2002971" y="514598"/>
                      <a:pt x="2001483" y="531264"/>
                      <a:pt x="1995054" y="546265"/>
                    </a:cubicBezTo>
                    <a:cubicBezTo>
                      <a:pt x="1989432" y="559383"/>
                      <a:pt x="1976180" y="568478"/>
                      <a:pt x="1971303" y="581891"/>
                    </a:cubicBezTo>
                    <a:cubicBezTo>
                      <a:pt x="1960148" y="612568"/>
                      <a:pt x="1957876" y="645927"/>
                      <a:pt x="1947553" y="676894"/>
                    </a:cubicBezTo>
                    <a:lnTo>
                      <a:pt x="1923802" y="748146"/>
                    </a:lnTo>
                    <a:cubicBezTo>
                      <a:pt x="1919844" y="760021"/>
                      <a:pt x="1920778" y="774921"/>
                      <a:pt x="1911927" y="783772"/>
                    </a:cubicBezTo>
                    <a:cubicBezTo>
                      <a:pt x="1869714" y="825985"/>
                      <a:pt x="1885071" y="818139"/>
                      <a:pt x="1828800" y="843148"/>
                    </a:cubicBezTo>
                    <a:cubicBezTo>
                      <a:pt x="1771302" y="868702"/>
                      <a:pt x="1777063" y="864989"/>
                      <a:pt x="1721922" y="878774"/>
                    </a:cubicBezTo>
                    <a:cubicBezTo>
                      <a:pt x="1698171" y="870857"/>
                      <a:pt x="1661257" y="877711"/>
                      <a:pt x="1650670" y="855024"/>
                    </a:cubicBezTo>
                    <a:cubicBezTo>
                      <a:pt x="1628844" y="808254"/>
                      <a:pt x="1638794" y="700644"/>
                      <a:pt x="1638794" y="700644"/>
                    </a:cubicBezTo>
                    <a:lnTo>
                      <a:pt x="1531916" y="843148"/>
                    </a:lnTo>
                    <a:lnTo>
                      <a:pt x="1686296" y="855024"/>
                    </a:lnTo>
                  </a:path>
                </a:pathLst>
              </a:custGeom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  <a:reflection blurRad="6350" stA="50000" endA="300" endPos="90000" dir="5400000" sy="-100000" algn="bl" rotWithShape="0"/>
              </a:effectLst>
              <a:scene3d>
                <a:camera prst="perspectiveFront" fov="3300000">
                  <a:rot lat="486000" lon="19530000" rev="174000"/>
                </a:camera>
                <a:lightRig rig="harsh" dir="t">
                  <a:rot lat="0" lon="0" rev="3000000"/>
                </a:lightRig>
              </a:scene3d>
              <a:sp3d extrusionH="254000" contourW="19050">
                <a:bevelT w="82550" h="44450" prst="riblet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" name="Flowchart: Magnetic Disk 8">
                <a:extLst>
                  <a:ext uri="{FF2B5EF4-FFF2-40B4-BE49-F238E27FC236}">
                    <a16:creationId xmlns:a16="http://schemas.microsoft.com/office/drawing/2014/main" id="{8BF095FD-E9CD-47C3-968A-8C960313BBB7}"/>
                  </a:ext>
                </a:extLst>
              </p:cNvPr>
              <p:cNvSpPr/>
              <p:nvPr/>
            </p:nvSpPr>
            <p:spPr>
              <a:xfrm>
                <a:off x="8184452" y="5236120"/>
                <a:ext cx="525123" cy="563966"/>
              </a:xfrm>
              <a:prstGeom prst="flowChartMagneticDisk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" name="L-Shape 9">
                <a:extLst>
                  <a:ext uri="{FF2B5EF4-FFF2-40B4-BE49-F238E27FC236}">
                    <a16:creationId xmlns:a16="http://schemas.microsoft.com/office/drawing/2014/main" id="{DADBD325-78D5-4007-92A1-75FAFFACCDEF}"/>
                  </a:ext>
                </a:extLst>
              </p:cNvPr>
              <p:cNvSpPr/>
              <p:nvPr/>
            </p:nvSpPr>
            <p:spPr>
              <a:xfrm rot="19095477">
                <a:off x="5839718" y="4848101"/>
                <a:ext cx="2965203" cy="202227"/>
              </a:xfrm>
              <a:prstGeom prst="corner">
                <a:avLst/>
              </a:prstGeom>
              <a:scene3d>
                <a:camera prst="orthographicFront">
                  <a:rot lat="19799998" lon="0" rev="0"/>
                </a:camera>
                <a:lightRig rig="threePt" dir="t"/>
              </a:scene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1" name="Parallelogram 10">
                <a:extLst>
                  <a:ext uri="{FF2B5EF4-FFF2-40B4-BE49-F238E27FC236}">
                    <a16:creationId xmlns:a16="http://schemas.microsoft.com/office/drawing/2014/main" id="{CC2B0994-1568-4CD0-B29E-0BD5BEF288D9}"/>
                  </a:ext>
                </a:extLst>
              </p:cNvPr>
              <p:cNvSpPr/>
              <p:nvPr/>
            </p:nvSpPr>
            <p:spPr>
              <a:xfrm rot="549387">
                <a:off x="4873649" y="2440537"/>
                <a:ext cx="2279533" cy="3625850"/>
              </a:xfrm>
              <a:prstGeom prst="parallelogram">
                <a:avLst/>
              </a:prstGeom>
              <a:ln w="19050">
                <a:noFill/>
              </a:ln>
              <a:effectLst>
                <a:outerShdw blurRad="127000" dist="38100" dir="2700000" algn="ctr">
                  <a:srgbClr val="000000">
                    <a:alpha val="45000"/>
                  </a:srgbClr>
                </a:outerShdw>
              </a:effectLst>
              <a:scene3d>
                <a:camera prst="perspectiveFront" fov="2700000">
                  <a:rot lat="18800396" lon="3005574" rev="19503148"/>
                </a:camera>
                <a:lightRig rig="soft" dir="t">
                  <a:rot lat="0" lon="0" rev="0"/>
                </a:lightRig>
              </a:scene3d>
              <a:sp3d prstMaterial="translucentPowder">
                <a:bevelT w="203200" h="50800"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" name="Parallelogram 11">
                <a:extLst>
                  <a:ext uri="{FF2B5EF4-FFF2-40B4-BE49-F238E27FC236}">
                    <a16:creationId xmlns:a16="http://schemas.microsoft.com/office/drawing/2014/main" id="{F0BAEBEC-D8BB-4395-A001-FDB18F08A368}"/>
                  </a:ext>
                </a:extLst>
              </p:cNvPr>
              <p:cNvSpPr/>
              <p:nvPr/>
            </p:nvSpPr>
            <p:spPr>
              <a:xfrm rot="549387">
                <a:off x="4933273" y="2590374"/>
                <a:ext cx="1942022" cy="3279993"/>
              </a:xfrm>
              <a:prstGeom prst="parallelogram">
                <a:avLst/>
              </a:prstGeom>
              <a:ln>
                <a:noFill/>
              </a:ln>
              <a:effectLst>
                <a:outerShdw blurRad="127000" dist="38100" dir="2700000" algn="ctr">
                  <a:srgbClr val="000000">
                    <a:alpha val="45000"/>
                  </a:srgbClr>
                </a:outerShdw>
              </a:effectLst>
              <a:scene3d>
                <a:camera prst="perspectiveFront" fov="2700000">
                  <a:rot lat="18800396" lon="3005574" rev="19503148"/>
                </a:camera>
                <a:lightRig rig="soft" dir="t">
                  <a:rot lat="0" lon="0" rev="0"/>
                </a:lightRig>
              </a:scene3d>
              <a:sp3d prstMaterial="translucentPowder">
                <a:bevelT w="2032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" name="Cloud 12">
                <a:extLst>
                  <a:ext uri="{FF2B5EF4-FFF2-40B4-BE49-F238E27FC236}">
                    <a16:creationId xmlns:a16="http://schemas.microsoft.com/office/drawing/2014/main" id="{5D40817F-9A2B-4B84-8C89-50868937B3FA}"/>
                  </a:ext>
                </a:extLst>
              </p:cNvPr>
              <p:cNvSpPr/>
              <p:nvPr/>
            </p:nvSpPr>
            <p:spPr>
              <a:xfrm rot="20992107">
                <a:off x="3842332" y="4428244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>
                <a:reflection blurRad="6350" stA="50000" endA="295" endPos="92000" dist="101600" dir="5400000" sy="-100000" algn="bl" rotWithShape="0"/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4217519-9E28-48A6-8425-FB7020B1D035}"/>
                  </a:ext>
                </a:extLst>
              </p:cNvPr>
              <p:cNvSpPr/>
              <p:nvPr/>
            </p:nvSpPr>
            <p:spPr>
              <a:xfrm>
                <a:off x="8423708" y="3925515"/>
                <a:ext cx="76657" cy="1483735"/>
              </a:xfrm>
              <a:prstGeom prst="rect">
                <a:avLst/>
              </a:prstGeom>
              <a:gradFill>
                <a:gsLst>
                  <a:gs pos="0">
                    <a:schemeClr val="dk1">
                      <a:lumMod val="110000"/>
                      <a:satMod val="105000"/>
                      <a:tint val="67000"/>
                    </a:schemeClr>
                  </a:gs>
                  <a:gs pos="39000">
                    <a:schemeClr val="dk1">
                      <a:lumMod val="105000"/>
                      <a:satMod val="103000"/>
                      <a:tint val="73000"/>
                    </a:schemeClr>
                  </a:gs>
                  <a:gs pos="100000">
                    <a:schemeClr val="dk1">
                      <a:lumMod val="105000"/>
                      <a:satMod val="109000"/>
                      <a:tint val="81000"/>
                    </a:schemeClr>
                  </a:gs>
                </a:gsLst>
              </a:gradFill>
              <a:scene3d>
                <a:camera prst="orthographicFront">
                  <a:rot lat="19799998" lon="0" rev="0"/>
                </a:camera>
                <a:lightRig rig="threePt" dir="t"/>
              </a:scene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Minus 12">
                <a:extLst>
                  <a:ext uri="{FF2B5EF4-FFF2-40B4-BE49-F238E27FC236}">
                    <a16:creationId xmlns:a16="http://schemas.microsoft.com/office/drawing/2014/main" id="{28B8B454-7ED3-4335-A55B-AFCD3C1FEA5D}"/>
                  </a:ext>
                </a:extLst>
              </p:cNvPr>
              <p:cNvSpPr/>
              <p:nvPr/>
            </p:nvSpPr>
            <p:spPr>
              <a:xfrm>
                <a:off x="7009153" y="4833981"/>
                <a:ext cx="1671587" cy="459774"/>
              </a:xfrm>
              <a:prstGeom prst="mathMinus">
                <a:avLst/>
              </a:prstGeom>
              <a:scene3d>
                <a:camera prst="orthographicFront">
                  <a:rot lat="19799998" lon="0" rev="0"/>
                </a:camera>
                <a:lightRig rig="threePt" dir="t"/>
              </a:scene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" name="Parallelogram 15">
                <a:extLst>
                  <a:ext uri="{FF2B5EF4-FFF2-40B4-BE49-F238E27FC236}">
                    <a16:creationId xmlns:a16="http://schemas.microsoft.com/office/drawing/2014/main" id="{74854531-DDD3-4D5C-9C48-90A06DE821A2}"/>
                  </a:ext>
                </a:extLst>
              </p:cNvPr>
              <p:cNvSpPr/>
              <p:nvPr/>
            </p:nvSpPr>
            <p:spPr>
              <a:xfrm rot="549387">
                <a:off x="6328281" y="2599603"/>
                <a:ext cx="1942022" cy="3279993"/>
              </a:xfrm>
              <a:prstGeom prst="parallelogram">
                <a:avLst/>
              </a:prstGeom>
              <a:ln>
                <a:noFill/>
              </a:ln>
              <a:effectLst>
                <a:outerShdw blurRad="127000" dist="38100" dir="2700000" algn="ctr">
                  <a:srgbClr val="000000">
                    <a:alpha val="45000"/>
                  </a:srgbClr>
                </a:outerShdw>
              </a:effectLst>
              <a:scene3d>
                <a:camera prst="perspectiveFront" fov="2700000">
                  <a:rot lat="18800396" lon="3005574" rev="19503148"/>
                </a:camera>
                <a:lightRig rig="soft" dir="t">
                  <a:rot lat="0" lon="0" rev="0"/>
                </a:lightRig>
              </a:scene3d>
              <a:sp3d prstMaterial="translucentPowder">
                <a:bevelT w="2032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7" name="Cloud 16">
                <a:extLst>
                  <a:ext uri="{FF2B5EF4-FFF2-40B4-BE49-F238E27FC236}">
                    <a16:creationId xmlns:a16="http://schemas.microsoft.com/office/drawing/2014/main" id="{3CED2E50-57E6-446F-9817-6793C5B7F6B5}"/>
                  </a:ext>
                </a:extLst>
              </p:cNvPr>
              <p:cNvSpPr/>
              <p:nvPr/>
            </p:nvSpPr>
            <p:spPr>
              <a:xfrm rot="20992107">
                <a:off x="5453656" y="4687378"/>
                <a:ext cx="2039975" cy="997545"/>
              </a:xfrm>
              <a:prstGeom prst="cloud">
                <a:avLst/>
              </a:prstGeom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cene3d>
                <a:camera prst="perspectiveFront" fov="3300000">
                  <a:rot lat="486000" lon="19530000" rev="174000"/>
                </a:camera>
                <a:lightRig rig="harsh" dir="t">
                  <a:rot lat="0" lon="0" rev="3000000"/>
                </a:lightRig>
              </a:scene3d>
              <a:sp3d extrusionH="254000" contourW="19050">
                <a:bevelT w="82550" h="44450" prst="angle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0DA6A38C-1DFE-470C-A17D-FEF03632D634}"/>
                  </a:ext>
                </a:extLst>
              </p:cNvPr>
              <p:cNvSpPr/>
              <p:nvPr/>
            </p:nvSpPr>
            <p:spPr>
              <a:xfrm>
                <a:off x="4993877" y="5461966"/>
                <a:ext cx="2087764" cy="717060"/>
              </a:xfrm>
              <a:custGeom>
                <a:avLst/>
                <a:gdLst>
                  <a:gd name="connsiteX0" fmla="*/ 332509 w 2166811"/>
                  <a:gd name="connsiteY0" fmla="*/ 130629 h 878774"/>
                  <a:gd name="connsiteX1" fmla="*/ 332509 w 2166811"/>
                  <a:gd name="connsiteY1" fmla="*/ 130629 h 878774"/>
                  <a:gd name="connsiteX2" fmla="*/ 605641 w 2166811"/>
                  <a:gd name="connsiteY2" fmla="*/ 308759 h 878774"/>
                  <a:gd name="connsiteX3" fmla="*/ 700644 w 2166811"/>
                  <a:gd name="connsiteY3" fmla="*/ 356260 h 878774"/>
                  <a:gd name="connsiteX4" fmla="*/ 783771 w 2166811"/>
                  <a:gd name="connsiteY4" fmla="*/ 403761 h 878774"/>
                  <a:gd name="connsiteX5" fmla="*/ 961901 w 2166811"/>
                  <a:gd name="connsiteY5" fmla="*/ 486889 h 878774"/>
                  <a:gd name="connsiteX6" fmla="*/ 1128155 w 2166811"/>
                  <a:gd name="connsiteY6" fmla="*/ 570016 h 878774"/>
                  <a:gd name="connsiteX7" fmla="*/ 1175657 w 2166811"/>
                  <a:gd name="connsiteY7" fmla="*/ 593767 h 878774"/>
                  <a:gd name="connsiteX8" fmla="*/ 1246909 w 2166811"/>
                  <a:gd name="connsiteY8" fmla="*/ 617517 h 878774"/>
                  <a:gd name="connsiteX9" fmla="*/ 1330036 w 2166811"/>
                  <a:gd name="connsiteY9" fmla="*/ 653143 h 878774"/>
                  <a:gd name="connsiteX10" fmla="*/ 1377537 w 2166811"/>
                  <a:gd name="connsiteY10" fmla="*/ 688769 h 878774"/>
                  <a:gd name="connsiteX11" fmla="*/ 1425038 w 2166811"/>
                  <a:gd name="connsiteY11" fmla="*/ 712520 h 878774"/>
                  <a:gd name="connsiteX12" fmla="*/ 1531916 w 2166811"/>
                  <a:gd name="connsiteY12" fmla="*/ 795647 h 878774"/>
                  <a:gd name="connsiteX13" fmla="*/ 1567542 w 2166811"/>
                  <a:gd name="connsiteY13" fmla="*/ 807522 h 878774"/>
                  <a:gd name="connsiteX14" fmla="*/ 1151906 w 2166811"/>
                  <a:gd name="connsiteY14" fmla="*/ 760021 h 878774"/>
                  <a:gd name="connsiteX15" fmla="*/ 475012 w 2166811"/>
                  <a:gd name="connsiteY15" fmla="*/ 736270 h 878774"/>
                  <a:gd name="connsiteX16" fmla="*/ 308758 w 2166811"/>
                  <a:gd name="connsiteY16" fmla="*/ 665018 h 878774"/>
                  <a:gd name="connsiteX17" fmla="*/ 237506 w 2166811"/>
                  <a:gd name="connsiteY17" fmla="*/ 653143 h 878774"/>
                  <a:gd name="connsiteX18" fmla="*/ 166254 w 2166811"/>
                  <a:gd name="connsiteY18" fmla="*/ 617517 h 878774"/>
                  <a:gd name="connsiteX19" fmla="*/ 95002 w 2166811"/>
                  <a:gd name="connsiteY19" fmla="*/ 570016 h 878774"/>
                  <a:gd name="connsiteX20" fmla="*/ 47501 w 2166811"/>
                  <a:gd name="connsiteY20" fmla="*/ 498764 h 878774"/>
                  <a:gd name="connsiteX21" fmla="*/ 35625 w 2166811"/>
                  <a:gd name="connsiteY21" fmla="*/ 451263 h 878774"/>
                  <a:gd name="connsiteX22" fmla="*/ 11875 w 2166811"/>
                  <a:gd name="connsiteY22" fmla="*/ 403761 h 878774"/>
                  <a:gd name="connsiteX23" fmla="*/ 0 w 2166811"/>
                  <a:gd name="connsiteY23" fmla="*/ 368135 h 878774"/>
                  <a:gd name="connsiteX24" fmla="*/ 11875 w 2166811"/>
                  <a:gd name="connsiteY24" fmla="*/ 261257 h 878774"/>
                  <a:gd name="connsiteX25" fmla="*/ 130628 w 2166811"/>
                  <a:gd name="connsiteY25" fmla="*/ 178130 h 878774"/>
                  <a:gd name="connsiteX26" fmla="*/ 178129 w 2166811"/>
                  <a:gd name="connsiteY26" fmla="*/ 154380 h 878774"/>
                  <a:gd name="connsiteX27" fmla="*/ 237506 w 2166811"/>
                  <a:gd name="connsiteY27" fmla="*/ 142504 h 878774"/>
                  <a:gd name="connsiteX28" fmla="*/ 296883 w 2166811"/>
                  <a:gd name="connsiteY28" fmla="*/ 118754 h 878774"/>
                  <a:gd name="connsiteX29" fmla="*/ 368135 w 2166811"/>
                  <a:gd name="connsiteY29" fmla="*/ 95003 h 878774"/>
                  <a:gd name="connsiteX30" fmla="*/ 427511 w 2166811"/>
                  <a:gd name="connsiteY30" fmla="*/ 166255 h 878774"/>
                  <a:gd name="connsiteX31" fmla="*/ 463137 w 2166811"/>
                  <a:gd name="connsiteY31" fmla="*/ 213756 h 878774"/>
                  <a:gd name="connsiteX32" fmla="*/ 510638 w 2166811"/>
                  <a:gd name="connsiteY32" fmla="*/ 225631 h 878774"/>
                  <a:gd name="connsiteX33" fmla="*/ 546264 w 2166811"/>
                  <a:gd name="connsiteY33" fmla="*/ 237507 h 878774"/>
                  <a:gd name="connsiteX34" fmla="*/ 676893 w 2166811"/>
                  <a:gd name="connsiteY34" fmla="*/ 249382 h 878774"/>
                  <a:gd name="connsiteX35" fmla="*/ 760020 w 2166811"/>
                  <a:gd name="connsiteY35" fmla="*/ 261257 h 878774"/>
                  <a:gd name="connsiteX36" fmla="*/ 1199407 w 2166811"/>
                  <a:gd name="connsiteY36" fmla="*/ 249382 h 878774"/>
                  <a:gd name="connsiteX37" fmla="*/ 1235033 w 2166811"/>
                  <a:gd name="connsiteY37" fmla="*/ 225631 h 878774"/>
                  <a:gd name="connsiteX38" fmla="*/ 1282535 w 2166811"/>
                  <a:gd name="connsiteY38" fmla="*/ 213756 h 878774"/>
                  <a:gd name="connsiteX39" fmla="*/ 1318161 w 2166811"/>
                  <a:gd name="connsiteY39" fmla="*/ 190005 h 878774"/>
                  <a:gd name="connsiteX40" fmla="*/ 1353787 w 2166811"/>
                  <a:gd name="connsiteY40" fmla="*/ 154380 h 878774"/>
                  <a:gd name="connsiteX41" fmla="*/ 1436914 w 2166811"/>
                  <a:gd name="connsiteY41" fmla="*/ 118754 h 878774"/>
                  <a:gd name="connsiteX42" fmla="*/ 1508166 w 2166811"/>
                  <a:gd name="connsiteY42" fmla="*/ 71252 h 878774"/>
                  <a:gd name="connsiteX43" fmla="*/ 1638794 w 2166811"/>
                  <a:gd name="connsiteY43" fmla="*/ 35626 h 878774"/>
                  <a:gd name="connsiteX44" fmla="*/ 1769423 w 2166811"/>
                  <a:gd name="connsiteY44" fmla="*/ 0 h 878774"/>
                  <a:gd name="connsiteX45" fmla="*/ 2101932 w 2166811"/>
                  <a:gd name="connsiteY45" fmla="*/ 35626 h 878774"/>
                  <a:gd name="connsiteX46" fmla="*/ 2137558 w 2166811"/>
                  <a:gd name="connsiteY46" fmla="*/ 47502 h 878774"/>
                  <a:gd name="connsiteX47" fmla="*/ 2149433 w 2166811"/>
                  <a:gd name="connsiteY47" fmla="*/ 190005 h 878774"/>
                  <a:gd name="connsiteX48" fmla="*/ 2101932 w 2166811"/>
                  <a:gd name="connsiteY48" fmla="*/ 320634 h 878774"/>
                  <a:gd name="connsiteX49" fmla="*/ 2078181 w 2166811"/>
                  <a:gd name="connsiteY49" fmla="*/ 356260 h 878774"/>
                  <a:gd name="connsiteX50" fmla="*/ 2042555 w 2166811"/>
                  <a:gd name="connsiteY50" fmla="*/ 415637 h 878774"/>
                  <a:gd name="connsiteX51" fmla="*/ 2030680 w 2166811"/>
                  <a:gd name="connsiteY51" fmla="*/ 451263 h 878774"/>
                  <a:gd name="connsiteX52" fmla="*/ 2006929 w 2166811"/>
                  <a:gd name="connsiteY52" fmla="*/ 498764 h 878774"/>
                  <a:gd name="connsiteX53" fmla="*/ 1995054 w 2166811"/>
                  <a:gd name="connsiteY53" fmla="*/ 546265 h 878774"/>
                  <a:gd name="connsiteX54" fmla="*/ 1971303 w 2166811"/>
                  <a:gd name="connsiteY54" fmla="*/ 581891 h 878774"/>
                  <a:gd name="connsiteX55" fmla="*/ 1947553 w 2166811"/>
                  <a:gd name="connsiteY55" fmla="*/ 676894 h 878774"/>
                  <a:gd name="connsiteX56" fmla="*/ 1923802 w 2166811"/>
                  <a:gd name="connsiteY56" fmla="*/ 748146 h 878774"/>
                  <a:gd name="connsiteX57" fmla="*/ 1911927 w 2166811"/>
                  <a:gd name="connsiteY57" fmla="*/ 783772 h 878774"/>
                  <a:gd name="connsiteX58" fmla="*/ 1828800 w 2166811"/>
                  <a:gd name="connsiteY58" fmla="*/ 843148 h 878774"/>
                  <a:gd name="connsiteX59" fmla="*/ 1721922 w 2166811"/>
                  <a:gd name="connsiteY59" fmla="*/ 878774 h 878774"/>
                  <a:gd name="connsiteX60" fmla="*/ 1650670 w 2166811"/>
                  <a:gd name="connsiteY60" fmla="*/ 855024 h 878774"/>
                  <a:gd name="connsiteX61" fmla="*/ 1638794 w 2166811"/>
                  <a:gd name="connsiteY61" fmla="*/ 700644 h 878774"/>
                  <a:gd name="connsiteX62" fmla="*/ 1531916 w 2166811"/>
                  <a:gd name="connsiteY62" fmla="*/ 843148 h 878774"/>
                  <a:gd name="connsiteX63" fmla="*/ 1686296 w 2166811"/>
                  <a:gd name="connsiteY63" fmla="*/ 855024 h 87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66811" h="878774">
                    <a:moveTo>
                      <a:pt x="332509" y="130629"/>
                    </a:moveTo>
                    <a:lnTo>
                      <a:pt x="332509" y="130629"/>
                    </a:lnTo>
                    <a:cubicBezTo>
                      <a:pt x="418196" y="191833"/>
                      <a:pt x="514451" y="263164"/>
                      <a:pt x="605641" y="308759"/>
                    </a:cubicBezTo>
                    <a:cubicBezTo>
                      <a:pt x="637309" y="324593"/>
                      <a:pt x="669404" y="339599"/>
                      <a:pt x="700644" y="356260"/>
                    </a:cubicBezTo>
                    <a:cubicBezTo>
                      <a:pt x="728803" y="371278"/>
                      <a:pt x="755226" y="389489"/>
                      <a:pt x="783771" y="403761"/>
                    </a:cubicBezTo>
                    <a:cubicBezTo>
                      <a:pt x="822246" y="422998"/>
                      <a:pt x="918897" y="460425"/>
                      <a:pt x="961901" y="486889"/>
                    </a:cubicBezTo>
                    <a:cubicBezTo>
                      <a:pt x="1152726" y="604319"/>
                      <a:pt x="940988" y="501954"/>
                      <a:pt x="1128155" y="570016"/>
                    </a:cubicBezTo>
                    <a:cubicBezTo>
                      <a:pt x="1144792" y="576066"/>
                      <a:pt x="1159220" y="587192"/>
                      <a:pt x="1175657" y="593767"/>
                    </a:cubicBezTo>
                    <a:cubicBezTo>
                      <a:pt x="1198902" y="603065"/>
                      <a:pt x="1246909" y="617517"/>
                      <a:pt x="1246909" y="617517"/>
                    </a:cubicBezTo>
                    <a:cubicBezTo>
                      <a:pt x="1376583" y="703968"/>
                      <a:pt x="1176671" y="576460"/>
                      <a:pt x="1330036" y="653143"/>
                    </a:cubicBezTo>
                    <a:cubicBezTo>
                      <a:pt x="1347739" y="661994"/>
                      <a:pt x="1360753" y="678279"/>
                      <a:pt x="1377537" y="688769"/>
                    </a:cubicBezTo>
                    <a:cubicBezTo>
                      <a:pt x="1392549" y="698151"/>
                      <a:pt x="1410483" y="702443"/>
                      <a:pt x="1425038" y="712520"/>
                    </a:cubicBezTo>
                    <a:cubicBezTo>
                      <a:pt x="1462146" y="738210"/>
                      <a:pt x="1489099" y="781375"/>
                      <a:pt x="1531916" y="795647"/>
                    </a:cubicBezTo>
                    <a:cubicBezTo>
                      <a:pt x="1543791" y="799605"/>
                      <a:pt x="1580008" y="808655"/>
                      <a:pt x="1567542" y="807522"/>
                    </a:cubicBezTo>
                    <a:cubicBezTo>
                      <a:pt x="1307394" y="783873"/>
                      <a:pt x="1473767" y="771315"/>
                      <a:pt x="1151906" y="760021"/>
                    </a:cubicBezTo>
                    <a:lnTo>
                      <a:pt x="475012" y="736270"/>
                    </a:lnTo>
                    <a:cubicBezTo>
                      <a:pt x="412722" y="705124"/>
                      <a:pt x="378681" y="684996"/>
                      <a:pt x="308758" y="665018"/>
                    </a:cubicBezTo>
                    <a:cubicBezTo>
                      <a:pt x="285606" y="658403"/>
                      <a:pt x="261257" y="657101"/>
                      <a:pt x="237506" y="653143"/>
                    </a:cubicBezTo>
                    <a:cubicBezTo>
                      <a:pt x="213755" y="641268"/>
                      <a:pt x="189191" y="630897"/>
                      <a:pt x="166254" y="617517"/>
                    </a:cubicBezTo>
                    <a:cubicBezTo>
                      <a:pt x="141598" y="603134"/>
                      <a:pt x="95002" y="570016"/>
                      <a:pt x="95002" y="570016"/>
                    </a:cubicBezTo>
                    <a:cubicBezTo>
                      <a:pt x="79168" y="546265"/>
                      <a:pt x="60267" y="524295"/>
                      <a:pt x="47501" y="498764"/>
                    </a:cubicBezTo>
                    <a:cubicBezTo>
                      <a:pt x="40202" y="484166"/>
                      <a:pt x="41356" y="466545"/>
                      <a:pt x="35625" y="451263"/>
                    </a:cubicBezTo>
                    <a:cubicBezTo>
                      <a:pt x="29409" y="434687"/>
                      <a:pt x="18848" y="420033"/>
                      <a:pt x="11875" y="403761"/>
                    </a:cubicBezTo>
                    <a:cubicBezTo>
                      <a:pt x="6944" y="392255"/>
                      <a:pt x="3958" y="380010"/>
                      <a:pt x="0" y="368135"/>
                    </a:cubicBezTo>
                    <a:cubicBezTo>
                      <a:pt x="3958" y="332509"/>
                      <a:pt x="-3283" y="293739"/>
                      <a:pt x="11875" y="261257"/>
                    </a:cubicBezTo>
                    <a:cubicBezTo>
                      <a:pt x="52799" y="173563"/>
                      <a:pt x="70886" y="200533"/>
                      <a:pt x="130628" y="178130"/>
                    </a:cubicBezTo>
                    <a:cubicBezTo>
                      <a:pt x="147203" y="171914"/>
                      <a:pt x="161335" y="159978"/>
                      <a:pt x="178129" y="154380"/>
                    </a:cubicBezTo>
                    <a:cubicBezTo>
                      <a:pt x="197278" y="147997"/>
                      <a:pt x="218173" y="148304"/>
                      <a:pt x="237506" y="142504"/>
                    </a:cubicBezTo>
                    <a:cubicBezTo>
                      <a:pt x="257924" y="136379"/>
                      <a:pt x="276849" y="126039"/>
                      <a:pt x="296883" y="118754"/>
                    </a:cubicBezTo>
                    <a:cubicBezTo>
                      <a:pt x="320411" y="110198"/>
                      <a:pt x="368135" y="95003"/>
                      <a:pt x="368135" y="95003"/>
                    </a:cubicBezTo>
                    <a:cubicBezTo>
                      <a:pt x="423583" y="150451"/>
                      <a:pt x="386177" y="108386"/>
                      <a:pt x="427511" y="166255"/>
                    </a:cubicBezTo>
                    <a:cubicBezTo>
                      <a:pt x="439015" y="182361"/>
                      <a:pt x="447031" y="202252"/>
                      <a:pt x="463137" y="213756"/>
                    </a:cubicBezTo>
                    <a:cubicBezTo>
                      <a:pt x="476418" y="223242"/>
                      <a:pt x="494945" y="221147"/>
                      <a:pt x="510638" y="225631"/>
                    </a:cubicBezTo>
                    <a:cubicBezTo>
                      <a:pt x="522674" y="229070"/>
                      <a:pt x="533872" y="235737"/>
                      <a:pt x="546264" y="237507"/>
                    </a:cubicBezTo>
                    <a:cubicBezTo>
                      <a:pt x="589547" y="243690"/>
                      <a:pt x="633438" y="244554"/>
                      <a:pt x="676893" y="249382"/>
                    </a:cubicBezTo>
                    <a:cubicBezTo>
                      <a:pt x="704712" y="252473"/>
                      <a:pt x="732311" y="257299"/>
                      <a:pt x="760020" y="261257"/>
                    </a:cubicBezTo>
                    <a:cubicBezTo>
                      <a:pt x="906482" y="257299"/>
                      <a:pt x="1053302" y="260340"/>
                      <a:pt x="1199407" y="249382"/>
                    </a:cubicBezTo>
                    <a:cubicBezTo>
                      <a:pt x="1213639" y="248315"/>
                      <a:pt x="1221915" y="231253"/>
                      <a:pt x="1235033" y="225631"/>
                    </a:cubicBezTo>
                    <a:cubicBezTo>
                      <a:pt x="1250035" y="219202"/>
                      <a:pt x="1266701" y="217714"/>
                      <a:pt x="1282535" y="213756"/>
                    </a:cubicBezTo>
                    <a:cubicBezTo>
                      <a:pt x="1294410" y="205839"/>
                      <a:pt x="1307197" y="199142"/>
                      <a:pt x="1318161" y="190005"/>
                    </a:cubicBezTo>
                    <a:cubicBezTo>
                      <a:pt x="1331063" y="179254"/>
                      <a:pt x="1340121" y="164141"/>
                      <a:pt x="1353787" y="154380"/>
                    </a:cubicBezTo>
                    <a:cubicBezTo>
                      <a:pt x="1379470" y="136035"/>
                      <a:pt x="1407838" y="128446"/>
                      <a:pt x="1436914" y="118754"/>
                    </a:cubicBezTo>
                    <a:cubicBezTo>
                      <a:pt x="1460665" y="102920"/>
                      <a:pt x="1482635" y="84018"/>
                      <a:pt x="1508166" y="71252"/>
                    </a:cubicBezTo>
                    <a:cubicBezTo>
                      <a:pt x="1565574" y="42548"/>
                      <a:pt x="1581468" y="51261"/>
                      <a:pt x="1638794" y="35626"/>
                    </a:cubicBezTo>
                    <a:cubicBezTo>
                      <a:pt x="1804524" y="-9573"/>
                      <a:pt x="1624764" y="28933"/>
                      <a:pt x="1769423" y="0"/>
                    </a:cubicBezTo>
                    <a:cubicBezTo>
                      <a:pt x="1812621" y="3927"/>
                      <a:pt x="2011071" y="15434"/>
                      <a:pt x="2101932" y="35626"/>
                    </a:cubicBezTo>
                    <a:cubicBezTo>
                      <a:pt x="2114152" y="38342"/>
                      <a:pt x="2125683" y="43543"/>
                      <a:pt x="2137558" y="47502"/>
                    </a:cubicBezTo>
                    <a:cubicBezTo>
                      <a:pt x="2177897" y="108009"/>
                      <a:pt x="2171162" y="81358"/>
                      <a:pt x="2149433" y="190005"/>
                    </a:cubicBezTo>
                    <a:cubicBezTo>
                      <a:pt x="2145737" y="208484"/>
                      <a:pt x="2112166" y="300167"/>
                      <a:pt x="2101932" y="320634"/>
                    </a:cubicBezTo>
                    <a:cubicBezTo>
                      <a:pt x="2095549" y="333400"/>
                      <a:pt x="2085745" y="344157"/>
                      <a:pt x="2078181" y="356260"/>
                    </a:cubicBezTo>
                    <a:cubicBezTo>
                      <a:pt x="2065948" y="375833"/>
                      <a:pt x="2052877" y="394992"/>
                      <a:pt x="2042555" y="415637"/>
                    </a:cubicBezTo>
                    <a:cubicBezTo>
                      <a:pt x="2036957" y="426833"/>
                      <a:pt x="2035611" y="439757"/>
                      <a:pt x="2030680" y="451263"/>
                    </a:cubicBezTo>
                    <a:cubicBezTo>
                      <a:pt x="2023707" y="467534"/>
                      <a:pt x="2014846" y="482930"/>
                      <a:pt x="2006929" y="498764"/>
                    </a:cubicBezTo>
                    <a:cubicBezTo>
                      <a:pt x="2002971" y="514598"/>
                      <a:pt x="2001483" y="531264"/>
                      <a:pt x="1995054" y="546265"/>
                    </a:cubicBezTo>
                    <a:cubicBezTo>
                      <a:pt x="1989432" y="559383"/>
                      <a:pt x="1976180" y="568478"/>
                      <a:pt x="1971303" y="581891"/>
                    </a:cubicBezTo>
                    <a:cubicBezTo>
                      <a:pt x="1960148" y="612568"/>
                      <a:pt x="1957876" y="645927"/>
                      <a:pt x="1947553" y="676894"/>
                    </a:cubicBezTo>
                    <a:lnTo>
                      <a:pt x="1923802" y="748146"/>
                    </a:lnTo>
                    <a:cubicBezTo>
                      <a:pt x="1919844" y="760021"/>
                      <a:pt x="1920778" y="774921"/>
                      <a:pt x="1911927" y="783772"/>
                    </a:cubicBezTo>
                    <a:cubicBezTo>
                      <a:pt x="1869714" y="825985"/>
                      <a:pt x="1885071" y="818139"/>
                      <a:pt x="1828800" y="843148"/>
                    </a:cubicBezTo>
                    <a:cubicBezTo>
                      <a:pt x="1771302" y="868702"/>
                      <a:pt x="1777063" y="864989"/>
                      <a:pt x="1721922" y="878774"/>
                    </a:cubicBezTo>
                    <a:cubicBezTo>
                      <a:pt x="1698171" y="870857"/>
                      <a:pt x="1661257" y="877711"/>
                      <a:pt x="1650670" y="855024"/>
                    </a:cubicBezTo>
                    <a:cubicBezTo>
                      <a:pt x="1628844" y="808254"/>
                      <a:pt x="1638794" y="700644"/>
                      <a:pt x="1638794" y="700644"/>
                    </a:cubicBezTo>
                    <a:lnTo>
                      <a:pt x="1531916" y="843148"/>
                    </a:lnTo>
                    <a:lnTo>
                      <a:pt x="1686296" y="855024"/>
                    </a:lnTo>
                  </a:path>
                </a:pathLst>
              </a:custGeom>
              <a:ln>
                <a:noFill/>
              </a:ln>
              <a:effectLst>
                <a:outerShdw blurRad="225425" dist="50800" dir="5220000" algn="ctr">
                  <a:srgbClr val="000000">
                    <a:alpha val="33000"/>
                  </a:srgbClr>
                </a:outerShdw>
              </a:effectLst>
              <a:scene3d>
                <a:camera prst="perspectiveFront" fov="3300000">
                  <a:rot lat="486000" lon="19530000" rev="174000"/>
                </a:camera>
                <a:lightRig rig="harsh" dir="t">
                  <a:rot lat="0" lon="0" rev="3000000"/>
                </a:lightRig>
              </a:scene3d>
              <a:sp3d extrusionH="254000" contourW="19050">
                <a:bevelT w="82550" h="44450" prst="riblet"/>
                <a:bevelB w="82550" h="44450" prst="angle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003">
                <a:schemeClr val="l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9" name="Cloud 18">
                <a:extLst>
                  <a:ext uri="{FF2B5EF4-FFF2-40B4-BE49-F238E27FC236}">
                    <a16:creationId xmlns:a16="http://schemas.microsoft.com/office/drawing/2014/main" id="{3A77CF43-ACC4-44C2-A57F-9D7F7C96EEC6}"/>
                  </a:ext>
                </a:extLst>
              </p:cNvPr>
              <p:cNvSpPr/>
              <p:nvPr/>
            </p:nvSpPr>
            <p:spPr>
              <a:xfrm rot="20992107">
                <a:off x="4721474" y="4752285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0" name="Cloud 19">
                <a:extLst>
                  <a:ext uri="{FF2B5EF4-FFF2-40B4-BE49-F238E27FC236}">
                    <a16:creationId xmlns:a16="http://schemas.microsoft.com/office/drawing/2014/main" id="{1AE3807B-FC96-430F-BF3C-0BB2555801B2}"/>
                  </a:ext>
                </a:extLst>
              </p:cNvPr>
              <p:cNvSpPr/>
              <p:nvPr/>
            </p:nvSpPr>
            <p:spPr>
              <a:xfrm rot="20992107">
                <a:off x="4259724" y="4522548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76DF608B-A166-497A-BC2A-68389181A238}"/>
                  </a:ext>
                </a:extLst>
              </p:cNvPr>
              <p:cNvSpPr/>
              <p:nvPr/>
            </p:nvSpPr>
            <p:spPr>
              <a:xfrm rot="2423544">
                <a:off x="3789728" y="4698936"/>
                <a:ext cx="2639343" cy="1985611"/>
              </a:xfrm>
              <a:custGeom>
                <a:avLst/>
                <a:gdLst>
                  <a:gd name="connsiteX0" fmla="*/ 1365663 w 2030917"/>
                  <a:gd name="connsiteY0" fmla="*/ 462646 h 1258293"/>
                  <a:gd name="connsiteX1" fmla="*/ 1365663 w 2030917"/>
                  <a:gd name="connsiteY1" fmla="*/ 462646 h 1258293"/>
                  <a:gd name="connsiteX2" fmla="*/ 1246909 w 2030917"/>
                  <a:gd name="connsiteY2" fmla="*/ 522022 h 1258293"/>
                  <a:gd name="connsiteX3" fmla="*/ 1199408 w 2030917"/>
                  <a:gd name="connsiteY3" fmla="*/ 533898 h 1258293"/>
                  <a:gd name="connsiteX4" fmla="*/ 1116281 w 2030917"/>
                  <a:gd name="connsiteY4" fmla="*/ 581399 h 1258293"/>
                  <a:gd name="connsiteX5" fmla="*/ 1080655 w 2030917"/>
                  <a:gd name="connsiteY5" fmla="*/ 593274 h 1258293"/>
                  <a:gd name="connsiteX6" fmla="*/ 950026 w 2030917"/>
                  <a:gd name="connsiteY6" fmla="*/ 664526 h 1258293"/>
                  <a:gd name="connsiteX7" fmla="*/ 427512 w 2030917"/>
                  <a:gd name="connsiteY7" fmla="*/ 700152 h 1258293"/>
                  <a:gd name="connsiteX8" fmla="*/ 308759 w 2030917"/>
                  <a:gd name="connsiteY8" fmla="*/ 735778 h 1258293"/>
                  <a:gd name="connsiteX9" fmla="*/ 261257 w 2030917"/>
                  <a:gd name="connsiteY9" fmla="*/ 747654 h 1258293"/>
                  <a:gd name="connsiteX10" fmla="*/ 154379 w 2030917"/>
                  <a:gd name="connsiteY10" fmla="*/ 783280 h 1258293"/>
                  <a:gd name="connsiteX11" fmla="*/ 59377 w 2030917"/>
                  <a:gd name="connsiteY11" fmla="*/ 795155 h 1258293"/>
                  <a:gd name="connsiteX12" fmla="*/ 23751 w 2030917"/>
                  <a:gd name="connsiteY12" fmla="*/ 807030 h 1258293"/>
                  <a:gd name="connsiteX13" fmla="*/ 11876 w 2030917"/>
                  <a:gd name="connsiteY13" fmla="*/ 913908 h 1258293"/>
                  <a:gd name="connsiteX14" fmla="*/ 0 w 2030917"/>
                  <a:gd name="connsiteY14" fmla="*/ 1044537 h 1258293"/>
                  <a:gd name="connsiteX15" fmla="*/ 11876 w 2030917"/>
                  <a:gd name="connsiteY15" fmla="*/ 1127664 h 1258293"/>
                  <a:gd name="connsiteX16" fmla="*/ 23751 w 2030917"/>
                  <a:gd name="connsiteY16" fmla="*/ 1163290 h 1258293"/>
                  <a:gd name="connsiteX17" fmla="*/ 59377 w 2030917"/>
                  <a:gd name="connsiteY17" fmla="*/ 1187041 h 1258293"/>
                  <a:gd name="connsiteX18" fmla="*/ 190005 w 2030917"/>
                  <a:gd name="connsiteY18" fmla="*/ 1258293 h 1258293"/>
                  <a:gd name="connsiteX19" fmla="*/ 368135 w 2030917"/>
                  <a:gd name="connsiteY19" fmla="*/ 1234542 h 1258293"/>
                  <a:gd name="connsiteX20" fmla="*/ 522514 w 2030917"/>
                  <a:gd name="connsiteY20" fmla="*/ 1210791 h 1258293"/>
                  <a:gd name="connsiteX21" fmla="*/ 558140 w 2030917"/>
                  <a:gd name="connsiteY21" fmla="*/ 1198916 h 1258293"/>
                  <a:gd name="connsiteX22" fmla="*/ 665018 w 2030917"/>
                  <a:gd name="connsiteY22" fmla="*/ 1175165 h 1258293"/>
                  <a:gd name="connsiteX23" fmla="*/ 748146 w 2030917"/>
                  <a:gd name="connsiteY23" fmla="*/ 1103913 h 1258293"/>
                  <a:gd name="connsiteX24" fmla="*/ 831273 w 2030917"/>
                  <a:gd name="connsiteY24" fmla="*/ 1056412 h 1258293"/>
                  <a:gd name="connsiteX25" fmla="*/ 866899 w 2030917"/>
                  <a:gd name="connsiteY25" fmla="*/ 1020786 h 1258293"/>
                  <a:gd name="connsiteX26" fmla="*/ 938151 w 2030917"/>
                  <a:gd name="connsiteY26" fmla="*/ 973285 h 1258293"/>
                  <a:gd name="connsiteX27" fmla="*/ 973777 w 2030917"/>
                  <a:gd name="connsiteY27" fmla="*/ 949534 h 1258293"/>
                  <a:gd name="connsiteX28" fmla="*/ 997527 w 2030917"/>
                  <a:gd name="connsiteY28" fmla="*/ 902033 h 1258293"/>
                  <a:gd name="connsiteX29" fmla="*/ 1080655 w 2030917"/>
                  <a:gd name="connsiteY29" fmla="*/ 842656 h 1258293"/>
                  <a:gd name="connsiteX30" fmla="*/ 1175657 w 2030917"/>
                  <a:gd name="connsiteY30" fmla="*/ 830781 h 1258293"/>
                  <a:gd name="connsiteX31" fmla="*/ 1270660 w 2030917"/>
                  <a:gd name="connsiteY31" fmla="*/ 795155 h 1258293"/>
                  <a:gd name="connsiteX32" fmla="*/ 1318161 w 2030917"/>
                  <a:gd name="connsiteY32" fmla="*/ 783280 h 1258293"/>
                  <a:gd name="connsiteX33" fmla="*/ 1353787 w 2030917"/>
                  <a:gd name="connsiteY33" fmla="*/ 759529 h 1258293"/>
                  <a:gd name="connsiteX34" fmla="*/ 1389413 w 2030917"/>
                  <a:gd name="connsiteY34" fmla="*/ 747654 h 1258293"/>
                  <a:gd name="connsiteX35" fmla="*/ 1425039 w 2030917"/>
                  <a:gd name="connsiteY35" fmla="*/ 664526 h 1258293"/>
                  <a:gd name="connsiteX36" fmla="*/ 1448790 w 2030917"/>
                  <a:gd name="connsiteY36" fmla="*/ 628900 h 1258293"/>
                  <a:gd name="connsiteX37" fmla="*/ 1460665 w 2030917"/>
                  <a:gd name="connsiteY37" fmla="*/ 581399 h 1258293"/>
                  <a:gd name="connsiteX38" fmla="*/ 1531917 w 2030917"/>
                  <a:gd name="connsiteY38" fmla="*/ 533898 h 1258293"/>
                  <a:gd name="connsiteX39" fmla="*/ 1567543 w 2030917"/>
                  <a:gd name="connsiteY39" fmla="*/ 498272 h 1258293"/>
                  <a:gd name="connsiteX40" fmla="*/ 1650670 w 2030917"/>
                  <a:gd name="connsiteY40" fmla="*/ 450770 h 1258293"/>
                  <a:gd name="connsiteX41" fmla="*/ 1686296 w 2030917"/>
                  <a:gd name="connsiteY41" fmla="*/ 415145 h 1258293"/>
                  <a:gd name="connsiteX42" fmla="*/ 1745673 w 2030917"/>
                  <a:gd name="connsiteY42" fmla="*/ 379519 h 1258293"/>
                  <a:gd name="connsiteX43" fmla="*/ 1816925 w 2030917"/>
                  <a:gd name="connsiteY43" fmla="*/ 332017 h 1258293"/>
                  <a:gd name="connsiteX44" fmla="*/ 1852551 w 2030917"/>
                  <a:gd name="connsiteY44" fmla="*/ 308267 h 1258293"/>
                  <a:gd name="connsiteX45" fmla="*/ 1888177 w 2030917"/>
                  <a:gd name="connsiteY45" fmla="*/ 260765 h 1258293"/>
                  <a:gd name="connsiteX46" fmla="*/ 1900052 w 2030917"/>
                  <a:gd name="connsiteY46" fmla="*/ 225139 h 1258293"/>
                  <a:gd name="connsiteX47" fmla="*/ 1935678 w 2030917"/>
                  <a:gd name="connsiteY47" fmla="*/ 201389 h 1258293"/>
                  <a:gd name="connsiteX48" fmla="*/ 1983179 w 2030917"/>
                  <a:gd name="connsiteY48" fmla="*/ 153887 h 1258293"/>
                  <a:gd name="connsiteX49" fmla="*/ 2030681 w 2030917"/>
                  <a:gd name="connsiteY49" fmla="*/ 82635 h 1258293"/>
                  <a:gd name="connsiteX50" fmla="*/ 2018805 w 2030917"/>
                  <a:gd name="connsiteY50" fmla="*/ 11383 h 1258293"/>
                  <a:gd name="connsiteX51" fmla="*/ 1900052 w 2030917"/>
                  <a:gd name="connsiteY51" fmla="*/ 58885 h 1258293"/>
                  <a:gd name="connsiteX52" fmla="*/ 1781299 w 2030917"/>
                  <a:gd name="connsiteY52" fmla="*/ 153887 h 1258293"/>
                  <a:gd name="connsiteX53" fmla="*/ 1733798 w 2030917"/>
                  <a:gd name="connsiteY53" fmla="*/ 177638 h 1258293"/>
                  <a:gd name="connsiteX54" fmla="*/ 1626920 w 2030917"/>
                  <a:gd name="connsiteY54" fmla="*/ 260765 h 1258293"/>
                  <a:gd name="connsiteX55" fmla="*/ 1579418 w 2030917"/>
                  <a:gd name="connsiteY55" fmla="*/ 296391 h 1258293"/>
                  <a:gd name="connsiteX56" fmla="*/ 1543792 w 2030917"/>
                  <a:gd name="connsiteY56" fmla="*/ 308267 h 1258293"/>
                  <a:gd name="connsiteX57" fmla="*/ 1460665 w 2030917"/>
                  <a:gd name="connsiteY57" fmla="*/ 391394 h 1258293"/>
                  <a:gd name="connsiteX58" fmla="*/ 1365663 w 2030917"/>
                  <a:gd name="connsiteY58" fmla="*/ 462646 h 125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2030917" h="1258293">
                    <a:moveTo>
                      <a:pt x="1365663" y="462646"/>
                    </a:moveTo>
                    <a:lnTo>
                      <a:pt x="1365663" y="462646"/>
                    </a:lnTo>
                    <a:cubicBezTo>
                      <a:pt x="1326078" y="482438"/>
                      <a:pt x="1287587" y="504588"/>
                      <a:pt x="1246909" y="522022"/>
                    </a:cubicBezTo>
                    <a:cubicBezTo>
                      <a:pt x="1231908" y="528451"/>
                      <a:pt x="1214690" y="528167"/>
                      <a:pt x="1199408" y="533898"/>
                    </a:cubicBezTo>
                    <a:cubicBezTo>
                      <a:pt x="1116120" y="565131"/>
                      <a:pt x="1185197" y="546941"/>
                      <a:pt x="1116281" y="581399"/>
                    </a:cubicBezTo>
                    <a:cubicBezTo>
                      <a:pt x="1105085" y="586997"/>
                      <a:pt x="1092530" y="589316"/>
                      <a:pt x="1080655" y="593274"/>
                    </a:cubicBezTo>
                    <a:cubicBezTo>
                      <a:pt x="1052349" y="612145"/>
                      <a:pt x="990589" y="660387"/>
                      <a:pt x="950026" y="664526"/>
                    </a:cubicBezTo>
                    <a:cubicBezTo>
                      <a:pt x="776352" y="682248"/>
                      <a:pt x="427512" y="700152"/>
                      <a:pt x="427512" y="700152"/>
                    </a:cubicBezTo>
                    <a:cubicBezTo>
                      <a:pt x="310250" y="723606"/>
                      <a:pt x="425933" y="696720"/>
                      <a:pt x="308759" y="735778"/>
                    </a:cubicBezTo>
                    <a:cubicBezTo>
                      <a:pt x="293275" y="740939"/>
                      <a:pt x="276857" y="742854"/>
                      <a:pt x="261257" y="747654"/>
                    </a:cubicBezTo>
                    <a:cubicBezTo>
                      <a:pt x="225365" y="758698"/>
                      <a:pt x="191642" y="778622"/>
                      <a:pt x="154379" y="783280"/>
                    </a:cubicBezTo>
                    <a:lnTo>
                      <a:pt x="59377" y="795155"/>
                    </a:lnTo>
                    <a:cubicBezTo>
                      <a:pt x="47502" y="799113"/>
                      <a:pt x="28400" y="795408"/>
                      <a:pt x="23751" y="807030"/>
                    </a:cubicBezTo>
                    <a:cubicBezTo>
                      <a:pt x="10438" y="840311"/>
                      <a:pt x="15443" y="878241"/>
                      <a:pt x="11876" y="913908"/>
                    </a:cubicBezTo>
                    <a:cubicBezTo>
                      <a:pt x="7525" y="957414"/>
                      <a:pt x="3959" y="1000994"/>
                      <a:pt x="0" y="1044537"/>
                    </a:cubicBezTo>
                    <a:cubicBezTo>
                      <a:pt x="3959" y="1072246"/>
                      <a:pt x="6387" y="1100217"/>
                      <a:pt x="11876" y="1127664"/>
                    </a:cubicBezTo>
                    <a:cubicBezTo>
                      <a:pt x="14331" y="1139939"/>
                      <a:pt x="15931" y="1153515"/>
                      <a:pt x="23751" y="1163290"/>
                    </a:cubicBezTo>
                    <a:cubicBezTo>
                      <a:pt x="32667" y="1174435"/>
                      <a:pt x="46847" y="1180207"/>
                      <a:pt x="59377" y="1187041"/>
                    </a:cubicBezTo>
                    <a:cubicBezTo>
                      <a:pt x="207558" y="1267867"/>
                      <a:pt x="108629" y="1204042"/>
                      <a:pt x="190005" y="1258293"/>
                    </a:cubicBezTo>
                    <a:cubicBezTo>
                      <a:pt x="262937" y="1249176"/>
                      <a:pt x="297131" y="1245465"/>
                      <a:pt x="368135" y="1234542"/>
                    </a:cubicBezTo>
                    <a:cubicBezTo>
                      <a:pt x="582461" y="1201570"/>
                      <a:pt x="281326" y="1245248"/>
                      <a:pt x="522514" y="1210791"/>
                    </a:cubicBezTo>
                    <a:cubicBezTo>
                      <a:pt x="534389" y="1206833"/>
                      <a:pt x="545996" y="1201952"/>
                      <a:pt x="558140" y="1198916"/>
                    </a:cubicBezTo>
                    <a:cubicBezTo>
                      <a:pt x="593545" y="1190065"/>
                      <a:pt x="630396" y="1186706"/>
                      <a:pt x="665018" y="1175165"/>
                    </a:cubicBezTo>
                    <a:cubicBezTo>
                      <a:pt x="694761" y="1165251"/>
                      <a:pt x="729014" y="1120311"/>
                      <a:pt x="748146" y="1103913"/>
                    </a:cubicBezTo>
                    <a:cubicBezTo>
                      <a:pt x="804238" y="1055834"/>
                      <a:pt x="763891" y="1104542"/>
                      <a:pt x="831273" y="1056412"/>
                    </a:cubicBezTo>
                    <a:cubicBezTo>
                      <a:pt x="844939" y="1046650"/>
                      <a:pt x="853642" y="1031097"/>
                      <a:pt x="866899" y="1020786"/>
                    </a:cubicBezTo>
                    <a:cubicBezTo>
                      <a:pt x="889431" y="1003261"/>
                      <a:pt x="914400" y="989119"/>
                      <a:pt x="938151" y="973285"/>
                    </a:cubicBezTo>
                    <a:lnTo>
                      <a:pt x="973777" y="949534"/>
                    </a:lnTo>
                    <a:cubicBezTo>
                      <a:pt x="981694" y="933700"/>
                      <a:pt x="987238" y="916438"/>
                      <a:pt x="997527" y="902033"/>
                    </a:cubicBezTo>
                    <a:cubicBezTo>
                      <a:pt x="1016031" y="876128"/>
                      <a:pt x="1049376" y="850476"/>
                      <a:pt x="1080655" y="842656"/>
                    </a:cubicBezTo>
                    <a:cubicBezTo>
                      <a:pt x="1111616" y="834916"/>
                      <a:pt x="1143990" y="834739"/>
                      <a:pt x="1175657" y="830781"/>
                    </a:cubicBezTo>
                    <a:cubicBezTo>
                      <a:pt x="1207033" y="818230"/>
                      <a:pt x="1238078" y="804464"/>
                      <a:pt x="1270660" y="795155"/>
                    </a:cubicBezTo>
                    <a:cubicBezTo>
                      <a:pt x="1286353" y="790671"/>
                      <a:pt x="1302327" y="787238"/>
                      <a:pt x="1318161" y="783280"/>
                    </a:cubicBezTo>
                    <a:cubicBezTo>
                      <a:pt x="1330036" y="775363"/>
                      <a:pt x="1341021" y="765912"/>
                      <a:pt x="1353787" y="759529"/>
                    </a:cubicBezTo>
                    <a:cubicBezTo>
                      <a:pt x="1364983" y="753931"/>
                      <a:pt x="1380562" y="756505"/>
                      <a:pt x="1389413" y="747654"/>
                    </a:cubicBezTo>
                    <a:cubicBezTo>
                      <a:pt x="1414126" y="722941"/>
                      <a:pt x="1410844" y="692916"/>
                      <a:pt x="1425039" y="664526"/>
                    </a:cubicBezTo>
                    <a:cubicBezTo>
                      <a:pt x="1431422" y="651760"/>
                      <a:pt x="1440873" y="640775"/>
                      <a:pt x="1448790" y="628900"/>
                    </a:cubicBezTo>
                    <a:cubicBezTo>
                      <a:pt x="1452748" y="613066"/>
                      <a:pt x="1449918" y="593682"/>
                      <a:pt x="1460665" y="581399"/>
                    </a:cubicBezTo>
                    <a:cubicBezTo>
                      <a:pt x="1479462" y="559917"/>
                      <a:pt x="1511733" y="554082"/>
                      <a:pt x="1531917" y="533898"/>
                    </a:cubicBezTo>
                    <a:cubicBezTo>
                      <a:pt x="1543792" y="522023"/>
                      <a:pt x="1553877" y="508034"/>
                      <a:pt x="1567543" y="498272"/>
                    </a:cubicBezTo>
                    <a:cubicBezTo>
                      <a:pt x="1648859" y="440188"/>
                      <a:pt x="1583344" y="506875"/>
                      <a:pt x="1650670" y="450770"/>
                    </a:cubicBezTo>
                    <a:cubicBezTo>
                      <a:pt x="1663572" y="440019"/>
                      <a:pt x="1672861" y="425221"/>
                      <a:pt x="1686296" y="415145"/>
                    </a:cubicBezTo>
                    <a:cubicBezTo>
                      <a:pt x="1704761" y="401296"/>
                      <a:pt x="1726200" y="391911"/>
                      <a:pt x="1745673" y="379519"/>
                    </a:cubicBezTo>
                    <a:cubicBezTo>
                      <a:pt x="1769755" y="364194"/>
                      <a:pt x="1793174" y="347851"/>
                      <a:pt x="1816925" y="332017"/>
                    </a:cubicBezTo>
                    <a:lnTo>
                      <a:pt x="1852551" y="308267"/>
                    </a:lnTo>
                    <a:cubicBezTo>
                      <a:pt x="1864426" y="292433"/>
                      <a:pt x="1878357" y="277950"/>
                      <a:pt x="1888177" y="260765"/>
                    </a:cubicBezTo>
                    <a:cubicBezTo>
                      <a:pt x="1894387" y="249897"/>
                      <a:pt x="1892232" y="234914"/>
                      <a:pt x="1900052" y="225139"/>
                    </a:cubicBezTo>
                    <a:cubicBezTo>
                      <a:pt x="1908968" y="213994"/>
                      <a:pt x="1924842" y="210677"/>
                      <a:pt x="1935678" y="201389"/>
                    </a:cubicBezTo>
                    <a:cubicBezTo>
                      <a:pt x="1952680" y="186816"/>
                      <a:pt x="1969191" y="171373"/>
                      <a:pt x="1983179" y="153887"/>
                    </a:cubicBezTo>
                    <a:cubicBezTo>
                      <a:pt x="2001011" y="131597"/>
                      <a:pt x="2030681" y="82635"/>
                      <a:pt x="2030681" y="82635"/>
                    </a:cubicBezTo>
                    <a:cubicBezTo>
                      <a:pt x="2026722" y="58884"/>
                      <a:pt x="2039223" y="24144"/>
                      <a:pt x="2018805" y="11383"/>
                    </a:cubicBezTo>
                    <a:cubicBezTo>
                      <a:pt x="1961459" y="-24458"/>
                      <a:pt x="1930026" y="33522"/>
                      <a:pt x="1900052" y="58885"/>
                    </a:cubicBezTo>
                    <a:cubicBezTo>
                      <a:pt x="1861354" y="91629"/>
                      <a:pt x="1826640" y="131216"/>
                      <a:pt x="1781299" y="153887"/>
                    </a:cubicBezTo>
                    <a:cubicBezTo>
                      <a:pt x="1765465" y="161804"/>
                      <a:pt x="1747621" y="166579"/>
                      <a:pt x="1733798" y="177638"/>
                    </a:cubicBezTo>
                    <a:cubicBezTo>
                      <a:pt x="1619367" y="269184"/>
                      <a:pt x="1707204" y="234004"/>
                      <a:pt x="1626920" y="260765"/>
                    </a:cubicBezTo>
                    <a:cubicBezTo>
                      <a:pt x="1611086" y="272640"/>
                      <a:pt x="1596603" y="286571"/>
                      <a:pt x="1579418" y="296391"/>
                    </a:cubicBezTo>
                    <a:cubicBezTo>
                      <a:pt x="1568550" y="302602"/>
                      <a:pt x="1553567" y="300447"/>
                      <a:pt x="1543792" y="308267"/>
                    </a:cubicBezTo>
                    <a:cubicBezTo>
                      <a:pt x="1513193" y="332747"/>
                      <a:pt x="1493270" y="369657"/>
                      <a:pt x="1460665" y="391394"/>
                    </a:cubicBezTo>
                    <a:cubicBezTo>
                      <a:pt x="1415723" y="421356"/>
                      <a:pt x="1381497" y="450771"/>
                      <a:pt x="1365663" y="462646"/>
                    </a:cubicBezTo>
                    <a:close/>
                  </a:path>
                </a:pathLst>
              </a:custGeom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perspectiveFront" fov="2700000">
                  <a:rot lat="20376000" lon="1938000" rev="20112001"/>
                </a:camera>
                <a:lightRig rig="soft" dir="t">
                  <a:rot lat="0" lon="0" rev="0"/>
                </a:lightRig>
              </a:scene3d>
              <a:sp3d prstMaterial="translucentPowder">
                <a:bevelT w="203200" h="50800"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2" name="Cloud 21">
                <a:extLst>
                  <a:ext uri="{FF2B5EF4-FFF2-40B4-BE49-F238E27FC236}">
                    <a16:creationId xmlns:a16="http://schemas.microsoft.com/office/drawing/2014/main" id="{95BE7468-998F-4583-AA52-4CAAF3078B72}"/>
                  </a:ext>
                </a:extLst>
              </p:cNvPr>
              <p:cNvSpPr/>
              <p:nvPr/>
            </p:nvSpPr>
            <p:spPr>
              <a:xfrm rot="20992107">
                <a:off x="3914213" y="4426300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3" name="Cloud 22">
                <a:extLst>
                  <a:ext uri="{FF2B5EF4-FFF2-40B4-BE49-F238E27FC236}">
                    <a16:creationId xmlns:a16="http://schemas.microsoft.com/office/drawing/2014/main" id="{A5D9ED59-DA31-4367-8943-E628439691C6}"/>
                  </a:ext>
                </a:extLst>
              </p:cNvPr>
              <p:cNvSpPr/>
              <p:nvPr/>
            </p:nvSpPr>
            <p:spPr>
              <a:xfrm rot="20992107">
                <a:off x="4151538" y="4440859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4" name="Cloud 23">
                <a:extLst>
                  <a:ext uri="{FF2B5EF4-FFF2-40B4-BE49-F238E27FC236}">
                    <a16:creationId xmlns:a16="http://schemas.microsoft.com/office/drawing/2014/main" id="{865D89D6-A3EC-4B19-A22D-2F2797816C54}"/>
                  </a:ext>
                </a:extLst>
              </p:cNvPr>
              <p:cNvSpPr/>
              <p:nvPr/>
            </p:nvSpPr>
            <p:spPr>
              <a:xfrm rot="20992107">
                <a:off x="5267351" y="4616943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5" name="Cloud 24">
                <a:extLst>
                  <a:ext uri="{FF2B5EF4-FFF2-40B4-BE49-F238E27FC236}">
                    <a16:creationId xmlns:a16="http://schemas.microsoft.com/office/drawing/2014/main" id="{AE6A2E0E-CC75-4079-9D41-562FF79DA04C}"/>
                  </a:ext>
                </a:extLst>
              </p:cNvPr>
              <p:cNvSpPr/>
              <p:nvPr/>
            </p:nvSpPr>
            <p:spPr>
              <a:xfrm rot="20992107">
                <a:off x="5241450" y="4946025"/>
                <a:ext cx="2039975" cy="997545"/>
              </a:xfrm>
              <a:prstGeom prst="cloud">
                <a:avLst/>
              </a:prstGeom>
              <a:ln w="34925">
                <a:solidFill>
                  <a:srgbClr val="FFFFFF"/>
                </a:solidFill>
              </a:ln>
              <a:effectLst/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13B9964F-C402-4478-ACB4-42271121E26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79211916"/>
                </p:ext>
              </p:extLst>
            </p:nvPr>
          </p:nvGraphicFramePr>
          <p:xfrm>
            <a:off x="3884014" y="1827232"/>
            <a:ext cx="4572000" cy="27432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DF37CCD0-77CB-4F7C-90E7-D7FA457B4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99" y="1580092"/>
            <a:ext cx="4305845" cy="342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846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67786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80" dirty="0"/>
              <a:t>IEC </a:t>
            </a:r>
            <a:r>
              <a:rPr sz="2400" b="1" spc="-200" dirty="0"/>
              <a:t>TS </a:t>
            </a:r>
            <a:r>
              <a:rPr sz="2400" b="1" spc="-25" dirty="0"/>
              <a:t>62782: </a:t>
            </a:r>
            <a:r>
              <a:rPr sz="2400" b="1" spc="-135" dirty="0"/>
              <a:t>Cyclic </a:t>
            </a:r>
            <a:r>
              <a:rPr sz="2400" b="1" spc="-30" dirty="0"/>
              <a:t>(Dynamic) Mechanical</a:t>
            </a:r>
            <a:r>
              <a:rPr sz="2400" b="1" spc="15" dirty="0"/>
              <a:t> </a:t>
            </a:r>
            <a:r>
              <a:rPr sz="2400" b="1" spc="-70" dirty="0"/>
              <a:t>Load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2003" y="986409"/>
            <a:ext cx="8092440" cy="1467068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372110" indent="-360045">
              <a:lnSpc>
                <a:spcPct val="100000"/>
              </a:lnSpc>
              <a:spcBef>
                <a:spcPts val="1000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-200" dirty="0">
                <a:latin typeface="Arial"/>
                <a:cs typeface="Arial"/>
              </a:rPr>
              <a:t>TS </a:t>
            </a:r>
            <a:r>
              <a:rPr sz="1800" spc="25" dirty="0">
                <a:latin typeface="Arial"/>
                <a:cs typeface="Arial"/>
              </a:rPr>
              <a:t>= </a:t>
            </a:r>
            <a:r>
              <a:rPr sz="1800" spc="10" dirty="0">
                <a:latin typeface="Arial"/>
                <a:cs typeface="Arial"/>
              </a:rPr>
              <a:t>Technical </a:t>
            </a:r>
            <a:r>
              <a:rPr sz="1800" spc="40" dirty="0">
                <a:latin typeface="Arial"/>
                <a:cs typeface="Arial"/>
              </a:rPr>
              <a:t>specification, </a:t>
            </a:r>
            <a:r>
              <a:rPr sz="1800" spc="5" dirty="0">
                <a:latin typeface="Arial"/>
                <a:cs typeface="Arial"/>
              </a:rPr>
              <a:t>released </a:t>
            </a:r>
            <a:r>
              <a:rPr sz="1800" spc="95" dirty="0">
                <a:latin typeface="Arial"/>
                <a:cs typeface="Arial"/>
              </a:rPr>
              <a:t>in </a:t>
            </a:r>
            <a:r>
              <a:rPr sz="1800" spc="55" dirty="0">
                <a:latin typeface="Arial"/>
                <a:cs typeface="Arial"/>
              </a:rPr>
              <a:t>March</a:t>
            </a:r>
            <a:r>
              <a:rPr sz="1800" spc="-29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2016</a:t>
            </a:r>
            <a:endParaRPr sz="1800" dirty="0">
              <a:latin typeface="Arial"/>
              <a:cs typeface="Arial"/>
            </a:endParaRPr>
          </a:p>
          <a:p>
            <a:pPr marL="372110" indent="-360045">
              <a:lnSpc>
                <a:spcPct val="100000"/>
              </a:lnSpc>
              <a:spcBef>
                <a:spcPts val="900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45" dirty="0">
                <a:latin typeface="Arial"/>
                <a:cs typeface="Arial"/>
              </a:rPr>
              <a:t>No </a:t>
            </a:r>
            <a:r>
              <a:rPr sz="1800" spc="-80" dirty="0">
                <a:latin typeface="Arial"/>
                <a:cs typeface="Arial"/>
              </a:rPr>
              <a:t>pass </a:t>
            </a:r>
            <a:r>
              <a:rPr sz="1800" dirty="0">
                <a:latin typeface="Arial"/>
                <a:cs typeface="Arial"/>
              </a:rPr>
              <a:t>/ </a:t>
            </a:r>
            <a:r>
              <a:rPr sz="1800" spc="95" dirty="0">
                <a:latin typeface="Arial"/>
                <a:cs typeface="Arial"/>
              </a:rPr>
              <a:t>fail</a:t>
            </a:r>
            <a:r>
              <a:rPr sz="1800" spc="25" dirty="0">
                <a:latin typeface="Arial"/>
                <a:cs typeface="Arial"/>
              </a:rPr>
              <a:t> </a:t>
            </a:r>
            <a:r>
              <a:rPr sz="1800" spc="75" dirty="0">
                <a:latin typeface="Arial"/>
                <a:cs typeface="Arial"/>
              </a:rPr>
              <a:t>criterion</a:t>
            </a:r>
            <a:endParaRPr sz="1800" dirty="0">
              <a:latin typeface="Arial"/>
              <a:cs typeface="Arial"/>
            </a:endParaRPr>
          </a:p>
          <a:p>
            <a:pPr marL="372110" marR="5080" indent="-360045">
              <a:lnSpc>
                <a:spcPct val="100000"/>
              </a:lnSpc>
              <a:spcBef>
                <a:spcPts val="900"/>
              </a:spcBef>
              <a:buClr>
                <a:srgbClr val="179C7C"/>
              </a:buClr>
              <a:buFont typeface="Wingdings"/>
              <a:buChar char=""/>
              <a:tabLst>
                <a:tab pos="372110" algn="l"/>
                <a:tab pos="372745" algn="l"/>
              </a:tabLst>
            </a:pPr>
            <a:r>
              <a:rPr sz="1800" spc="80" dirty="0">
                <a:latin typeface="Arial"/>
                <a:cs typeface="Arial"/>
              </a:rPr>
              <a:t>“Stand </a:t>
            </a:r>
            <a:r>
              <a:rPr sz="1800" spc="60" dirty="0">
                <a:latin typeface="Arial"/>
                <a:cs typeface="Arial"/>
              </a:rPr>
              <a:t>alone </a:t>
            </a:r>
            <a:r>
              <a:rPr sz="1800" spc="-200" dirty="0">
                <a:latin typeface="Arial"/>
                <a:cs typeface="Arial"/>
              </a:rPr>
              <a:t>TS </a:t>
            </a:r>
            <a:r>
              <a:rPr sz="1800" spc="130" dirty="0">
                <a:latin typeface="Arial"/>
                <a:cs typeface="Arial"/>
              </a:rPr>
              <a:t>but </a:t>
            </a:r>
            <a:r>
              <a:rPr sz="1800" spc="150" dirty="0">
                <a:latin typeface="Arial"/>
                <a:cs typeface="Arial"/>
              </a:rPr>
              <a:t>it </a:t>
            </a:r>
            <a:r>
              <a:rPr sz="1800" spc="-50" dirty="0">
                <a:latin typeface="Arial"/>
                <a:cs typeface="Arial"/>
              </a:rPr>
              <a:t>is </a:t>
            </a:r>
            <a:r>
              <a:rPr sz="1800" spc="65" dirty="0">
                <a:latin typeface="Arial"/>
                <a:cs typeface="Arial"/>
              </a:rPr>
              <a:t>likely </a:t>
            </a:r>
            <a:r>
              <a:rPr sz="1800" spc="140" dirty="0">
                <a:latin typeface="Arial"/>
                <a:cs typeface="Arial"/>
              </a:rPr>
              <a:t>to </a:t>
            </a:r>
            <a:r>
              <a:rPr sz="1800" spc="45" dirty="0">
                <a:latin typeface="Arial"/>
                <a:cs typeface="Arial"/>
              </a:rPr>
              <a:t>be </a:t>
            </a:r>
            <a:r>
              <a:rPr sz="1800" spc="-5" dirty="0">
                <a:latin typeface="Arial"/>
                <a:cs typeface="Arial"/>
              </a:rPr>
              <a:t>used </a:t>
            </a:r>
            <a:r>
              <a:rPr sz="1800" spc="95" dirty="0">
                <a:latin typeface="Arial"/>
                <a:cs typeface="Arial"/>
              </a:rPr>
              <a:t>in </a:t>
            </a:r>
            <a:r>
              <a:rPr sz="1800" spc="70" dirty="0">
                <a:latin typeface="Arial"/>
                <a:cs typeface="Arial"/>
              </a:rPr>
              <a:t>conjunction </a:t>
            </a:r>
            <a:r>
              <a:rPr sz="1800" spc="145" dirty="0">
                <a:latin typeface="Arial"/>
                <a:cs typeface="Arial"/>
              </a:rPr>
              <a:t>with </a:t>
            </a:r>
            <a:r>
              <a:rPr sz="1800" spc="95" dirty="0">
                <a:latin typeface="Arial"/>
                <a:cs typeface="Arial"/>
              </a:rPr>
              <a:t>other </a:t>
            </a:r>
            <a:r>
              <a:rPr sz="1800" spc="45" dirty="0">
                <a:latin typeface="Arial"/>
                <a:cs typeface="Arial"/>
              </a:rPr>
              <a:t>test  </a:t>
            </a:r>
            <a:r>
              <a:rPr sz="1800" spc="15" dirty="0">
                <a:latin typeface="Arial"/>
                <a:cs typeface="Arial"/>
              </a:rPr>
              <a:t>standards… </a:t>
            </a:r>
            <a:r>
              <a:rPr sz="1800" spc="45" dirty="0">
                <a:latin typeface="Arial"/>
                <a:cs typeface="Arial"/>
              </a:rPr>
              <a:t>…</a:t>
            </a:r>
            <a:r>
              <a:rPr sz="1800" spc="95" dirty="0">
                <a:latin typeface="Arial"/>
                <a:cs typeface="Arial"/>
              </a:rPr>
              <a:t>other </a:t>
            </a:r>
            <a:r>
              <a:rPr sz="1800" spc="-55" dirty="0">
                <a:latin typeface="Arial"/>
                <a:cs typeface="Arial"/>
              </a:rPr>
              <a:t>stress </a:t>
            </a:r>
            <a:r>
              <a:rPr sz="1800" spc="-5" dirty="0">
                <a:latin typeface="Arial"/>
                <a:cs typeface="Arial"/>
              </a:rPr>
              <a:t>tests </a:t>
            </a:r>
            <a:r>
              <a:rPr sz="1800" spc="-50" dirty="0">
                <a:latin typeface="Arial"/>
                <a:cs typeface="Arial"/>
              </a:rPr>
              <a:t>(HF,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20" dirty="0">
                <a:latin typeface="Arial"/>
                <a:cs typeface="Arial"/>
              </a:rPr>
              <a:t>TC)…”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5796" y="2590800"/>
            <a:ext cx="8097203" cy="32598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Rectangle 5"/>
          <p:cNvSpPr/>
          <p:nvPr/>
        </p:nvSpPr>
        <p:spPr>
          <a:xfrm>
            <a:off x="2971800" y="6019800"/>
            <a:ext cx="373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spc="-30" dirty="0"/>
              <a:t>Mechanical</a:t>
            </a:r>
            <a:r>
              <a:rPr lang="en-US" b="1" spc="15" dirty="0"/>
              <a:t> </a:t>
            </a:r>
            <a:r>
              <a:rPr lang="en-US" b="1" spc="-70" dirty="0"/>
              <a:t>Load Test Equipment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538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4254" y="305561"/>
            <a:ext cx="6778625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180" dirty="0"/>
              <a:t>IEC </a:t>
            </a:r>
            <a:r>
              <a:rPr sz="2400" b="1" spc="-200" dirty="0"/>
              <a:t>TS </a:t>
            </a:r>
            <a:r>
              <a:rPr sz="2400" b="1" spc="-25" dirty="0"/>
              <a:t>62782: </a:t>
            </a:r>
            <a:r>
              <a:rPr sz="2400" b="1" spc="-135" dirty="0"/>
              <a:t>Cyclic </a:t>
            </a:r>
            <a:r>
              <a:rPr sz="2400" b="1" spc="-30" dirty="0"/>
              <a:t>(Dynamic) Mechanical </a:t>
            </a:r>
            <a:r>
              <a:rPr sz="2400" b="1" spc="-70" dirty="0"/>
              <a:t>Load  </a:t>
            </a:r>
            <a:r>
              <a:rPr lang="en-US" sz="2400" b="1" spc="-70" dirty="0"/>
              <a:t>              </a:t>
            </a:r>
            <a:r>
              <a:rPr sz="2000" b="1" spc="-55" dirty="0">
                <a:solidFill>
                  <a:srgbClr val="FF0000"/>
                </a:solidFill>
              </a:rPr>
              <a:t>Example: </a:t>
            </a:r>
            <a:r>
              <a:rPr sz="2000" b="1" spc="40" dirty="0">
                <a:solidFill>
                  <a:srgbClr val="FF0000"/>
                </a:solidFill>
              </a:rPr>
              <a:t>Two Module</a:t>
            </a:r>
            <a:r>
              <a:rPr sz="2000" b="1" spc="-5" dirty="0">
                <a:solidFill>
                  <a:srgbClr val="FF0000"/>
                </a:solidFill>
              </a:rPr>
              <a:t> </a:t>
            </a:r>
            <a:r>
              <a:rPr sz="2000" b="1" spc="-80" dirty="0">
                <a:solidFill>
                  <a:srgbClr val="FF0000"/>
                </a:solidFill>
              </a:rPr>
              <a:t>Designs</a:t>
            </a:r>
          </a:p>
        </p:txBody>
      </p:sp>
      <p:sp>
        <p:nvSpPr>
          <p:cNvPr id="3" name="object 3"/>
          <p:cNvSpPr/>
          <p:nvPr/>
        </p:nvSpPr>
        <p:spPr>
          <a:xfrm>
            <a:off x="156355" y="1303425"/>
            <a:ext cx="5027957" cy="4933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5909839" y="1445364"/>
            <a:ext cx="2643505" cy="1818639"/>
            <a:chOff x="5909838" y="1445362"/>
            <a:chExt cx="2643505" cy="1818639"/>
          </a:xfrm>
        </p:grpSpPr>
        <p:sp>
          <p:nvSpPr>
            <p:cNvPr id="5" name="object 5"/>
            <p:cNvSpPr/>
            <p:nvPr/>
          </p:nvSpPr>
          <p:spPr>
            <a:xfrm>
              <a:off x="5912696" y="1631967"/>
              <a:ext cx="377190" cy="63500"/>
            </a:xfrm>
            <a:custGeom>
              <a:avLst/>
              <a:gdLst/>
              <a:ahLst/>
              <a:cxnLst/>
              <a:rect l="l" t="t" r="r" b="b"/>
              <a:pathLst>
                <a:path w="377189" h="63500">
                  <a:moveTo>
                    <a:pt x="376973" y="0"/>
                  </a:moveTo>
                  <a:lnTo>
                    <a:pt x="0" y="0"/>
                  </a:lnTo>
                  <a:lnTo>
                    <a:pt x="0" y="63054"/>
                  </a:lnTo>
                  <a:lnTo>
                    <a:pt x="376973" y="63054"/>
                  </a:lnTo>
                  <a:lnTo>
                    <a:pt x="376973" y="0"/>
                  </a:lnTo>
                  <a:close/>
                </a:path>
              </a:pathLst>
            </a:custGeom>
            <a:solidFill>
              <a:srgbClr val="006D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12696" y="1631967"/>
              <a:ext cx="377190" cy="63500"/>
            </a:xfrm>
            <a:custGeom>
              <a:avLst/>
              <a:gdLst/>
              <a:ahLst/>
              <a:cxnLst/>
              <a:rect l="l" t="t" r="r" b="b"/>
              <a:pathLst>
                <a:path w="377189" h="63500">
                  <a:moveTo>
                    <a:pt x="0" y="63054"/>
                  </a:moveTo>
                  <a:lnTo>
                    <a:pt x="376973" y="63054"/>
                  </a:lnTo>
                  <a:lnTo>
                    <a:pt x="376973" y="0"/>
                  </a:lnTo>
                  <a:lnTo>
                    <a:pt x="0" y="0"/>
                  </a:lnTo>
                  <a:lnTo>
                    <a:pt x="0" y="63054"/>
                  </a:lnTo>
                  <a:close/>
                </a:path>
              </a:pathLst>
            </a:custGeom>
            <a:ln w="54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89669" y="1631959"/>
              <a:ext cx="376555" cy="340995"/>
            </a:xfrm>
            <a:custGeom>
              <a:avLst/>
              <a:gdLst/>
              <a:ahLst/>
              <a:cxnLst/>
              <a:rect l="l" t="t" r="r" b="b"/>
              <a:pathLst>
                <a:path w="376554" h="340994">
                  <a:moveTo>
                    <a:pt x="376373" y="0"/>
                  </a:moveTo>
                  <a:lnTo>
                    <a:pt x="0" y="0"/>
                  </a:lnTo>
                  <a:lnTo>
                    <a:pt x="0" y="340801"/>
                  </a:lnTo>
                  <a:lnTo>
                    <a:pt x="376373" y="340801"/>
                  </a:lnTo>
                  <a:lnTo>
                    <a:pt x="376373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89669" y="1631959"/>
              <a:ext cx="376555" cy="340995"/>
            </a:xfrm>
            <a:custGeom>
              <a:avLst/>
              <a:gdLst/>
              <a:ahLst/>
              <a:cxnLst/>
              <a:rect l="l" t="t" r="r" b="b"/>
              <a:pathLst>
                <a:path w="376554" h="340994">
                  <a:moveTo>
                    <a:pt x="0" y="340801"/>
                  </a:moveTo>
                  <a:lnTo>
                    <a:pt x="376373" y="340801"/>
                  </a:lnTo>
                  <a:lnTo>
                    <a:pt x="376373" y="0"/>
                  </a:lnTo>
                  <a:lnTo>
                    <a:pt x="0" y="0"/>
                  </a:lnTo>
                  <a:lnTo>
                    <a:pt x="0" y="340801"/>
                  </a:lnTo>
                  <a:close/>
                </a:path>
              </a:pathLst>
            </a:custGeom>
            <a:ln w="5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854517" y="1631959"/>
              <a:ext cx="377190" cy="1470025"/>
            </a:xfrm>
            <a:custGeom>
              <a:avLst/>
              <a:gdLst/>
              <a:ahLst/>
              <a:cxnLst/>
              <a:rect l="l" t="t" r="r" b="b"/>
              <a:pathLst>
                <a:path w="377190" h="1470025">
                  <a:moveTo>
                    <a:pt x="376981" y="0"/>
                  </a:moveTo>
                  <a:lnTo>
                    <a:pt x="0" y="0"/>
                  </a:lnTo>
                  <a:lnTo>
                    <a:pt x="0" y="1469961"/>
                  </a:lnTo>
                  <a:lnTo>
                    <a:pt x="376981" y="1469961"/>
                  </a:lnTo>
                  <a:lnTo>
                    <a:pt x="376981" y="0"/>
                  </a:lnTo>
                  <a:close/>
                </a:path>
              </a:pathLst>
            </a:custGeom>
            <a:solidFill>
              <a:srgbClr val="006D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854517" y="1631959"/>
              <a:ext cx="377190" cy="1470025"/>
            </a:xfrm>
            <a:custGeom>
              <a:avLst/>
              <a:gdLst/>
              <a:ahLst/>
              <a:cxnLst/>
              <a:rect l="l" t="t" r="r" b="b"/>
              <a:pathLst>
                <a:path w="377190" h="1470025">
                  <a:moveTo>
                    <a:pt x="0" y="1469961"/>
                  </a:moveTo>
                  <a:lnTo>
                    <a:pt x="376981" y="1469961"/>
                  </a:lnTo>
                  <a:lnTo>
                    <a:pt x="376981" y="0"/>
                  </a:lnTo>
                  <a:lnTo>
                    <a:pt x="0" y="0"/>
                  </a:lnTo>
                  <a:lnTo>
                    <a:pt x="0" y="1469961"/>
                  </a:lnTo>
                  <a:close/>
                </a:path>
              </a:pathLst>
            </a:custGeom>
            <a:ln w="5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231499" y="1631959"/>
              <a:ext cx="377190" cy="1629410"/>
            </a:xfrm>
            <a:custGeom>
              <a:avLst/>
              <a:gdLst/>
              <a:ahLst/>
              <a:cxnLst/>
              <a:rect l="l" t="t" r="r" b="b"/>
              <a:pathLst>
                <a:path w="377190" h="1629410">
                  <a:moveTo>
                    <a:pt x="376973" y="0"/>
                  </a:moveTo>
                  <a:lnTo>
                    <a:pt x="0" y="0"/>
                  </a:lnTo>
                  <a:lnTo>
                    <a:pt x="0" y="1628850"/>
                  </a:lnTo>
                  <a:lnTo>
                    <a:pt x="376973" y="1628850"/>
                  </a:lnTo>
                  <a:lnTo>
                    <a:pt x="376973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31499" y="1631959"/>
              <a:ext cx="377190" cy="1629410"/>
            </a:xfrm>
            <a:custGeom>
              <a:avLst/>
              <a:gdLst/>
              <a:ahLst/>
              <a:cxnLst/>
              <a:rect l="l" t="t" r="r" b="b"/>
              <a:pathLst>
                <a:path w="377190" h="1629410">
                  <a:moveTo>
                    <a:pt x="0" y="1628850"/>
                  </a:moveTo>
                  <a:lnTo>
                    <a:pt x="376973" y="1628850"/>
                  </a:lnTo>
                  <a:lnTo>
                    <a:pt x="376973" y="0"/>
                  </a:lnTo>
                  <a:lnTo>
                    <a:pt x="0" y="0"/>
                  </a:lnTo>
                  <a:lnTo>
                    <a:pt x="0" y="1628850"/>
                  </a:lnTo>
                  <a:close/>
                </a:path>
              </a:pathLst>
            </a:custGeom>
            <a:ln w="5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796955" y="1448220"/>
              <a:ext cx="376555" cy="184150"/>
            </a:xfrm>
            <a:custGeom>
              <a:avLst/>
              <a:gdLst/>
              <a:ahLst/>
              <a:cxnLst/>
              <a:rect l="l" t="t" r="r" b="b"/>
              <a:pathLst>
                <a:path w="376554" h="184150">
                  <a:moveTo>
                    <a:pt x="376365" y="0"/>
                  </a:moveTo>
                  <a:lnTo>
                    <a:pt x="0" y="0"/>
                  </a:lnTo>
                  <a:lnTo>
                    <a:pt x="0" y="183747"/>
                  </a:lnTo>
                  <a:lnTo>
                    <a:pt x="376365" y="183747"/>
                  </a:lnTo>
                  <a:lnTo>
                    <a:pt x="376365" y="0"/>
                  </a:lnTo>
                  <a:close/>
                </a:path>
              </a:pathLst>
            </a:custGeom>
            <a:solidFill>
              <a:srgbClr val="006D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796955" y="1448220"/>
              <a:ext cx="376555" cy="184150"/>
            </a:xfrm>
            <a:custGeom>
              <a:avLst/>
              <a:gdLst/>
              <a:ahLst/>
              <a:cxnLst/>
              <a:rect l="l" t="t" r="r" b="b"/>
              <a:pathLst>
                <a:path w="376554" h="184150">
                  <a:moveTo>
                    <a:pt x="0" y="183747"/>
                  </a:moveTo>
                  <a:lnTo>
                    <a:pt x="376365" y="183747"/>
                  </a:lnTo>
                  <a:lnTo>
                    <a:pt x="376365" y="0"/>
                  </a:lnTo>
                  <a:lnTo>
                    <a:pt x="0" y="0"/>
                  </a:lnTo>
                  <a:lnTo>
                    <a:pt x="0" y="183747"/>
                  </a:lnTo>
                  <a:close/>
                </a:path>
              </a:pathLst>
            </a:custGeom>
            <a:ln w="54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173320" y="1631967"/>
              <a:ext cx="377190" cy="18415"/>
            </a:xfrm>
            <a:custGeom>
              <a:avLst/>
              <a:gdLst/>
              <a:ahLst/>
              <a:cxnLst/>
              <a:rect l="l" t="t" r="r" b="b"/>
              <a:pathLst>
                <a:path w="377190" h="18414">
                  <a:moveTo>
                    <a:pt x="376973" y="0"/>
                  </a:moveTo>
                  <a:lnTo>
                    <a:pt x="0" y="0"/>
                  </a:lnTo>
                  <a:lnTo>
                    <a:pt x="0" y="18188"/>
                  </a:lnTo>
                  <a:lnTo>
                    <a:pt x="376973" y="18188"/>
                  </a:lnTo>
                  <a:lnTo>
                    <a:pt x="376973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173320" y="1631967"/>
              <a:ext cx="377190" cy="18415"/>
            </a:xfrm>
            <a:custGeom>
              <a:avLst/>
              <a:gdLst/>
              <a:ahLst/>
              <a:cxnLst/>
              <a:rect l="l" t="t" r="r" b="b"/>
              <a:pathLst>
                <a:path w="377190" h="18414">
                  <a:moveTo>
                    <a:pt x="0" y="18188"/>
                  </a:moveTo>
                  <a:lnTo>
                    <a:pt x="376973" y="18188"/>
                  </a:lnTo>
                  <a:lnTo>
                    <a:pt x="376973" y="0"/>
                  </a:lnTo>
                  <a:lnTo>
                    <a:pt x="0" y="0"/>
                  </a:lnTo>
                  <a:lnTo>
                    <a:pt x="0" y="18188"/>
                  </a:lnTo>
                  <a:close/>
                </a:path>
              </a:pathLst>
            </a:custGeom>
            <a:ln w="54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019782" y="3411858"/>
            <a:ext cx="53848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1000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Pa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98988" y="3411858"/>
            <a:ext cx="66421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-75" dirty="0">
                <a:latin typeface="Arial"/>
                <a:cs typeface="Arial"/>
              </a:rPr>
              <a:t>IEC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5" dirty="0">
                <a:latin typeface="Arial"/>
                <a:cs typeface="Arial"/>
              </a:rPr>
              <a:t>61215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903427" y="3411858"/>
            <a:ext cx="53848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2400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Pa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89587" y="1518001"/>
            <a:ext cx="270510" cy="16607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0.0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spc="5" dirty="0">
                <a:latin typeface="Arial"/>
                <a:cs typeface="Arial"/>
              </a:rPr>
              <a:t>-0.5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spc="5" dirty="0">
                <a:latin typeface="Arial"/>
                <a:cs typeface="Arial"/>
              </a:rPr>
              <a:t>-1.0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spc="5" dirty="0">
                <a:latin typeface="Arial"/>
                <a:cs typeface="Arial"/>
              </a:rPr>
              <a:t>-1.5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spc="5" dirty="0">
                <a:latin typeface="Arial"/>
                <a:cs typeface="Arial"/>
              </a:rPr>
              <a:t>-2.0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776504" y="1316007"/>
            <a:ext cx="2868295" cy="2115820"/>
          </a:xfrm>
          <a:custGeom>
            <a:avLst/>
            <a:gdLst/>
            <a:ahLst/>
            <a:cxnLst/>
            <a:rect l="l" t="t" r="r" b="b"/>
            <a:pathLst>
              <a:path w="2868295" h="2115820">
                <a:moveTo>
                  <a:pt x="41947" y="315959"/>
                </a:moveTo>
                <a:lnTo>
                  <a:pt x="2868027" y="315959"/>
                </a:lnTo>
              </a:path>
              <a:path w="2868295" h="2115820">
                <a:moveTo>
                  <a:pt x="20669" y="1926006"/>
                </a:moveTo>
                <a:lnTo>
                  <a:pt x="41947" y="1926006"/>
                </a:lnTo>
              </a:path>
              <a:path w="2868295" h="2115820">
                <a:moveTo>
                  <a:pt x="0" y="1747110"/>
                </a:moveTo>
                <a:lnTo>
                  <a:pt x="41947" y="1747110"/>
                </a:lnTo>
              </a:path>
              <a:path w="2868295" h="2115820">
                <a:moveTo>
                  <a:pt x="20669" y="1568213"/>
                </a:moveTo>
                <a:lnTo>
                  <a:pt x="41947" y="1568213"/>
                </a:lnTo>
              </a:path>
              <a:path w="2868295" h="2115820">
                <a:moveTo>
                  <a:pt x="0" y="1389316"/>
                </a:moveTo>
                <a:lnTo>
                  <a:pt x="41947" y="1389316"/>
                </a:lnTo>
              </a:path>
              <a:path w="2868295" h="2115820">
                <a:moveTo>
                  <a:pt x="20669" y="1210419"/>
                </a:moveTo>
                <a:lnTo>
                  <a:pt x="41947" y="1210419"/>
                </a:lnTo>
              </a:path>
              <a:path w="2868295" h="2115820">
                <a:moveTo>
                  <a:pt x="0" y="1031522"/>
                </a:moveTo>
                <a:lnTo>
                  <a:pt x="41947" y="1031522"/>
                </a:lnTo>
              </a:path>
              <a:path w="2868295" h="2115820">
                <a:moveTo>
                  <a:pt x="20669" y="852625"/>
                </a:moveTo>
                <a:lnTo>
                  <a:pt x="41947" y="852625"/>
                </a:lnTo>
              </a:path>
              <a:path w="2868295" h="2115820">
                <a:moveTo>
                  <a:pt x="0" y="673728"/>
                </a:moveTo>
                <a:lnTo>
                  <a:pt x="41947" y="673728"/>
                </a:lnTo>
              </a:path>
              <a:path w="2868295" h="2115820">
                <a:moveTo>
                  <a:pt x="20669" y="494856"/>
                </a:moveTo>
                <a:lnTo>
                  <a:pt x="41947" y="494856"/>
                </a:lnTo>
              </a:path>
              <a:path w="2868295" h="2115820">
                <a:moveTo>
                  <a:pt x="0" y="315959"/>
                </a:moveTo>
                <a:lnTo>
                  <a:pt x="41947" y="315959"/>
                </a:lnTo>
              </a:path>
              <a:path w="2868295" h="2115820">
                <a:moveTo>
                  <a:pt x="20669" y="137062"/>
                </a:moveTo>
                <a:lnTo>
                  <a:pt x="41947" y="137062"/>
                </a:lnTo>
              </a:path>
              <a:path w="2868295" h="2115820">
                <a:moveTo>
                  <a:pt x="41947" y="2094580"/>
                </a:moveTo>
                <a:lnTo>
                  <a:pt x="41947" y="2073360"/>
                </a:lnTo>
              </a:path>
              <a:path w="2868295" h="2115820">
                <a:moveTo>
                  <a:pt x="513165" y="2115194"/>
                </a:moveTo>
                <a:lnTo>
                  <a:pt x="513165" y="2073360"/>
                </a:lnTo>
              </a:path>
              <a:path w="2868295" h="2115820">
                <a:moveTo>
                  <a:pt x="983768" y="2094580"/>
                </a:moveTo>
                <a:lnTo>
                  <a:pt x="983768" y="2073360"/>
                </a:lnTo>
              </a:path>
              <a:path w="2868295" h="2115820">
                <a:moveTo>
                  <a:pt x="1454995" y="2115194"/>
                </a:moveTo>
                <a:lnTo>
                  <a:pt x="1454995" y="2073360"/>
                </a:lnTo>
              </a:path>
              <a:path w="2868295" h="2115820">
                <a:moveTo>
                  <a:pt x="1926197" y="2094580"/>
                </a:moveTo>
                <a:lnTo>
                  <a:pt x="1926197" y="2073360"/>
                </a:lnTo>
              </a:path>
              <a:path w="2868295" h="2115820">
                <a:moveTo>
                  <a:pt x="2396816" y="2115194"/>
                </a:moveTo>
                <a:lnTo>
                  <a:pt x="2396816" y="2073360"/>
                </a:lnTo>
              </a:path>
              <a:path w="2868295" h="2115820">
                <a:moveTo>
                  <a:pt x="2868027" y="2094580"/>
                </a:moveTo>
                <a:lnTo>
                  <a:pt x="2868027" y="2073360"/>
                </a:lnTo>
              </a:path>
              <a:path w="2868295" h="2115820">
                <a:moveTo>
                  <a:pt x="41947" y="2073360"/>
                </a:moveTo>
                <a:lnTo>
                  <a:pt x="2868027" y="2073360"/>
                </a:lnTo>
              </a:path>
              <a:path w="2868295" h="2115820">
                <a:moveTo>
                  <a:pt x="41947" y="2073360"/>
                </a:moveTo>
                <a:lnTo>
                  <a:pt x="41947" y="0"/>
                </a:lnTo>
              </a:path>
            </a:pathLst>
          </a:custGeom>
          <a:ln w="78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200454" y="1843315"/>
            <a:ext cx="215444" cy="127825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spc="95" dirty="0">
                <a:latin typeface="Arial"/>
                <a:cs typeface="Arial"/>
              </a:rPr>
              <a:t>power </a:t>
            </a:r>
            <a:r>
              <a:rPr sz="1400" spc="-30" dirty="0">
                <a:latin typeface="Arial"/>
                <a:cs typeface="Arial"/>
              </a:rPr>
              <a:t>loss</a:t>
            </a:r>
            <a:r>
              <a:rPr sz="1400" spc="-155" dirty="0">
                <a:latin typeface="Arial"/>
                <a:cs typeface="Arial"/>
              </a:rPr>
              <a:t> </a:t>
            </a:r>
            <a:r>
              <a:rPr sz="1400" spc="120" dirty="0">
                <a:latin typeface="Arial"/>
                <a:cs typeface="Arial"/>
              </a:rPr>
              <a:t>[%]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263402" y="4071994"/>
            <a:ext cx="2271395" cy="1821180"/>
            <a:chOff x="6263401" y="4071994"/>
            <a:chExt cx="2271395" cy="1821180"/>
          </a:xfrm>
        </p:grpSpPr>
        <p:sp>
          <p:nvSpPr>
            <p:cNvPr id="24" name="object 24"/>
            <p:cNvSpPr/>
            <p:nvPr/>
          </p:nvSpPr>
          <p:spPr>
            <a:xfrm>
              <a:off x="6832945" y="4074860"/>
              <a:ext cx="377825" cy="1815464"/>
            </a:xfrm>
            <a:custGeom>
              <a:avLst/>
              <a:gdLst/>
              <a:ahLst/>
              <a:cxnLst/>
              <a:rect l="l" t="t" r="r" b="b"/>
              <a:pathLst>
                <a:path w="377825" h="1815464">
                  <a:moveTo>
                    <a:pt x="377598" y="0"/>
                  </a:moveTo>
                  <a:lnTo>
                    <a:pt x="0" y="0"/>
                  </a:lnTo>
                  <a:lnTo>
                    <a:pt x="0" y="1815455"/>
                  </a:lnTo>
                  <a:lnTo>
                    <a:pt x="377598" y="1815455"/>
                  </a:lnTo>
                  <a:lnTo>
                    <a:pt x="377598" y="0"/>
                  </a:lnTo>
                  <a:close/>
                </a:path>
              </a:pathLst>
            </a:custGeom>
            <a:solidFill>
              <a:srgbClr val="006D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832945" y="4074851"/>
              <a:ext cx="377825" cy="1815464"/>
            </a:xfrm>
            <a:custGeom>
              <a:avLst/>
              <a:gdLst/>
              <a:ahLst/>
              <a:cxnLst/>
              <a:rect l="l" t="t" r="r" b="b"/>
              <a:pathLst>
                <a:path w="377825" h="1815464">
                  <a:moveTo>
                    <a:pt x="0" y="0"/>
                  </a:moveTo>
                  <a:lnTo>
                    <a:pt x="377598" y="0"/>
                  </a:lnTo>
                </a:path>
                <a:path w="377825" h="1815464">
                  <a:moveTo>
                    <a:pt x="377598" y="0"/>
                  </a:moveTo>
                  <a:lnTo>
                    <a:pt x="377598" y="1815463"/>
                  </a:lnTo>
                </a:path>
                <a:path w="377825" h="1815464">
                  <a:moveTo>
                    <a:pt x="0" y="1815463"/>
                  </a:moveTo>
                  <a:lnTo>
                    <a:pt x="0" y="0"/>
                  </a:lnTo>
                </a:path>
              </a:pathLst>
            </a:custGeom>
            <a:ln w="5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210544" y="4688715"/>
              <a:ext cx="377190" cy="1202055"/>
            </a:xfrm>
            <a:custGeom>
              <a:avLst/>
              <a:gdLst/>
              <a:ahLst/>
              <a:cxnLst/>
              <a:rect l="l" t="t" r="r" b="b"/>
              <a:pathLst>
                <a:path w="377190" h="1202054">
                  <a:moveTo>
                    <a:pt x="376982" y="0"/>
                  </a:moveTo>
                  <a:lnTo>
                    <a:pt x="0" y="0"/>
                  </a:lnTo>
                  <a:lnTo>
                    <a:pt x="0" y="1201600"/>
                  </a:lnTo>
                  <a:lnTo>
                    <a:pt x="376982" y="1201600"/>
                  </a:lnTo>
                  <a:lnTo>
                    <a:pt x="376982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210544" y="4688715"/>
              <a:ext cx="377190" cy="1202055"/>
            </a:xfrm>
            <a:custGeom>
              <a:avLst/>
              <a:gdLst/>
              <a:ahLst/>
              <a:cxnLst/>
              <a:rect l="l" t="t" r="r" b="b"/>
              <a:pathLst>
                <a:path w="377190" h="1202054">
                  <a:moveTo>
                    <a:pt x="0" y="0"/>
                  </a:moveTo>
                  <a:lnTo>
                    <a:pt x="376982" y="0"/>
                  </a:lnTo>
                </a:path>
                <a:path w="377190" h="1202054">
                  <a:moveTo>
                    <a:pt x="376982" y="0"/>
                  </a:moveTo>
                  <a:lnTo>
                    <a:pt x="376982" y="1201600"/>
                  </a:lnTo>
                </a:path>
                <a:path w="377190" h="1202054">
                  <a:moveTo>
                    <a:pt x="0" y="1201600"/>
                  </a:moveTo>
                  <a:lnTo>
                    <a:pt x="0" y="0"/>
                  </a:lnTo>
                </a:path>
              </a:pathLst>
            </a:custGeom>
            <a:ln w="5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776622" y="5877580"/>
              <a:ext cx="377825" cy="13335"/>
            </a:xfrm>
            <a:custGeom>
              <a:avLst/>
              <a:gdLst/>
              <a:ahLst/>
              <a:cxnLst/>
              <a:rect l="l" t="t" r="r" b="b"/>
              <a:pathLst>
                <a:path w="377825" h="13335">
                  <a:moveTo>
                    <a:pt x="377590" y="0"/>
                  </a:moveTo>
                  <a:lnTo>
                    <a:pt x="0" y="0"/>
                  </a:lnTo>
                  <a:lnTo>
                    <a:pt x="0" y="12735"/>
                  </a:lnTo>
                  <a:lnTo>
                    <a:pt x="377590" y="12735"/>
                  </a:lnTo>
                  <a:lnTo>
                    <a:pt x="377590" y="0"/>
                  </a:lnTo>
                  <a:close/>
                </a:path>
              </a:pathLst>
            </a:custGeom>
            <a:solidFill>
              <a:srgbClr val="006D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776622" y="5877580"/>
              <a:ext cx="377825" cy="0"/>
            </a:xfrm>
            <a:custGeom>
              <a:avLst/>
              <a:gdLst/>
              <a:ahLst/>
              <a:cxnLst/>
              <a:rect l="l" t="t" r="r" b="b"/>
              <a:pathLst>
                <a:path w="377825">
                  <a:moveTo>
                    <a:pt x="0" y="0"/>
                  </a:moveTo>
                  <a:lnTo>
                    <a:pt x="377590" y="0"/>
                  </a:lnTo>
                </a:path>
              </a:pathLst>
            </a:custGeom>
            <a:ln w="54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152845" y="5877580"/>
              <a:ext cx="0" cy="13335"/>
            </a:xfrm>
            <a:custGeom>
              <a:avLst/>
              <a:gdLst/>
              <a:ahLst/>
              <a:cxnLst/>
              <a:rect l="l" t="t" r="r" b="b"/>
              <a:pathLst>
                <a:path h="13335">
                  <a:moveTo>
                    <a:pt x="0" y="0"/>
                  </a:moveTo>
                  <a:lnTo>
                    <a:pt x="0" y="1273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76622" y="5877580"/>
              <a:ext cx="0" cy="13335"/>
            </a:xfrm>
            <a:custGeom>
              <a:avLst/>
              <a:gdLst/>
              <a:ahLst/>
              <a:cxnLst/>
              <a:rect l="l" t="t" r="r" b="b"/>
              <a:pathLst>
                <a:path h="13335">
                  <a:moveTo>
                    <a:pt x="0" y="12735"/>
                  </a:moveTo>
                  <a:lnTo>
                    <a:pt x="0" y="0"/>
                  </a:lnTo>
                </a:path>
              </a:pathLst>
            </a:custGeom>
            <a:ln w="54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154213" y="5781746"/>
              <a:ext cx="377825" cy="108585"/>
            </a:xfrm>
            <a:custGeom>
              <a:avLst/>
              <a:gdLst/>
              <a:ahLst/>
              <a:cxnLst/>
              <a:rect l="l" t="t" r="r" b="b"/>
              <a:pathLst>
                <a:path w="377825" h="108585">
                  <a:moveTo>
                    <a:pt x="377574" y="0"/>
                  </a:moveTo>
                  <a:lnTo>
                    <a:pt x="0" y="0"/>
                  </a:lnTo>
                  <a:lnTo>
                    <a:pt x="0" y="108568"/>
                  </a:lnTo>
                  <a:lnTo>
                    <a:pt x="377574" y="108568"/>
                  </a:lnTo>
                  <a:lnTo>
                    <a:pt x="377574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154213" y="5781738"/>
              <a:ext cx="377825" cy="108585"/>
            </a:xfrm>
            <a:custGeom>
              <a:avLst/>
              <a:gdLst/>
              <a:ahLst/>
              <a:cxnLst/>
              <a:rect l="l" t="t" r="r" b="b"/>
              <a:pathLst>
                <a:path w="377825" h="108585">
                  <a:moveTo>
                    <a:pt x="0" y="0"/>
                  </a:moveTo>
                  <a:lnTo>
                    <a:pt x="377574" y="0"/>
                  </a:lnTo>
                </a:path>
                <a:path w="377825" h="108585">
                  <a:moveTo>
                    <a:pt x="377574" y="0"/>
                  </a:moveTo>
                  <a:lnTo>
                    <a:pt x="377574" y="108577"/>
                  </a:lnTo>
                </a:path>
                <a:path w="377825" h="108585">
                  <a:moveTo>
                    <a:pt x="0" y="108577"/>
                  </a:moveTo>
                  <a:lnTo>
                    <a:pt x="0" y="0"/>
                  </a:lnTo>
                </a:path>
              </a:pathLst>
            </a:custGeom>
            <a:ln w="5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266259" y="5875154"/>
              <a:ext cx="377825" cy="15240"/>
            </a:xfrm>
            <a:custGeom>
              <a:avLst/>
              <a:gdLst/>
              <a:ahLst/>
              <a:cxnLst/>
              <a:rect l="l" t="t" r="r" b="b"/>
              <a:pathLst>
                <a:path w="377825" h="15239">
                  <a:moveTo>
                    <a:pt x="377598" y="0"/>
                  </a:moveTo>
                  <a:lnTo>
                    <a:pt x="0" y="0"/>
                  </a:lnTo>
                  <a:lnTo>
                    <a:pt x="0" y="15161"/>
                  </a:lnTo>
                  <a:lnTo>
                    <a:pt x="377598" y="15161"/>
                  </a:lnTo>
                  <a:lnTo>
                    <a:pt x="377598" y="0"/>
                  </a:lnTo>
                  <a:close/>
                </a:path>
              </a:pathLst>
            </a:custGeom>
            <a:solidFill>
              <a:srgbClr val="86C5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266259" y="5875154"/>
              <a:ext cx="377825" cy="15240"/>
            </a:xfrm>
            <a:custGeom>
              <a:avLst/>
              <a:gdLst/>
              <a:ahLst/>
              <a:cxnLst/>
              <a:rect l="l" t="t" r="r" b="b"/>
              <a:pathLst>
                <a:path w="377825" h="15239">
                  <a:moveTo>
                    <a:pt x="0" y="0"/>
                  </a:moveTo>
                  <a:lnTo>
                    <a:pt x="377598" y="0"/>
                  </a:lnTo>
                </a:path>
                <a:path w="377825" h="15239">
                  <a:moveTo>
                    <a:pt x="377598" y="0"/>
                  </a:moveTo>
                  <a:lnTo>
                    <a:pt x="377598" y="15161"/>
                  </a:lnTo>
                </a:path>
                <a:path w="377825" h="15239">
                  <a:moveTo>
                    <a:pt x="0" y="15161"/>
                  </a:moveTo>
                  <a:lnTo>
                    <a:pt x="0" y="0"/>
                  </a:lnTo>
                </a:path>
              </a:pathLst>
            </a:custGeom>
            <a:ln w="5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5996367" y="5912813"/>
            <a:ext cx="53848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1000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Pa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878001" y="5912813"/>
            <a:ext cx="66421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-75" dirty="0">
                <a:latin typeface="Arial"/>
                <a:cs typeface="Arial"/>
              </a:rPr>
              <a:t>IEC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5" dirty="0">
                <a:latin typeface="Arial"/>
                <a:cs typeface="Arial"/>
              </a:rPr>
              <a:t>61215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884312" y="5912813"/>
            <a:ext cx="538480" cy="1833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2400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55" dirty="0">
                <a:latin typeface="Arial"/>
                <a:cs typeface="Arial"/>
              </a:rPr>
              <a:t>Pa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473451" y="3751598"/>
            <a:ext cx="262890" cy="22762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10"/>
              </a:spcBef>
            </a:pPr>
            <a:r>
              <a:rPr sz="1100" spc="5" dirty="0">
                <a:latin typeface="Arial"/>
                <a:cs typeface="Arial"/>
              </a:rPr>
              <a:t>800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65"/>
              </a:spcBef>
            </a:pPr>
            <a:r>
              <a:rPr sz="1100" spc="5" dirty="0"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60"/>
              </a:spcBef>
            </a:pPr>
            <a:r>
              <a:rPr sz="1100" spc="5" dirty="0">
                <a:latin typeface="Arial"/>
                <a:cs typeface="Arial"/>
              </a:rPr>
              <a:t>400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60"/>
              </a:spcBef>
            </a:pPr>
            <a:r>
              <a:rPr sz="1100" spc="5" dirty="0">
                <a:latin typeface="Arial"/>
                <a:cs typeface="Arial"/>
              </a:rPr>
              <a:t>200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3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60"/>
              </a:spcBef>
            </a:pPr>
            <a:r>
              <a:rPr sz="1100" spc="5" dirty="0">
                <a:latin typeface="Arial"/>
                <a:cs typeface="Arial"/>
              </a:rPr>
              <a:t>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752473" y="3870442"/>
            <a:ext cx="2874010" cy="2061845"/>
          </a:xfrm>
          <a:custGeom>
            <a:avLst/>
            <a:gdLst/>
            <a:ahLst/>
            <a:cxnLst/>
            <a:rect l="l" t="t" r="r" b="b"/>
            <a:pathLst>
              <a:path w="2874009" h="2061845">
                <a:moveTo>
                  <a:pt x="1458071" y="2061735"/>
                </a:moveTo>
                <a:lnTo>
                  <a:pt x="1458071" y="2019874"/>
                </a:lnTo>
              </a:path>
              <a:path w="2874009" h="2061845">
                <a:moveTo>
                  <a:pt x="2401740" y="2061735"/>
                </a:moveTo>
                <a:lnTo>
                  <a:pt x="2401740" y="2019874"/>
                </a:lnTo>
              </a:path>
              <a:path w="2874009" h="2061845">
                <a:moveTo>
                  <a:pt x="513786" y="2061735"/>
                </a:moveTo>
                <a:lnTo>
                  <a:pt x="513786" y="2019874"/>
                </a:lnTo>
              </a:path>
              <a:path w="2874009" h="2061845">
                <a:moveTo>
                  <a:pt x="41948" y="2041116"/>
                </a:moveTo>
                <a:lnTo>
                  <a:pt x="41948" y="2019874"/>
                </a:lnTo>
              </a:path>
              <a:path w="2874009" h="2061845">
                <a:moveTo>
                  <a:pt x="985617" y="2041116"/>
                </a:moveTo>
                <a:lnTo>
                  <a:pt x="985617" y="2019874"/>
                </a:lnTo>
              </a:path>
              <a:path w="2874009" h="2061845">
                <a:moveTo>
                  <a:pt x="1929894" y="2041116"/>
                </a:moveTo>
                <a:lnTo>
                  <a:pt x="1929894" y="2019874"/>
                </a:lnTo>
              </a:path>
              <a:path w="2874009" h="2061845">
                <a:moveTo>
                  <a:pt x="2873571" y="2041116"/>
                </a:moveTo>
                <a:lnTo>
                  <a:pt x="2873571" y="2019874"/>
                </a:lnTo>
              </a:path>
              <a:path w="2874009" h="2061845">
                <a:moveTo>
                  <a:pt x="41948" y="2019874"/>
                </a:moveTo>
                <a:lnTo>
                  <a:pt x="2873571" y="2019874"/>
                </a:lnTo>
              </a:path>
              <a:path w="2874009" h="2061845">
                <a:moveTo>
                  <a:pt x="0" y="2019874"/>
                </a:moveTo>
                <a:lnTo>
                  <a:pt x="41948" y="2019874"/>
                </a:lnTo>
              </a:path>
              <a:path w="2874009" h="2061845">
                <a:moveTo>
                  <a:pt x="20670" y="1767554"/>
                </a:moveTo>
                <a:lnTo>
                  <a:pt x="41948" y="1767554"/>
                </a:lnTo>
              </a:path>
              <a:path w="2874009" h="2061845">
                <a:moveTo>
                  <a:pt x="0" y="1515211"/>
                </a:moveTo>
                <a:lnTo>
                  <a:pt x="41948" y="1515211"/>
                </a:lnTo>
              </a:path>
              <a:path w="2874009" h="2061845">
                <a:moveTo>
                  <a:pt x="20670" y="1262268"/>
                </a:moveTo>
                <a:lnTo>
                  <a:pt x="41948" y="1262268"/>
                </a:lnTo>
              </a:path>
              <a:path w="2874009" h="2061845">
                <a:moveTo>
                  <a:pt x="0" y="1009949"/>
                </a:moveTo>
                <a:lnTo>
                  <a:pt x="41948" y="1009949"/>
                </a:lnTo>
              </a:path>
              <a:path w="2874009" h="2061845">
                <a:moveTo>
                  <a:pt x="20670" y="757605"/>
                </a:moveTo>
                <a:lnTo>
                  <a:pt x="41948" y="757605"/>
                </a:lnTo>
              </a:path>
              <a:path w="2874009" h="2061845">
                <a:moveTo>
                  <a:pt x="0" y="505269"/>
                </a:moveTo>
                <a:lnTo>
                  <a:pt x="41948" y="505269"/>
                </a:lnTo>
              </a:path>
              <a:path w="2874009" h="2061845">
                <a:moveTo>
                  <a:pt x="20670" y="252343"/>
                </a:moveTo>
                <a:lnTo>
                  <a:pt x="41948" y="252343"/>
                </a:lnTo>
              </a:path>
              <a:path w="2874009" h="2061845">
                <a:moveTo>
                  <a:pt x="0" y="0"/>
                </a:moveTo>
                <a:lnTo>
                  <a:pt x="41948" y="0"/>
                </a:lnTo>
              </a:path>
              <a:path w="2874009" h="2061845">
                <a:moveTo>
                  <a:pt x="41948" y="2019874"/>
                </a:moveTo>
                <a:lnTo>
                  <a:pt x="41948" y="0"/>
                </a:lnTo>
              </a:path>
            </a:pathLst>
          </a:custGeom>
          <a:ln w="78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184311" y="4628384"/>
            <a:ext cx="215444" cy="763905"/>
          </a:xfrm>
          <a:prstGeom prst="rect">
            <a:avLst/>
          </a:prstGeom>
        </p:spPr>
        <p:txBody>
          <a:bodyPr vert="vert270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spc="-15" dirty="0">
                <a:latin typeface="Arial"/>
                <a:cs typeface="Arial"/>
              </a:rPr>
              <a:t>cracks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spc="60" dirty="0">
                <a:latin typeface="Arial"/>
                <a:cs typeface="Arial"/>
              </a:rPr>
              <a:t>[-]</a:t>
            </a:r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6199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Reasons for Occurrence of Mechanical failures in Solar Photovoltaic(SPV) Modules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/>
          </a:bodyPr>
          <a:lstStyle/>
          <a:p>
            <a:r>
              <a:rPr lang="en-US" sz="2400" b="1" dirty="0"/>
              <a:t>Selection of BoM and Fabrication Process  </a:t>
            </a:r>
          </a:p>
          <a:p>
            <a:pPr marL="0" indent="0">
              <a:buNone/>
            </a:pPr>
            <a:r>
              <a:rPr lang="en-US" sz="1800" dirty="0"/>
              <a:t>         </a:t>
            </a:r>
            <a:r>
              <a:rPr lang="en-US" sz="1400" b="1" dirty="0"/>
              <a:t>Selection of Supersaturate (Glass), Wafer Thickness, EVA, </a:t>
            </a:r>
            <a:r>
              <a:rPr lang="en-US" sz="1400" b="1" dirty="0" err="1"/>
              <a:t>Tadlar</a:t>
            </a:r>
            <a:r>
              <a:rPr lang="en-US" sz="1400" b="1" dirty="0"/>
              <a:t>,  Frame, etc</a:t>
            </a:r>
            <a:r>
              <a:rPr lang="en-US" sz="18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Effect of Environmental Stress Temp, Humidity, Sand/dust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Installation, Handling and Transportation of SPV Modules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Wind Gust Effect , Ice deposition 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Impact due to Stone , Hail, and other objectives, even Vandalism  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Natural Calamities Cyclones, Fire Accidents , Earth Quakes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97772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772400" cy="1924050"/>
          </a:xfrm>
        </p:spPr>
        <p:txBody>
          <a:bodyPr>
            <a:normAutofit/>
          </a:bodyPr>
          <a:lstStyle/>
          <a:p>
            <a:r>
              <a:rPr lang="en-US" sz="4000" b="1" spc="-10" dirty="0"/>
              <a:t>Other Failure Effects on</a:t>
            </a:r>
            <a:r>
              <a:rPr lang="en-US" sz="4000" b="1" spc="60" dirty="0"/>
              <a:t> </a:t>
            </a:r>
            <a:r>
              <a:rPr lang="en-US" sz="4000" b="1" spc="-135" dirty="0"/>
              <a:t>PV </a:t>
            </a:r>
            <a:r>
              <a:rPr lang="en-US" sz="4000" b="1" spc="-5" dirty="0"/>
              <a:t>Modules</a:t>
            </a:r>
            <a:br>
              <a:rPr lang="en-US" sz="3600" b="1" dirty="0"/>
            </a:br>
            <a:r>
              <a:rPr lang="en-US" sz="3600" b="1" dirty="0"/>
              <a:t>IEC 61215: 2016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4175551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Stone, Golf balls, hail,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0"/>
            <a:ext cx="3657600" cy="423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686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57F36-A32E-4E40-9403-2C016FEAA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108" y="301633"/>
            <a:ext cx="3311099" cy="124338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Hail Impact Tester</a:t>
            </a:r>
          </a:p>
        </p:txBody>
      </p:sp>
      <p:pic>
        <p:nvPicPr>
          <p:cNvPr id="6" name="Picture 5" descr="A large room&#10;&#10;Description generated with very high confidence">
            <a:extLst>
              <a:ext uri="{FF2B5EF4-FFF2-40B4-BE49-F238E27FC236}">
                <a16:creationId xmlns:a16="http://schemas.microsoft.com/office/drawing/2014/main" id="{06132E34-E4EF-4903-9167-4626FFEE3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7" y="1978674"/>
            <a:ext cx="4390159" cy="4390159"/>
          </a:xfrm>
          <a:prstGeom prst="rect">
            <a:avLst/>
          </a:prstGeom>
        </p:spPr>
      </p:pic>
      <p:pic>
        <p:nvPicPr>
          <p:cNvPr id="7" name="Content Placeholder 4" descr="A picture containing indoor, building, metal&#10;&#10;Description generated with very high confidence">
            <a:extLst>
              <a:ext uri="{FF2B5EF4-FFF2-40B4-BE49-F238E27FC236}">
                <a16:creationId xmlns:a16="http://schemas.microsoft.com/office/drawing/2014/main" id="{C2E4DE1F-0D6E-4242-877C-278489938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7" t="3043" b="10051"/>
          <a:stretch/>
        </p:blipFill>
        <p:spPr>
          <a:xfrm>
            <a:off x="5651938" y="301632"/>
            <a:ext cx="3492062" cy="378163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384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BURNING SPOTS</a:t>
            </a:r>
          </a:p>
        </p:txBody>
      </p:sp>
      <p:pic>
        <p:nvPicPr>
          <p:cNvPr id="4" name="Picture 4" descr="C:\Documents and Settings\sec\Desktop\PV-IACS\CEL Module\Picture 0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762000"/>
            <a:ext cx="3124200" cy="23447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56" name="Picture 2" descr="C:\tested report of 25 Kw power plant in 2010 Feb\pics of deffected modules\DSCN48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85800"/>
            <a:ext cx="32004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6" descr="C:\tested report of 25 Kw power plant in 2010 Feb\pics of deffected modules\DSCN49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62400"/>
            <a:ext cx="312102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3" descr="C:\tested report of 25 Kw power plant in 2010 Feb\pics of deffected modules\DSCN48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312102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TextBox 8"/>
          <p:cNvSpPr txBox="1">
            <a:spLocks noChangeArrowheads="1"/>
          </p:cNvSpPr>
          <p:nvPr/>
        </p:nvSpPr>
        <p:spPr bwMode="auto">
          <a:xfrm>
            <a:off x="304800" y="3276600"/>
            <a:ext cx="3581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INITIAL  STAGE OF  BURNING  SPOT</a:t>
            </a:r>
          </a:p>
        </p:txBody>
      </p:sp>
      <p:sp>
        <p:nvSpPr>
          <p:cNvPr id="49160" name="TextBox 9"/>
          <p:cNvSpPr txBox="1">
            <a:spLocks noChangeArrowheads="1"/>
          </p:cNvSpPr>
          <p:nvPr/>
        </p:nvSpPr>
        <p:spPr bwMode="auto">
          <a:xfrm>
            <a:off x="5562600" y="3200400"/>
            <a:ext cx="289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FINAL STAGE  AFTER  FLARE </a:t>
            </a:r>
          </a:p>
        </p:txBody>
      </p:sp>
      <p:sp>
        <p:nvSpPr>
          <p:cNvPr id="49161" name="TextBox 10"/>
          <p:cNvSpPr txBox="1">
            <a:spLocks noChangeArrowheads="1"/>
          </p:cNvSpPr>
          <p:nvPr/>
        </p:nvSpPr>
        <p:spPr bwMode="auto">
          <a:xfrm>
            <a:off x="3733800" y="5181600"/>
            <a:ext cx="152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FRONT SIDE </a:t>
            </a:r>
          </a:p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OF MODULE</a:t>
            </a:r>
          </a:p>
        </p:txBody>
      </p:sp>
      <p:sp>
        <p:nvSpPr>
          <p:cNvPr id="49162" name="TextBox 12"/>
          <p:cNvSpPr txBox="1">
            <a:spLocks noChangeArrowheads="1"/>
          </p:cNvSpPr>
          <p:nvPr/>
        </p:nvSpPr>
        <p:spPr bwMode="auto">
          <a:xfrm>
            <a:off x="1447800" y="632460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BEFORE</a:t>
            </a:r>
          </a:p>
        </p:txBody>
      </p:sp>
      <p:sp>
        <p:nvSpPr>
          <p:cNvPr id="49163" name="TextBox 13"/>
          <p:cNvSpPr txBox="1">
            <a:spLocks noChangeArrowheads="1"/>
          </p:cNvSpPr>
          <p:nvPr/>
        </p:nvSpPr>
        <p:spPr bwMode="auto">
          <a:xfrm>
            <a:off x="6553200" y="63246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b="1">
                <a:solidFill>
                  <a:srgbClr val="000000"/>
                </a:solidFill>
                <a:latin typeface="Calibri" pitchFamily="34" charset="0"/>
              </a:rPr>
              <a:t>AFTER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3657600" y="4343400"/>
            <a:ext cx="18288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8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Techniques Available to Identify the failures in Modules</a:t>
            </a:r>
            <a:endParaRPr lang="en-IN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4906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 Electro Luminescence method (EL)  </a:t>
            </a:r>
          </a:p>
          <a:p>
            <a:r>
              <a:rPr lang="en-US" b="1" dirty="0">
                <a:solidFill>
                  <a:srgbClr val="002060"/>
                </a:solidFill>
              </a:rPr>
              <a:t>Infra Red Thermal Imaging  of PV Modules</a:t>
            </a:r>
          </a:p>
          <a:p>
            <a:r>
              <a:rPr lang="en-US" b="1" dirty="0">
                <a:solidFill>
                  <a:srgbClr val="002060"/>
                </a:solidFill>
              </a:rPr>
              <a:t>On site I-V measurements </a:t>
            </a:r>
          </a:p>
          <a:p>
            <a:r>
              <a:rPr lang="en-US" b="1" dirty="0">
                <a:solidFill>
                  <a:srgbClr val="002060"/>
                </a:solidFill>
              </a:rPr>
              <a:t>Dry Hi-Pot and Wet Hi-pot tests of sample modules on site </a:t>
            </a:r>
          </a:p>
          <a:p>
            <a:r>
              <a:rPr lang="en-US" b="1" dirty="0">
                <a:solidFill>
                  <a:srgbClr val="002060"/>
                </a:solidFill>
              </a:rPr>
              <a:t>Regular monitoring through SCADA </a:t>
            </a:r>
          </a:p>
          <a:p>
            <a:r>
              <a:rPr lang="en-US" b="1" dirty="0">
                <a:solidFill>
                  <a:srgbClr val="002060"/>
                </a:solidFill>
              </a:rPr>
              <a:t>Carefully follow regular inspection tests as per IEC 62246</a:t>
            </a:r>
          </a:p>
        </p:txBody>
      </p:sp>
    </p:spTree>
    <p:extLst>
      <p:ext uri="{BB962C8B-B14F-4D97-AF65-F5344CB8AC3E}">
        <p14:creationId xmlns:p14="http://schemas.microsoft.com/office/powerpoint/2010/main" val="3665318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 While You Load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33" y="1152822"/>
            <a:ext cx="2193739" cy="29249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7784" y="4077805"/>
            <a:ext cx="1385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Gill Sans" charset="0"/>
                <a:ea typeface="Gill Sans" charset="0"/>
                <a:cs typeface="Gill Sans" charset="0"/>
              </a:rPr>
              <a:t>EL Camera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46227" y="1421051"/>
            <a:ext cx="143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IV (other vendor)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40" y="1152820"/>
            <a:ext cx="2940012" cy="5257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72" y="1081599"/>
            <a:ext cx="4248599" cy="25449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897" y="3658238"/>
            <a:ext cx="4618091" cy="275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41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How to Mitigate Risk of Mechanical Failures in Modules</a:t>
            </a:r>
            <a:endParaRPr lang="en-IN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49069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 Selection &amp; Certification of the Modules as per site conditions and quality plus criterion </a:t>
            </a:r>
          </a:p>
          <a:p>
            <a:r>
              <a:rPr lang="en-US" b="1" dirty="0">
                <a:solidFill>
                  <a:srgbClr val="002060"/>
                </a:solidFill>
              </a:rPr>
              <a:t>On-site Checks using EL, I-V, IR &amp; Hi-Pot verification of quality before installation</a:t>
            </a:r>
          </a:p>
          <a:p>
            <a:r>
              <a:rPr lang="en-US" b="1" dirty="0">
                <a:solidFill>
                  <a:srgbClr val="002060"/>
                </a:solidFill>
              </a:rPr>
              <a:t>Follow regular inspection tests as per IEC 62246</a:t>
            </a:r>
          </a:p>
          <a:p>
            <a:r>
              <a:rPr lang="en-US" b="1" dirty="0">
                <a:solidFill>
                  <a:srgbClr val="002060"/>
                </a:solidFill>
              </a:rPr>
              <a:t>Warranty/ Guarantee service contracts/ Agreements</a:t>
            </a:r>
            <a:endParaRPr lang="en-IN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69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5948" y="2581864"/>
            <a:ext cx="6683765" cy="74749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Thank you for Your Attention!!  </a:t>
            </a:r>
          </a:p>
        </p:txBody>
      </p:sp>
    </p:spTree>
    <p:extLst>
      <p:ext uri="{BB962C8B-B14F-4D97-AF65-F5344CB8AC3E}">
        <p14:creationId xmlns:p14="http://schemas.microsoft.com/office/powerpoint/2010/main" val="111008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Effect of Mechanical Failures in Modules</a:t>
            </a:r>
            <a:endParaRPr lang="en-IN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 Performance Reduction [Yields, PR]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Safety Failures (Voltage, Breakage Risks) 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Reduction in Performance Life (&lt;25 Years)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Warranty/ Guarantee service contracts/ Agreements</a:t>
            </a:r>
            <a:endParaRPr lang="en-IN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62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Selection of BoM and Fabrication Process  </a:t>
            </a:r>
            <a:br>
              <a:rPr lang="en-US" sz="3600" b="1" dirty="0"/>
            </a:br>
            <a:r>
              <a:rPr lang="en-US" sz="5400" dirty="0"/>
              <a:t>         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048000"/>
            <a:ext cx="7162800" cy="1752600"/>
          </a:xfrm>
        </p:spPr>
        <p:txBody>
          <a:bodyPr>
            <a:normAutofit/>
          </a:bodyPr>
          <a:lstStyle/>
          <a:p>
            <a:r>
              <a:rPr lang="en-US" sz="1800" b="1" dirty="0"/>
              <a:t>Selection of Supersaturate (Glass), Wafer Thickness, EVA, </a:t>
            </a:r>
            <a:r>
              <a:rPr lang="en-US" sz="1800" b="1" dirty="0" err="1"/>
              <a:t>Tadlar</a:t>
            </a:r>
            <a:r>
              <a:rPr lang="en-US" sz="1800" b="1" dirty="0"/>
              <a:t>,  Frame, </a:t>
            </a:r>
            <a:r>
              <a:rPr lang="en-US" sz="1800" b="1" dirty="0" err="1"/>
              <a:t>etc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20132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 rot="5923">
            <a:off x="0" y="0"/>
            <a:ext cx="5283200" cy="114300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PV  Module Structure</a:t>
            </a:r>
          </a:p>
        </p:txBody>
      </p:sp>
      <p:pic>
        <p:nvPicPr>
          <p:cNvPr id="32772" name="Picture 4" descr="par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7350" y="0"/>
            <a:ext cx="36766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724400"/>
            <a:ext cx="75438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STUDENT\Desktop\36STRIN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143000"/>
            <a:ext cx="5407025" cy="2619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1850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772400" cy="1924050"/>
          </a:xfrm>
        </p:spPr>
        <p:txBody>
          <a:bodyPr>
            <a:normAutofit/>
          </a:bodyPr>
          <a:lstStyle/>
          <a:p>
            <a:r>
              <a:rPr lang="en-US" sz="4000" b="1" spc="-10" dirty="0"/>
              <a:t>Transportation </a:t>
            </a:r>
            <a:r>
              <a:rPr lang="en-US" sz="4000" b="1" spc="60" dirty="0"/>
              <a:t>of </a:t>
            </a:r>
            <a:r>
              <a:rPr lang="en-US" sz="4000" b="1" spc="-135" dirty="0"/>
              <a:t>PV </a:t>
            </a:r>
            <a:r>
              <a:rPr lang="en-US" sz="4000" b="1" spc="-5" dirty="0"/>
              <a:t>Modules</a:t>
            </a:r>
            <a:br>
              <a:rPr lang="en-US" sz="3600" b="1" dirty="0"/>
            </a:br>
            <a:r>
              <a:rPr lang="en-US" sz="5400" dirty="0"/>
              <a:t>        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85606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9546" y="304800"/>
            <a:ext cx="605409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>
              <a:lnSpc>
                <a:spcPct val="100000"/>
              </a:lnSpc>
              <a:spcBef>
                <a:spcPts val="100"/>
              </a:spcBef>
            </a:pPr>
            <a:r>
              <a:rPr lang="en-US" sz="2400" b="1" spc="-180" dirty="0"/>
              <a:t>IEC</a:t>
            </a:r>
            <a:r>
              <a:rPr sz="2400" b="1" spc="-180" dirty="0"/>
              <a:t> </a:t>
            </a:r>
            <a:r>
              <a:rPr sz="2400" b="1" spc="-20" dirty="0"/>
              <a:t>62759-I: </a:t>
            </a:r>
            <a:r>
              <a:rPr sz="2400" b="1" spc="-15" dirty="0"/>
              <a:t>Transportation </a:t>
            </a:r>
            <a:r>
              <a:rPr sz="2400" b="1" spc="60" dirty="0"/>
              <a:t>of </a:t>
            </a:r>
            <a:r>
              <a:rPr sz="2400" b="1" spc="-135" dirty="0"/>
              <a:t>PV </a:t>
            </a:r>
            <a:r>
              <a:rPr sz="2400" b="1" spc="-5" dirty="0"/>
              <a:t>Modules  </a:t>
            </a:r>
            <a:endParaRPr b="1" spc="-55" dirty="0">
              <a:solidFill>
                <a:srgbClr val="179C7C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8036" y="1196721"/>
            <a:ext cx="3321050" cy="3007360"/>
            <a:chOff x="288036" y="1196721"/>
            <a:chExt cx="3321050" cy="3007360"/>
          </a:xfrm>
        </p:grpSpPr>
        <p:sp>
          <p:nvSpPr>
            <p:cNvPr id="4" name="object 4"/>
            <p:cNvSpPr/>
            <p:nvPr/>
          </p:nvSpPr>
          <p:spPr>
            <a:xfrm>
              <a:off x="288036" y="1196721"/>
              <a:ext cx="3320628" cy="300685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9546" y="1340739"/>
              <a:ext cx="758825" cy="557530"/>
            </a:xfrm>
            <a:custGeom>
              <a:avLst/>
              <a:gdLst/>
              <a:ahLst/>
              <a:cxnLst/>
              <a:rect l="l" t="t" r="r" b="b"/>
              <a:pathLst>
                <a:path w="758825" h="557530">
                  <a:moveTo>
                    <a:pt x="0" y="278638"/>
                  </a:moveTo>
                  <a:lnTo>
                    <a:pt x="4112" y="237454"/>
                  </a:lnTo>
                  <a:lnTo>
                    <a:pt x="16059" y="198150"/>
                  </a:lnTo>
                  <a:lnTo>
                    <a:pt x="35254" y="161155"/>
                  </a:lnTo>
                  <a:lnTo>
                    <a:pt x="61109" y="126900"/>
                  </a:lnTo>
                  <a:lnTo>
                    <a:pt x="93037" y="95816"/>
                  </a:lnTo>
                  <a:lnTo>
                    <a:pt x="130453" y="68332"/>
                  </a:lnTo>
                  <a:lnTo>
                    <a:pt x="172769" y="44881"/>
                  </a:lnTo>
                  <a:lnTo>
                    <a:pt x="219398" y="25891"/>
                  </a:lnTo>
                  <a:lnTo>
                    <a:pt x="269754" y="11794"/>
                  </a:lnTo>
                  <a:lnTo>
                    <a:pt x="323249" y="3020"/>
                  </a:lnTo>
                  <a:lnTo>
                    <a:pt x="379298" y="0"/>
                  </a:lnTo>
                  <a:lnTo>
                    <a:pt x="435347" y="3020"/>
                  </a:lnTo>
                  <a:lnTo>
                    <a:pt x="488846" y="11794"/>
                  </a:lnTo>
                  <a:lnTo>
                    <a:pt x="539207" y="25891"/>
                  </a:lnTo>
                  <a:lnTo>
                    <a:pt x="585842" y="44881"/>
                  </a:lnTo>
                  <a:lnTo>
                    <a:pt x="628164" y="68332"/>
                  </a:lnTo>
                  <a:lnTo>
                    <a:pt x="665587" y="95816"/>
                  </a:lnTo>
                  <a:lnTo>
                    <a:pt x="697522" y="126900"/>
                  </a:lnTo>
                  <a:lnTo>
                    <a:pt x="723383" y="161155"/>
                  </a:lnTo>
                  <a:lnTo>
                    <a:pt x="742583" y="198150"/>
                  </a:lnTo>
                  <a:lnTo>
                    <a:pt x="754533" y="237454"/>
                  </a:lnTo>
                  <a:lnTo>
                    <a:pt x="758647" y="278638"/>
                  </a:lnTo>
                  <a:lnTo>
                    <a:pt x="754533" y="319821"/>
                  </a:lnTo>
                  <a:lnTo>
                    <a:pt x="742583" y="359125"/>
                  </a:lnTo>
                  <a:lnTo>
                    <a:pt x="723383" y="396120"/>
                  </a:lnTo>
                  <a:lnTo>
                    <a:pt x="697522" y="430375"/>
                  </a:lnTo>
                  <a:lnTo>
                    <a:pt x="665587" y="461459"/>
                  </a:lnTo>
                  <a:lnTo>
                    <a:pt x="628164" y="488943"/>
                  </a:lnTo>
                  <a:lnTo>
                    <a:pt x="585842" y="512394"/>
                  </a:lnTo>
                  <a:lnTo>
                    <a:pt x="539207" y="531384"/>
                  </a:lnTo>
                  <a:lnTo>
                    <a:pt x="488846" y="545481"/>
                  </a:lnTo>
                  <a:lnTo>
                    <a:pt x="435347" y="554255"/>
                  </a:lnTo>
                  <a:lnTo>
                    <a:pt x="379298" y="557276"/>
                  </a:lnTo>
                  <a:lnTo>
                    <a:pt x="323249" y="554255"/>
                  </a:lnTo>
                  <a:lnTo>
                    <a:pt x="269754" y="545481"/>
                  </a:lnTo>
                  <a:lnTo>
                    <a:pt x="219398" y="531384"/>
                  </a:lnTo>
                  <a:lnTo>
                    <a:pt x="172769" y="512394"/>
                  </a:lnTo>
                  <a:lnTo>
                    <a:pt x="130453" y="488943"/>
                  </a:lnTo>
                  <a:lnTo>
                    <a:pt x="93037" y="461459"/>
                  </a:lnTo>
                  <a:lnTo>
                    <a:pt x="61109" y="430375"/>
                  </a:lnTo>
                  <a:lnTo>
                    <a:pt x="35254" y="396120"/>
                  </a:lnTo>
                  <a:lnTo>
                    <a:pt x="16059" y="359125"/>
                  </a:lnTo>
                  <a:lnTo>
                    <a:pt x="4112" y="319821"/>
                  </a:lnTo>
                  <a:lnTo>
                    <a:pt x="0" y="278638"/>
                  </a:lnTo>
                  <a:close/>
                </a:path>
              </a:pathLst>
            </a:custGeom>
            <a:ln w="38100">
              <a:solidFill>
                <a:srgbClr val="EB6A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296758" y="928004"/>
            <a:ext cx="4827905" cy="3517265"/>
            <a:chOff x="4296758" y="928004"/>
            <a:chExt cx="4827905" cy="3517265"/>
          </a:xfrm>
        </p:grpSpPr>
        <p:sp>
          <p:nvSpPr>
            <p:cNvPr id="7" name="object 7"/>
            <p:cNvSpPr/>
            <p:nvPr/>
          </p:nvSpPr>
          <p:spPr>
            <a:xfrm>
              <a:off x="4296758" y="928004"/>
              <a:ext cx="4695541" cy="351718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24368" y="2060829"/>
              <a:ext cx="1581150" cy="1296670"/>
            </a:xfrm>
            <a:custGeom>
              <a:avLst/>
              <a:gdLst/>
              <a:ahLst/>
              <a:cxnLst/>
              <a:rect l="l" t="t" r="r" b="b"/>
              <a:pathLst>
                <a:path w="1581150" h="1296670">
                  <a:moveTo>
                    <a:pt x="0" y="648081"/>
                  </a:moveTo>
                  <a:lnTo>
                    <a:pt x="1681" y="605473"/>
                  </a:lnTo>
                  <a:lnTo>
                    <a:pt x="6654" y="563601"/>
                  </a:lnTo>
                  <a:lnTo>
                    <a:pt x="14816" y="522550"/>
                  </a:lnTo>
                  <a:lnTo>
                    <a:pt x="26063" y="482405"/>
                  </a:lnTo>
                  <a:lnTo>
                    <a:pt x="40290" y="443252"/>
                  </a:lnTo>
                  <a:lnTo>
                    <a:pt x="57393" y="405175"/>
                  </a:lnTo>
                  <a:lnTo>
                    <a:pt x="77269" y="368262"/>
                  </a:lnTo>
                  <a:lnTo>
                    <a:pt x="99813" y="332596"/>
                  </a:lnTo>
                  <a:lnTo>
                    <a:pt x="124921" y="298263"/>
                  </a:lnTo>
                  <a:lnTo>
                    <a:pt x="152489" y="265349"/>
                  </a:lnTo>
                  <a:lnTo>
                    <a:pt x="182413" y="233940"/>
                  </a:lnTo>
                  <a:lnTo>
                    <a:pt x="214589" y="204120"/>
                  </a:lnTo>
                  <a:lnTo>
                    <a:pt x="248913" y="175975"/>
                  </a:lnTo>
                  <a:lnTo>
                    <a:pt x="285280" y="149591"/>
                  </a:lnTo>
                  <a:lnTo>
                    <a:pt x="323587" y="125053"/>
                  </a:lnTo>
                  <a:lnTo>
                    <a:pt x="363730" y="102446"/>
                  </a:lnTo>
                  <a:lnTo>
                    <a:pt x="405605" y="81856"/>
                  </a:lnTo>
                  <a:lnTo>
                    <a:pt x="449107" y="63369"/>
                  </a:lnTo>
                  <a:lnTo>
                    <a:pt x="494132" y="47069"/>
                  </a:lnTo>
                  <a:lnTo>
                    <a:pt x="540577" y="33043"/>
                  </a:lnTo>
                  <a:lnTo>
                    <a:pt x="588336" y="21375"/>
                  </a:lnTo>
                  <a:lnTo>
                    <a:pt x="637308" y="12151"/>
                  </a:lnTo>
                  <a:lnTo>
                    <a:pt x="687386" y="5457"/>
                  </a:lnTo>
                  <a:lnTo>
                    <a:pt x="738467" y="1378"/>
                  </a:lnTo>
                  <a:lnTo>
                    <a:pt x="790448" y="0"/>
                  </a:lnTo>
                  <a:lnTo>
                    <a:pt x="842428" y="1378"/>
                  </a:lnTo>
                  <a:lnTo>
                    <a:pt x="893511" y="5457"/>
                  </a:lnTo>
                  <a:lnTo>
                    <a:pt x="943592" y="12151"/>
                  </a:lnTo>
                  <a:lnTo>
                    <a:pt x="992567" y="21375"/>
                  </a:lnTo>
                  <a:lnTo>
                    <a:pt x="1040332" y="33043"/>
                  </a:lnTo>
                  <a:lnTo>
                    <a:pt x="1086782" y="47069"/>
                  </a:lnTo>
                  <a:lnTo>
                    <a:pt x="1131813" y="63369"/>
                  </a:lnTo>
                  <a:lnTo>
                    <a:pt x="1175321" y="81856"/>
                  </a:lnTo>
                  <a:lnTo>
                    <a:pt x="1217202" y="102446"/>
                  </a:lnTo>
                  <a:lnTo>
                    <a:pt x="1257352" y="125053"/>
                  </a:lnTo>
                  <a:lnTo>
                    <a:pt x="1295667" y="149591"/>
                  </a:lnTo>
                  <a:lnTo>
                    <a:pt x="1332042" y="175975"/>
                  </a:lnTo>
                  <a:lnTo>
                    <a:pt x="1366373" y="204120"/>
                  </a:lnTo>
                  <a:lnTo>
                    <a:pt x="1398557" y="233940"/>
                  </a:lnTo>
                  <a:lnTo>
                    <a:pt x="1428488" y="265349"/>
                  </a:lnTo>
                  <a:lnTo>
                    <a:pt x="1456064" y="298263"/>
                  </a:lnTo>
                  <a:lnTo>
                    <a:pt x="1481178" y="332596"/>
                  </a:lnTo>
                  <a:lnTo>
                    <a:pt x="1503729" y="368262"/>
                  </a:lnTo>
                  <a:lnTo>
                    <a:pt x="1523610" y="405175"/>
                  </a:lnTo>
                  <a:lnTo>
                    <a:pt x="1540719" y="443252"/>
                  </a:lnTo>
                  <a:lnTo>
                    <a:pt x="1554950" y="482405"/>
                  </a:lnTo>
                  <a:lnTo>
                    <a:pt x="1566201" y="522550"/>
                  </a:lnTo>
                  <a:lnTo>
                    <a:pt x="1574366" y="563601"/>
                  </a:lnTo>
                  <a:lnTo>
                    <a:pt x="1579341" y="605473"/>
                  </a:lnTo>
                  <a:lnTo>
                    <a:pt x="1581023" y="648081"/>
                  </a:lnTo>
                  <a:lnTo>
                    <a:pt x="1579341" y="690688"/>
                  </a:lnTo>
                  <a:lnTo>
                    <a:pt x="1574366" y="732560"/>
                  </a:lnTo>
                  <a:lnTo>
                    <a:pt x="1566201" y="773611"/>
                  </a:lnTo>
                  <a:lnTo>
                    <a:pt x="1554950" y="813756"/>
                  </a:lnTo>
                  <a:lnTo>
                    <a:pt x="1540719" y="852909"/>
                  </a:lnTo>
                  <a:lnTo>
                    <a:pt x="1523610" y="890986"/>
                  </a:lnTo>
                  <a:lnTo>
                    <a:pt x="1503729" y="927899"/>
                  </a:lnTo>
                  <a:lnTo>
                    <a:pt x="1481178" y="963565"/>
                  </a:lnTo>
                  <a:lnTo>
                    <a:pt x="1456064" y="997898"/>
                  </a:lnTo>
                  <a:lnTo>
                    <a:pt x="1428488" y="1030812"/>
                  </a:lnTo>
                  <a:lnTo>
                    <a:pt x="1398557" y="1062221"/>
                  </a:lnTo>
                  <a:lnTo>
                    <a:pt x="1366373" y="1092041"/>
                  </a:lnTo>
                  <a:lnTo>
                    <a:pt x="1332042" y="1120186"/>
                  </a:lnTo>
                  <a:lnTo>
                    <a:pt x="1295667" y="1146570"/>
                  </a:lnTo>
                  <a:lnTo>
                    <a:pt x="1257352" y="1171108"/>
                  </a:lnTo>
                  <a:lnTo>
                    <a:pt x="1217202" y="1193715"/>
                  </a:lnTo>
                  <a:lnTo>
                    <a:pt x="1175321" y="1214305"/>
                  </a:lnTo>
                  <a:lnTo>
                    <a:pt x="1131813" y="1232792"/>
                  </a:lnTo>
                  <a:lnTo>
                    <a:pt x="1086782" y="1249092"/>
                  </a:lnTo>
                  <a:lnTo>
                    <a:pt x="1040332" y="1263118"/>
                  </a:lnTo>
                  <a:lnTo>
                    <a:pt x="992567" y="1274786"/>
                  </a:lnTo>
                  <a:lnTo>
                    <a:pt x="943592" y="1284010"/>
                  </a:lnTo>
                  <a:lnTo>
                    <a:pt x="893511" y="1290704"/>
                  </a:lnTo>
                  <a:lnTo>
                    <a:pt x="842428" y="1294783"/>
                  </a:lnTo>
                  <a:lnTo>
                    <a:pt x="790448" y="1296162"/>
                  </a:lnTo>
                  <a:lnTo>
                    <a:pt x="738467" y="1294783"/>
                  </a:lnTo>
                  <a:lnTo>
                    <a:pt x="687386" y="1290704"/>
                  </a:lnTo>
                  <a:lnTo>
                    <a:pt x="637308" y="1284010"/>
                  </a:lnTo>
                  <a:lnTo>
                    <a:pt x="588336" y="1274786"/>
                  </a:lnTo>
                  <a:lnTo>
                    <a:pt x="540577" y="1263118"/>
                  </a:lnTo>
                  <a:lnTo>
                    <a:pt x="494132" y="1249092"/>
                  </a:lnTo>
                  <a:lnTo>
                    <a:pt x="449107" y="1232792"/>
                  </a:lnTo>
                  <a:lnTo>
                    <a:pt x="405605" y="1214305"/>
                  </a:lnTo>
                  <a:lnTo>
                    <a:pt x="363730" y="1193715"/>
                  </a:lnTo>
                  <a:lnTo>
                    <a:pt x="323587" y="1171108"/>
                  </a:lnTo>
                  <a:lnTo>
                    <a:pt x="285280" y="1146570"/>
                  </a:lnTo>
                  <a:lnTo>
                    <a:pt x="248913" y="1120186"/>
                  </a:lnTo>
                  <a:lnTo>
                    <a:pt x="214589" y="1092041"/>
                  </a:lnTo>
                  <a:lnTo>
                    <a:pt x="182413" y="1062221"/>
                  </a:lnTo>
                  <a:lnTo>
                    <a:pt x="152489" y="1030812"/>
                  </a:lnTo>
                  <a:lnTo>
                    <a:pt x="124921" y="997898"/>
                  </a:lnTo>
                  <a:lnTo>
                    <a:pt x="99813" y="963565"/>
                  </a:lnTo>
                  <a:lnTo>
                    <a:pt x="77269" y="927899"/>
                  </a:lnTo>
                  <a:lnTo>
                    <a:pt x="57393" y="890986"/>
                  </a:lnTo>
                  <a:lnTo>
                    <a:pt x="40290" y="852909"/>
                  </a:lnTo>
                  <a:lnTo>
                    <a:pt x="26063" y="813756"/>
                  </a:lnTo>
                  <a:lnTo>
                    <a:pt x="14816" y="773611"/>
                  </a:lnTo>
                  <a:lnTo>
                    <a:pt x="6654" y="732560"/>
                  </a:lnTo>
                  <a:lnTo>
                    <a:pt x="1681" y="690688"/>
                  </a:lnTo>
                  <a:lnTo>
                    <a:pt x="0" y="648081"/>
                  </a:lnTo>
                  <a:close/>
                </a:path>
              </a:pathLst>
            </a:custGeom>
            <a:ln w="38100">
              <a:solidFill>
                <a:srgbClr val="EB6A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58267" y="4242942"/>
            <a:ext cx="3984625" cy="187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7940">
              <a:lnSpc>
                <a:spcPct val="100000"/>
              </a:lnSpc>
              <a:spcBef>
                <a:spcPts val="100"/>
              </a:spcBef>
            </a:pPr>
            <a:r>
              <a:rPr sz="1800" spc="-60" dirty="0">
                <a:latin typeface="Arial"/>
                <a:cs typeface="Arial"/>
              </a:rPr>
              <a:t>Reasons </a:t>
            </a:r>
            <a:r>
              <a:rPr sz="1800" spc="130" dirty="0">
                <a:latin typeface="Arial"/>
                <a:cs typeface="Arial"/>
              </a:rPr>
              <a:t>for </a:t>
            </a:r>
            <a:r>
              <a:rPr sz="1800" dirty="0">
                <a:latin typeface="Arial"/>
                <a:cs typeface="Arial"/>
              </a:rPr>
              <a:t>claims </a:t>
            </a:r>
            <a:r>
              <a:rPr sz="1800" spc="100" dirty="0">
                <a:latin typeface="Arial"/>
                <a:cs typeface="Arial"/>
              </a:rPr>
              <a:t>on </a:t>
            </a:r>
            <a:r>
              <a:rPr sz="1800" spc="-105" dirty="0">
                <a:latin typeface="Arial"/>
                <a:cs typeface="Arial"/>
              </a:rPr>
              <a:t>PV </a:t>
            </a:r>
            <a:r>
              <a:rPr sz="1800" spc="40" dirty="0">
                <a:latin typeface="Arial"/>
                <a:cs typeface="Arial"/>
              </a:rPr>
              <a:t>modules</a:t>
            </a:r>
            <a:r>
              <a:rPr sz="1800" spc="-140" dirty="0">
                <a:latin typeface="Arial"/>
                <a:cs typeface="Arial"/>
              </a:rPr>
              <a:t> </a:t>
            </a:r>
            <a:r>
              <a:rPr sz="1800" spc="65" dirty="0">
                <a:latin typeface="Arial"/>
                <a:cs typeface="Arial"/>
              </a:rPr>
              <a:t>(in  </a:t>
            </a:r>
            <a:r>
              <a:rPr sz="1800" spc="114" dirty="0">
                <a:latin typeface="Arial"/>
                <a:cs typeface="Arial"/>
              </a:rPr>
              <a:t>total </a:t>
            </a:r>
            <a:r>
              <a:rPr sz="1800" spc="-5" dirty="0">
                <a:latin typeface="Arial"/>
                <a:cs typeface="Arial"/>
              </a:rPr>
              <a:t>2 </a:t>
            </a:r>
            <a:r>
              <a:rPr sz="1800" spc="100" dirty="0">
                <a:latin typeface="Arial"/>
                <a:cs typeface="Arial"/>
              </a:rPr>
              <a:t>million </a:t>
            </a:r>
            <a:r>
              <a:rPr sz="1800" spc="25" dirty="0">
                <a:latin typeface="Arial"/>
                <a:cs typeface="Arial"/>
              </a:rPr>
              <a:t>glass/foil </a:t>
            </a:r>
            <a:r>
              <a:rPr sz="1800" spc="65" dirty="0">
                <a:latin typeface="Arial"/>
                <a:cs typeface="Arial"/>
              </a:rPr>
              <a:t>and  </a:t>
            </a:r>
            <a:r>
              <a:rPr sz="1800" spc="-40" dirty="0">
                <a:latin typeface="Arial"/>
                <a:cs typeface="Arial"/>
              </a:rPr>
              <a:t>glass/glass </a:t>
            </a:r>
            <a:r>
              <a:rPr sz="1800" spc="35" dirty="0">
                <a:latin typeface="Arial"/>
                <a:cs typeface="Arial"/>
              </a:rPr>
              <a:t>modules) </a:t>
            </a:r>
            <a:r>
              <a:rPr sz="1800" spc="95" dirty="0">
                <a:latin typeface="Arial"/>
                <a:cs typeface="Arial"/>
              </a:rPr>
              <a:t>in the </a:t>
            </a:r>
            <a:r>
              <a:rPr sz="1800" spc="80" dirty="0">
                <a:latin typeface="Arial"/>
                <a:cs typeface="Arial"/>
              </a:rPr>
              <a:t>period  </a:t>
            </a:r>
            <a:r>
              <a:rPr sz="1800" spc="-5" dirty="0">
                <a:latin typeface="Arial"/>
                <a:cs typeface="Arial"/>
              </a:rPr>
              <a:t>2006-2010.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880"/>
              </a:spcBef>
            </a:pPr>
            <a:r>
              <a:rPr sz="1400" spc="-15" dirty="0">
                <a:latin typeface="Arial"/>
                <a:cs typeface="Arial"/>
              </a:rPr>
              <a:t>Source: </a:t>
            </a:r>
            <a:r>
              <a:rPr sz="1400" spc="-80" dirty="0">
                <a:latin typeface="Arial"/>
                <a:cs typeface="Arial"/>
              </a:rPr>
              <a:t>IEA-PVPS </a:t>
            </a:r>
            <a:r>
              <a:rPr sz="1400" spc="-65" dirty="0">
                <a:latin typeface="Arial"/>
                <a:cs typeface="Arial"/>
              </a:rPr>
              <a:t>Task </a:t>
            </a:r>
            <a:r>
              <a:rPr sz="1400" dirty="0">
                <a:latin typeface="Arial"/>
                <a:cs typeface="Arial"/>
              </a:rPr>
              <a:t>13: </a:t>
            </a:r>
            <a:r>
              <a:rPr sz="1400" spc="55" dirty="0">
                <a:latin typeface="Arial"/>
                <a:cs typeface="Arial"/>
              </a:rPr>
              <a:t>„Review </a:t>
            </a:r>
            <a:r>
              <a:rPr sz="1400" spc="110" dirty="0">
                <a:latin typeface="Arial"/>
                <a:cs typeface="Arial"/>
              </a:rPr>
              <a:t>of </a:t>
            </a:r>
            <a:r>
              <a:rPr sz="1400" dirty="0">
                <a:latin typeface="Arial"/>
                <a:cs typeface="Arial"/>
              </a:rPr>
              <a:t>Failures</a:t>
            </a:r>
            <a:r>
              <a:rPr sz="1400" spc="-204" dirty="0">
                <a:latin typeface="Arial"/>
                <a:cs typeface="Arial"/>
              </a:rPr>
              <a:t> </a:t>
            </a:r>
            <a:r>
              <a:rPr sz="1400" spc="110" dirty="0">
                <a:latin typeface="Arial"/>
                <a:cs typeface="Arial"/>
              </a:rPr>
              <a:t>of  </a:t>
            </a:r>
            <a:r>
              <a:rPr sz="1400" spc="40" dirty="0">
                <a:latin typeface="Arial"/>
                <a:cs typeface="Arial"/>
              </a:rPr>
              <a:t>Photovoltaic </a:t>
            </a:r>
            <a:r>
              <a:rPr sz="1400" spc="70" dirty="0">
                <a:latin typeface="Arial"/>
                <a:cs typeface="Arial"/>
              </a:rPr>
              <a:t>Modules“ </a:t>
            </a:r>
            <a:r>
              <a:rPr sz="1400" spc="35" dirty="0">
                <a:latin typeface="Arial"/>
                <a:cs typeface="Arial"/>
              </a:rPr>
              <a:t>Report </a:t>
            </a:r>
            <a:r>
              <a:rPr sz="1400" spc="-80" dirty="0">
                <a:latin typeface="Arial"/>
                <a:cs typeface="Arial"/>
              </a:rPr>
              <a:t>IEA-PVPS </a:t>
            </a:r>
            <a:r>
              <a:rPr sz="1400" spc="-20" dirty="0">
                <a:latin typeface="Arial"/>
                <a:cs typeface="Arial"/>
              </a:rPr>
              <a:t>T13-  </a:t>
            </a:r>
            <a:r>
              <a:rPr sz="1400" dirty="0">
                <a:latin typeface="Arial"/>
                <a:cs typeface="Arial"/>
              </a:rPr>
              <a:t>01:2014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4294967295"/>
          </p:nvPr>
        </p:nvSpPr>
        <p:spPr>
          <a:xfrm>
            <a:off x="435559" y="6210401"/>
            <a:ext cx="840740" cy="358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  <a:p>
            <a:pPr marL="19685">
              <a:lnSpc>
                <a:spcPct val="100000"/>
              </a:lnSpc>
              <a:spcBef>
                <a:spcPts val="480"/>
              </a:spcBef>
            </a:pPr>
            <a:r>
              <a:rPr sz="800" spc="50" dirty="0">
                <a:solidFill>
                  <a:srgbClr val="A8AEAE"/>
                </a:solidFill>
              </a:rPr>
              <a:t>© </a:t>
            </a:r>
            <a:r>
              <a:rPr sz="800" spc="25" dirty="0">
                <a:solidFill>
                  <a:srgbClr val="A8AEAE"/>
                </a:solidFill>
              </a:rPr>
              <a:t>Fraunhofer</a:t>
            </a:r>
            <a:r>
              <a:rPr sz="800" spc="-114" dirty="0">
                <a:solidFill>
                  <a:srgbClr val="A8AEAE"/>
                </a:solidFill>
              </a:rPr>
              <a:t> </a:t>
            </a:r>
            <a:r>
              <a:rPr sz="800" spc="-75" dirty="0">
                <a:solidFill>
                  <a:srgbClr val="A8AEAE"/>
                </a:solidFill>
              </a:rPr>
              <a:t>ISE</a:t>
            </a:r>
            <a:endParaRPr sz="800"/>
          </a:p>
        </p:txBody>
      </p:sp>
      <p:sp>
        <p:nvSpPr>
          <p:cNvPr id="10" name="object 10"/>
          <p:cNvSpPr txBox="1"/>
          <p:nvPr/>
        </p:nvSpPr>
        <p:spPr>
          <a:xfrm>
            <a:off x="4612640" y="4519929"/>
            <a:ext cx="4354830" cy="160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2870" algn="just">
              <a:lnSpc>
                <a:spcPct val="100000"/>
              </a:lnSpc>
              <a:spcBef>
                <a:spcPts val="100"/>
              </a:spcBef>
            </a:pPr>
            <a:r>
              <a:rPr sz="1800" spc="25" dirty="0">
                <a:latin typeface="Arial"/>
                <a:cs typeface="Arial"/>
              </a:rPr>
              <a:t>Failure </a:t>
            </a:r>
            <a:r>
              <a:rPr sz="1800" spc="15" dirty="0">
                <a:latin typeface="Arial"/>
                <a:cs typeface="Arial"/>
              </a:rPr>
              <a:t>rates </a:t>
            </a:r>
            <a:r>
              <a:rPr sz="1800" spc="-5" dirty="0">
                <a:latin typeface="Arial"/>
                <a:cs typeface="Arial"/>
              </a:rPr>
              <a:t>based </a:t>
            </a:r>
            <a:r>
              <a:rPr sz="1800" spc="100" dirty="0">
                <a:latin typeface="Arial"/>
                <a:cs typeface="Arial"/>
              </a:rPr>
              <a:t>on </a:t>
            </a:r>
            <a:r>
              <a:rPr sz="1800" spc="-5" dirty="0">
                <a:latin typeface="Arial"/>
                <a:cs typeface="Arial"/>
              </a:rPr>
              <a:t>1310 </a:t>
            </a:r>
            <a:r>
              <a:rPr sz="1800" spc="125" dirty="0">
                <a:latin typeface="Arial"/>
                <a:cs typeface="Arial"/>
              </a:rPr>
              <a:t>thinfilm </a:t>
            </a:r>
            <a:r>
              <a:rPr sz="1800" spc="-100" dirty="0">
                <a:latin typeface="Arial"/>
                <a:cs typeface="Arial"/>
              </a:rPr>
              <a:t>PV  </a:t>
            </a:r>
            <a:r>
              <a:rPr sz="1800" spc="40" dirty="0">
                <a:latin typeface="Arial"/>
                <a:cs typeface="Arial"/>
              </a:rPr>
              <a:t>modules </a:t>
            </a:r>
            <a:r>
              <a:rPr sz="1800" spc="5" dirty="0">
                <a:latin typeface="Arial"/>
                <a:cs typeface="Arial"/>
              </a:rPr>
              <a:t>(frameless </a:t>
            </a:r>
            <a:r>
              <a:rPr sz="1800" spc="-40" dirty="0">
                <a:latin typeface="Arial"/>
                <a:cs typeface="Arial"/>
              </a:rPr>
              <a:t>glass/glass </a:t>
            </a:r>
            <a:r>
              <a:rPr sz="1800" spc="35" dirty="0">
                <a:latin typeface="Arial"/>
                <a:cs typeface="Arial"/>
              </a:rPr>
              <a:t>modules)  </a:t>
            </a:r>
            <a:r>
              <a:rPr sz="1800" spc="150" dirty="0">
                <a:latin typeface="Arial"/>
                <a:cs typeface="Arial"/>
              </a:rPr>
              <a:t>of </a:t>
            </a:r>
            <a:r>
              <a:rPr sz="1800" spc="95" dirty="0">
                <a:latin typeface="Arial"/>
                <a:cs typeface="Arial"/>
              </a:rPr>
              <a:t>plant </a:t>
            </a:r>
            <a:r>
              <a:rPr sz="1800" spc="85" dirty="0">
                <a:latin typeface="Arial"/>
                <a:cs typeface="Arial"/>
              </a:rPr>
              <a:t>operator</a:t>
            </a:r>
            <a:r>
              <a:rPr sz="1800" spc="-275" dirty="0">
                <a:latin typeface="Arial"/>
                <a:cs typeface="Arial"/>
              </a:rPr>
              <a:t> </a:t>
            </a:r>
            <a:r>
              <a:rPr sz="1800" spc="125" dirty="0">
                <a:latin typeface="Arial"/>
                <a:cs typeface="Arial"/>
              </a:rPr>
              <a:t>juwi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880"/>
              </a:spcBef>
            </a:pPr>
            <a:r>
              <a:rPr sz="1400" spc="-15" dirty="0">
                <a:latin typeface="Arial"/>
                <a:cs typeface="Arial"/>
              </a:rPr>
              <a:t>Source:  </a:t>
            </a:r>
            <a:r>
              <a:rPr sz="1400" spc="30" dirty="0">
                <a:latin typeface="Arial"/>
                <a:cs typeface="Arial"/>
                <a:hlinkClick r:id="rId4"/>
              </a:rPr>
              <a:t>http://www1.eere.energy.gov/solar/pdfs/pvrw2010_p </a:t>
            </a:r>
            <a:r>
              <a:rPr sz="1400" spc="30" dirty="0">
                <a:latin typeface="Arial"/>
                <a:cs typeface="Arial"/>
              </a:rPr>
              <a:t> </a:t>
            </a:r>
            <a:r>
              <a:rPr sz="1400" spc="25" dirty="0">
                <a:latin typeface="Arial"/>
                <a:cs typeface="Arial"/>
              </a:rPr>
              <a:t>oster_collins.pdf</a:t>
            </a:r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000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484" y="228600"/>
            <a:ext cx="7585862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spc="-180" dirty="0"/>
              <a:t>IEC </a:t>
            </a:r>
            <a:r>
              <a:rPr sz="2800" b="1" spc="-25" dirty="0"/>
              <a:t>62759: </a:t>
            </a:r>
            <a:r>
              <a:rPr sz="2800" b="1" spc="-10" dirty="0"/>
              <a:t>Transportation </a:t>
            </a:r>
            <a:r>
              <a:rPr sz="2800" b="1" spc="60" dirty="0"/>
              <a:t>of </a:t>
            </a:r>
            <a:r>
              <a:rPr sz="2800" b="1" spc="-135" dirty="0"/>
              <a:t>PV </a:t>
            </a:r>
            <a:r>
              <a:rPr sz="2800" b="1" spc="-5" dirty="0"/>
              <a:t>Modules  </a:t>
            </a:r>
            <a:endParaRPr spc="-55" dirty="0">
              <a:solidFill>
                <a:srgbClr val="179C7C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740" y="3742296"/>
            <a:ext cx="4167227" cy="25823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8070" y="3742296"/>
            <a:ext cx="3462530" cy="22766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33596" y="950594"/>
            <a:ext cx="4538726" cy="25504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48740" y="1433829"/>
            <a:ext cx="265165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b="1" spc="35" dirty="0">
                <a:latin typeface="Arial"/>
                <a:cs typeface="Arial"/>
              </a:rPr>
              <a:t>Mishaps </a:t>
            </a:r>
            <a:r>
              <a:rPr sz="1800" b="1" spc="100" dirty="0">
                <a:latin typeface="Arial"/>
                <a:cs typeface="Arial"/>
              </a:rPr>
              <a:t>during</a:t>
            </a:r>
            <a:endParaRPr sz="1800" b="1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25" dirty="0">
                <a:latin typeface="Arial"/>
                <a:cs typeface="Arial"/>
              </a:rPr>
              <a:t>Transport</a:t>
            </a:r>
            <a:endParaRPr sz="1800" b="1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435559" y="6210401"/>
            <a:ext cx="840740" cy="358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  <a:p>
            <a:pPr marL="19685">
              <a:lnSpc>
                <a:spcPct val="100000"/>
              </a:lnSpc>
              <a:spcBef>
                <a:spcPts val="480"/>
              </a:spcBef>
            </a:pPr>
            <a:r>
              <a:rPr sz="800" spc="50" dirty="0">
                <a:solidFill>
                  <a:srgbClr val="A8AEAE"/>
                </a:solidFill>
              </a:rPr>
              <a:t>© </a:t>
            </a:r>
            <a:r>
              <a:rPr sz="800" spc="25" dirty="0">
                <a:solidFill>
                  <a:srgbClr val="A8AEAE"/>
                </a:solidFill>
              </a:rPr>
              <a:t>Fraunhofer</a:t>
            </a:r>
            <a:r>
              <a:rPr sz="800" spc="-114" dirty="0">
                <a:solidFill>
                  <a:srgbClr val="A8AEAE"/>
                </a:solidFill>
              </a:rPr>
              <a:t> </a:t>
            </a:r>
            <a:r>
              <a:rPr sz="800" spc="-75" dirty="0">
                <a:solidFill>
                  <a:srgbClr val="A8AEAE"/>
                </a:solidFill>
              </a:rPr>
              <a:t>ISE</a:t>
            </a:r>
            <a:endParaRPr sz="800"/>
          </a:p>
        </p:txBody>
      </p:sp>
      <p:sp>
        <p:nvSpPr>
          <p:cNvPr id="7" name="object 7"/>
          <p:cNvSpPr txBox="1"/>
          <p:nvPr/>
        </p:nvSpPr>
        <p:spPr>
          <a:xfrm>
            <a:off x="548741" y="3244977"/>
            <a:ext cx="2006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00" dirty="0">
                <a:latin typeface="Arial"/>
                <a:cs typeface="Arial"/>
              </a:rPr>
              <a:t>Module</a:t>
            </a:r>
            <a:r>
              <a:rPr sz="1800" spc="-90" dirty="0">
                <a:latin typeface="Arial"/>
                <a:cs typeface="Arial"/>
              </a:rPr>
              <a:t> </a:t>
            </a:r>
            <a:r>
              <a:rPr sz="1800" spc="20" dirty="0">
                <a:latin typeface="Arial"/>
                <a:cs typeface="Arial"/>
              </a:rPr>
              <a:t>Packaging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7941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574"/>
            <a:ext cx="8229600" cy="833826"/>
          </a:xfrm>
        </p:spPr>
        <p:txBody>
          <a:bodyPr>
            <a:normAutofit/>
          </a:bodyPr>
          <a:lstStyle/>
          <a:p>
            <a:r>
              <a:rPr lang="en-US" sz="2400" b="1" dirty="0"/>
              <a:t>Maintaining Practices of  PV Module Arrays - Bad Examples </a:t>
            </a:r>
          </a:p>
        </p:txBody>
      </p:sp>
      <p:pic>
        <p:nvPicPr>
          <p:cNvPr id="4" name="image50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752600"/>
            <a:ext cx="8610600" cy="4419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1029428"/>
            <a:ext cx="3365345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Not to stand on the top  module  </a:t>
            </a:r>
          </a:p>
          <a:p>
            <a:r>
              <a:rPr lang="en-US" b="1" dirty="0"/>
              <a:t>Array - Create Micro-cracks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0" y="1029428"/>
            <a:ext cx="4116255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Not clean during the SUNNY hours of day</a:t>
            </a:r>
          </a:p>
          <a:p>
            <a:r>
              <a:rPr lang="en-US" b="1" dirty="0"/>
              <a:t>Create Hot Spots   </a:t>
            </a:r>
          </a:p>
        </p:txBody>
      </p:sp>
    </p:spTree>
    <p:extLst>
      <p:ext uri="{BB962C8B-B14F-4D97-AF65-F5344CB8AC3E}">
        <p14:creationId xmlns:p14="http://schemas.microsoft.com/office/powerpoint/2010/main" val="4217989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746</Words>
  <Application>Microsoft Office PowerPoint</Application>
  <PresentationFormat>On-screen Show (4:3)</PresentationFormat>
  <Paragraphs>139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Gill Sans</vt:lpstr>
      <vt:lpstr>Times New Roman</vt:lpstr>
      <vt:lpstr>Wingdings</vt:lpstr>
      <vt:lpstr>Office Theme</vt:lpstr>
      <vt:lpstr>Mechanical Failure: Test Methodology and Diversification of Module Design/ Type and Affordable Insurance premium</vt:lpstr>
      <vt:lpstr>Reasons for Occurrence of Mechanical failures in Solar Photovoltaic(SPV) Modules</vt:lpstr>
      <vt:lpstr>Effect of Mechanical Failures in Modules</vt:lpstr>
      <vt:lpstr>Selection of BoM and Fabrication Process            </vt:lpstr>
      <vt:lpstr>PV  Module Structure</vt:lpstr>
      <vt:lpstr>Transportation of PV Modules          </vt:lpstr>
      <vt:lpstr>IEC 62759-I: Transportation of PV Modules  </vt:lpstr>
      <vt:lpstr>IEC 62759: Transportation of PV Modules  </vt:lpstr>
      <vt:lpstr>Maintaining Practices of  PV Module Arrays - Bad Examples </vt:lpstr>
      <vt:lpstr>IEC 62759: Transportation of PV Modules  </vt:lpstr>
      <vt:lpstr>IEC 62759: Transportation of PV Modules  </vt:lpstr>
      <vt:lpstr>Effect of Wind and Ice on PV Modules IEC 61215: 2016 /IEC TS 62782        </vt:lpstr>
      <vt:lpstr>Wind Gust Effect  (Dynamic  Mechanical Load Test :  2400 pa)</vt:lpstr>
      <vt:lpstr>Wind Gust Effect (2400 pa):</vt:lpstr>
      <vt:lpstr>IEC TS 62782: Cyclic (Dynamic) Mechanical Load   Test Sequence</vt:lpstr>
      <vt:lpstr>Snow Load Effect:  (Static Mechanical Load Test: 5400pa)</vt:lpstr>
      <vt:lpstr>Snow Load Effect: (Mechanical Load Test)</vt:lpstr>
      <vt:lpstr>IEC TS 62782: Cyclic (Dynamic) Mechanical Load</vt:lpstr>
      <vt:lpstr>IEC TS 62782: Cyclic (Dynamic) Mechanical Load                Example: Two Module Designs</vt:lpstr>
      <vt:lpstr>Other Failure Effects on PV Modules IEC 61215: 2016</vt:lpstr>
      <vt:lpstr>Impact of Stone, Golf balls, hail, </vt:lpstr>
      <vt:lpstr>Hail Impact Tester</vt:lpstr>
      <vt:lpstr>BURNING SPOTS</vt:lpstr>
      <vt:lpstr>Techniques Available to Identify the failures in Modules</vt:lpstr>
      <vt:lpstr>Look While You Load</vt:lpstr>
      <vt:lpstr>How to Mitigate Risk of Mechanical Failures in Modules</vt:lpstr>
      <vt:lpstr>Thank you for Your Attention!!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maq-11</dc:creator>
  <cp:lastModifiedBy>Rajiv Kumar</cp:lastModifiedBy>
  <cp:revision>25</cp:revision>
  <dcterms:created xsi:type="dcterms:W3CDTF">2006-08-16T00:00:00Z</dcterms:created>
  <dcterms:modified xsi:type="dcterms:W3CDTF">2020-11-18T04:28:40Z</dcterms:modified>
</cp:coreProperties>
</file>