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6" r:id="rId5"/>
    <p:sldId id="261" r:id="rId6"/>
    <p:sldId id="257" r:id="rId7"/>
    <p:sldId id="258" r:id="rId8"/>
    <p:sldId id="259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EBAB4C-5B01-44CA-92DD-F7D062C18D3A}" v="1" dt="2020-11-14T03:52:30.1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82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34055-FD05-4A89-A8A9-ABD90787A191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294CE2-4945-41A7-A81B-59EAF2074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538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294CE2-4945-41A7-A81B-59EAF20746E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828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294CE2-4945-41A7-A81B-59EAF20746E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5271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294CE2-4945-41A7-A81B-59EAF20746E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5494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294CE2-4945-41A7-A81B-59EAF20746E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752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294CE2-4945-41A7-A81B-59EAF20746E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621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03CA0-4374-47AC-BDA7-762E6536C7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51D5AE-083F-4E44-996A-B243A8BBD5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835CD5-CD2E-48FB-8F2A-8A9AD36AA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E76B3-0802-4C2E-B64D-9E4DC94C0BEA}" type="datetime1">
              <a:rPr lang="en-US" smtClean="0"/>
              <a:t>11/17/2020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D699AE-78C0-4305-8AAF-0CED2B031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144AD-CEB6-4D8A-B04C-306E3A3B4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45E12-DDAE-4C45-B551-9D69FD6597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473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3B9C2F-39A8-4041-9267-5A1F6F36F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0026F0-780E-4A7E-A6F8-528E252AF6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79832-2C9D-4A5F-8C86-544D20130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7BBC-1086-4517-A364-E2AB5E3046C6}" type="datetime1">
              <a:rPr lang="en-US" smtClean="0"/>
              <a:t>11/17/2020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15F59E-65B0-4CEB-9095-E2AE853A8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3C39E0-5877-4D12-B7E0-C865ADF81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45E12-DDAE-4C45-B551-9D69FD6597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438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1CFAD4-20D7-492D-9CCB-F5AC24AA12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60148B-D3CB-43A3-B1D0-73BC5E45F2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A483E-DB10-4C00-AE47-1C9CDE54B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3EA3-40F3-400C-9538-4D00F3421EA5}" type="datetime1">
              <a:rPr lang="en-US" smtClean="0"/>
              <a:t>11/17/2020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C7D6B-6DE7-497D-A034-74B8F4ACF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655CD-ECCA-4EEB-BA5C-9BE7AE7BC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45E12-DDAE-4C45-B551-9D69FD6597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670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84ECF-AECF-4744-ACB5-4B49A2C29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265F09-333A-435C-B969-C81967B5CB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049B3B-E889-47DE-A5D5-7AE6AE06C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D911-26B0-4D92-A249-5A653F3B3885}" type="datetime1">
              <a:rPr lang="en-US" smtClean="0"/>
              <a:t>11/17/2020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ED9E07-A1B1-4F48-8F13-27F589F0D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C27DB-B536-4469-9A09-4D8061B52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45E12-DDAE-4C45-B551-9D69FD6597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464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5F227-D1BB-4AC6-A20C-A2A371617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486D89-1751-4798-A091-FAF9D1339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5C0FCB-EB58-4FF6-B635-A69DA1590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ACA2-8D24-4B25-B90A-90CD942CAAE2}" type="datetime1">
              <a:rPr lang="en-US" smtClean="0"/>
              <a:t>11/17/2020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67AF63-C20D-483D-B710-350093D10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BFB30B-CC24-45F3-9B70-4711F6A5D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45E12-DDAE-4C45-B551-9D69FD6597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75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F73F8-ECF3-481D-B8BF-0051A3CED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57339E-618B-4862-972D-795F47A0B9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8B81D7-FDBB-46F6-AF41-B2A3EE60A7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F9F073-F4B9-455E-B95C-2F848336D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3925D-C771-4BD6-9674-4D4C533A1ED0}" type="datetime1">
              <a:rPr lang="en-US" smtClean="0"/>
              <a:t>11/17/2020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4F3CC8-8A3F-406B-A665-2CA350A6B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836D05-2DB8-4572-BA3F-CFF2C9AE2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45E12-DDAE-4C45-B551-9D69FD6597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397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D8754-7943-429F-BB01-BF8FC3A57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63826-82E0-4504-83BC-B5135A1914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C1F0BD-C107-4746-B071-D01090F054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CA087D-7402-4FDB-96E6-EBE31D4B4D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DDCDF3-0968-4C34-8104-260D88B007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FF8186-67EE-4C60-82FE-B7B60568D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2F7C6-9D73-4034-A24D-A83B54018C11}" type="datetime1">
              <a:rPr lang="en-US" smtClean="0"/>
              <a:t>11/17/2020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B377E8-CEDE-4F29-8A12-EA8E26EB2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303434-C740-46D2-BB90-C30B68DE0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45E12-DDAE-4C45-B551-9D69FD6597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191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21552-5881-4EFD-880A-1221A7D60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F6F5C8-E59F-4DB4-A81B-3F30C5169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0F823-4F3D-4CA2-8B48-327B95E7323E}" type="datetime1">
              <a:rPr lang="en-US" smtClean="0"/>
              <a:t>11/17/2020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271D2D-9FF5-44B1-8B72-F934C60D5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C37CC6-FF2B-4763-912F-B46F6FFD0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45E12-DDAE-4C45-B551-9D69FD6597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806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5DD453-B458-48DF-96EC-BC70AB62F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86659-73A7-4E5B-BC68-F4DAC82627BC}" type="datetime1">
              <a:rPr lang="en-US" smtClean="0"/>
              <a:t>11/17/2020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130A54-6D7D-4B04-ADFE-D522E7876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5682D2-A22E-4898-BFC3-DC0A72579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45E12-DDAE-4C45-B551-9D69FD6597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697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E44BA-0834-47A3-890C-8E42CB25A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03B443-04F2-45B4-A04C-935A47612A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6C2558-DC42-462C-9B8B-742D1DDAAA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FD3F18-71D3-4BB7-86AB-19174654D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D710-1E17-49BA-8512-A04B660AD373}" type="datetime1">
              <a:rPr lang="en-US" smtClean="0"/>
              <a:t>11/17/2020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92C52B-49CA-4498-8599-3A8672A45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92B337-ADE9-4EC6-94D3-604D88D1F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45E12-DDAE-4C45-B551-9D69FD6597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871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4F6469-BAD6-408E-9D30-6FF569BB0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B00EB8-073B-408E-8C3C-DF4DF7E775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186CC9-910E-440A-839D-C29CDA002A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73EDB5-192E-487F-B046-675FFE817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E3E10-C65D-4E23-ACFA-8D559D192051}" type="datetime1">
              <a:rPr lang="en-US" smtClean="0"/>
              <a:t>11/17/2020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1E7628-8A4D-466F-91CB-58ADF1766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AF1E61-14DC-4E86-8513-7E5A8AD52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45E12-DDAE-4C45-B551-9D69FD6597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650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DBAB59-7FA8-417D-8CAC-673B4D953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E89EE7-7B0A-4806-A567-903A04D673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84810B-A2D4-4FC4-B757-F22522B11E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4B27B-AFAD-4F10-9053-41F29544CE29}" type="datetime1">
              <a:rPr lang="en-US" smtClean="0"/>
              <a:t>11/17/2020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A8147-AA7E-4C02-AC66-0A93FD3462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5C545-3C10-4B38-8A31-1B7A05FBEE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45E12-DDAE-4C45-B551-9D69FD6597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851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s://www.flickr.com/photos/tastja/8880996314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jp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://owl.excelsior.edu/research/narrowing-and-developing/narrowing-and-developing-research-questions/" TargetMode="External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hebluediamondgallery.com/handwriting/t/thank-you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0B3B9DBC-97CC-4A18-B4A6-66E240292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4492644-1D84-449E-94E4-5FC5C873D3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48" y="227"/>
            <a:ext cx="12188952" cy="455189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1468C4-E2E7-4F35-A453-38FC0D485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42" y="637953"/>
            <a:ext cx="8933018" cy="3189507"/>
          </a:xfrm>
        </p:spPr>
        <p:txBody>
          <a:bodyPr>
            <a:normAutofit fontScale="90000"/>
          </a:bodyPr>
          <a:lstStyle/>
          <a:p>
            <a:pPr algn="l"/>
            <a:r>
              <a:rPr lang="en-US" sz="7400" b="1" dirty="0">
                <a:solidFill>
                  <a:srgbClr val="FFC000"/>
                </a:solidFill>
              </a:rPr>
              <a:t>Hard Insurance Markets</a:t>
            </a:r>
            <a:br>
              <a:rPr lang="en-US" sz="7400" b="1" dirty="0">
                <a:solidFill>
                  <a:srgbClr val="FFC000"/>
                </a:solidFill>
              </a:rPr>
            </a:br>
            <a:r>
              <a:rPr lang="en-US" sz="7400" b="1" dirty="0">
                <a:solidFill>
                  <a:srgbClr val="FFC000"/>
                </a:solidFill>
              </a:rPr>
              <a:t>and Force Majeure Cover</a:t>
            </a:r>
          </a:p>
        </p:txBody>
      </p:sp>
      <p:sp>
        <p:nvSpPr>
          <p:cNvPr id="21" name="Freeform 6">
            <a:extLst>
              <a:ext uri="{FF2B5EF4-FFF2-40B4-BE49-F238E27FC236}">
                <a16:creationId xmlns:a16="http://schemas.microsoft.com/office/drawing/2014/main" id="{94EE1A74-DEBF-434E-8B5E-7AB296ECBE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727747" y="4208147"/>
            <a:ext cx="339126" cy="1938528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7">
            <a:extLst>
              <a:ext uri="{FF2B5EF4-FFF2-40B4-BE49-F238E27FC236}">
                <a16:creationId xmlns:a16="http://schemas.microsoft.com/office/drawing/2014/main" id="{8C7C4D4B-92D9-4FA4-A294-749E8574FF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728739" y="4098333"/>
            <a:ext cx="201857" cy="1874520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Rectangle 8">
            <a:extLst>
              <a:ext uri="{FF2B5EF4-FFF2-40B4-BE49-F238E27FC236}">
                <a16:creationId xmlns:a16="http://schemas.microsoft.com/office/drawing/2014/main" id="{BADA3358-2A3F-41B0-A458-6FD1DB3AF9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3048" y="4098334"/>
            <a:ext cx="8933019" cy="17739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DE34D3-AC60-497C-B39B-280F5FF9D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42" y="4093805"/>
            <a:ext cx="7970903" cy="1778465"/>
          </a:xfrm>
        </p:spPr>
        <p:txBody>
          <a:bodyPr anchor="t">
            <a:normAutofit/>
          </a:bodyPr>
          <a:lstStyle/>
          <a:p>
            <a:pPr algn="l"/>
            <a:r>
              <a:rPr lang="en-US" sz="2200" b="1" dirty="0">
                <a:solidFill>
                  <a:srgbClr val="FEFFFF"/>
                </a:solidFill>
              </a:rPr>
              <a:t>Jan P. Mumenthaler</a:t>
            </a:r>
          </a:p>
          <a:p>
            <a:pPr algn="l"/>
            <a:r>
              <a:rPr lang="en-US" sz="2200" b="1" dirty="0">
                <a:solidFill>
                  <a:srgbClr val="FEFFFF"/>
                </a:solidFill>
              </a:rPr>
              <a:t>Regional Insurance Lead Asia</a:t>
            </a:r>
          </a:p>
          <a:p>
            <a:pPr algn="l"/>
            <a:r>
              <a:rPr lang="en-US" sz="2200" b="1" dirty="0">
                <a:solidFill>
                  <a:srgbClr val="FEFFFF"/>
                </a:solidFill>
              </a:rPr>
              <a:t>International Finance Corporation</a:t>
            </a:r>
          </a:p>
          <a:p>
            <a:pPr algn="l"/>
            <a:r>
              <a:rPr lang="en-US" sz="2200" b="1" dirty="0">
                <a:solidFill>
                  <a:srgbClr val="FEFFFF"/>
                </a:solidFill>
              </a:rPr>
              <a:t>ISA </a:t>
            </a:r>
            <a:r>
              <a:rPr lang="en-US" sz="2200" b="1" dirty="0" err="1">
                <a:solidFill>
                  <a:srgbClr val="FEFFFF"/>
                </a:solidFill>
              </a:rPr>
              <a:t>SunMeet</a:t>
            </a:r>
            <a:r>
              <a:rPr lang="en-US" sz="2200" b="1" dirty="0">
                <a:solidFill>
                  <a:srgbClr val="FEFFFF"/>
                </a:solidFill>
              </a:rPr>
              <a:t>, 18 November 2020</a:t>
            </a:r>
          </a:p>
        </p:txBody>
      </p:sp>
      <p:sp>
        <p:nvSpPr>
          <p:cNvPr id="27" name="Rectangle 8">
            <a:extLst>
              <a:ext uri="{FF2B5EF4-FFF2-40B4-BE49-F238E27FC236}">
                <a16:creationId xmlns:a16="http://schemas.microsoft.com/office/drawing/2014/main" id="{E4737216-37B2-43AD-AB08-05BFCCEFC9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066873" y="4377267"/>
            <a:ext cx="3122079" cy="17739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1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CE57FE-2C34-48F4-98BF-32851D497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45E12-DDAE-4C45-B551-9D69FD65972B}" type="slidenum">
              <a:rPr lang="en-US" smtClean="0"/>
              <a:t>2</a:t>
            </a:fld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8456BA2-13EC-4513-A151-A3DDD12028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0"/>
            <a:ext cx="10515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14">
            <a:extLst>
              <a:ext uri="{FF2B5EF4-FFF2-40B4-BE49-F238E27FC236}">
                <a16:creationId xmlns:a16="http://schemas.microsoft.com/office/drawing/2014/main" id="{FE4785DD-E2BC-40E8-A412-4C6AC28C2B37}"/>
              </a:ext>
            </a:extLst>
          </p:cNvPr>
          <p:cNvSpPr txBox="1">
            <a:spLocks/>
          </p:cNvSpPr>
          <p:nvPr/>
        </p:nvSpPr>
        <p:spPr>
          <a:xfrm>
            <a:off x="9288688" y="64077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>
                <a:solidFill>
                  <a:schemeClr val="tx1"/>
                </a:solidFill>
              </a:rPr>
              <a:t>#</a:t>
            </a:r>
            <a:fld id="{35B45E12-DDAE-4C45-B551-9D69FD65972B}" type="slidenum">
              <a:rPr lang="en-US" sz="1600" b="1" smtClean="0">
                <a:solidFill>
                  <a:schemeClr val="tx1"/>
                </a:solidFill>
              </a:rPr>
              <a:pPr/>
              <a:t>2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040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468C4-E2E7-4F35-A453-38FC0D4851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0148" y="164388"/>
            <a:ext cx="10753617" cy="850186"/>
          </a:xfrm>
          <a:noFill/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The Tide Has Turned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306386-F15B-46B9-8DA6-3D425FD15B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1220" y="1095535"/>
            <a:ext cx="9744075" cy="53244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C704D46-0344-470E-93CA-375E4FA5E00F}"/>
              </a:ext>
            </a:extLst>
          </p:cNvPr>
          <p:cNvSpPr txBox="1"/>
          <p:nvPr/>
        </p:nvSpPr>
        <p:spPr>
          <a:xfrm>
            <a:off x="1027416" y="6384049"/>
            <a:ext cx="1535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Source: Marsh</a:t>
            </a:r>
          </a:p>
        </p:txBody>
      </p:sp>
      <p:sp>
        <p:nvSpPr>
          <p:cNvPr id="8" name="Slide Number Placeholder 14">
            <a:extLst>
              <a:ext uri="{FF2B5EF4-FFF2-40B4-BE49-F238E27FC236}">
                <a16:creationId xmlns:a16="http://schemas.microsoft.com/office/drawing/2014/main" id="{D78ECB69-F46B-4A38-8D04-DF098D29E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7864" y="6469364"/>
            <a:ext cx="2743200" cy="365125"/>
          </a:xfrm>
        </p:spPr>
        <p:txBody>
          <a:bodyPr/>
          <a:lstStyle/>
          <a:p>
            <a:r>
              <a:rPr lang="en-US" sz="1600" b="1" dirty="0">
                <a:solidFill>
                  <a:schemeClr val="bg1"/>
                </a:solidFill>
              </a:rPr>
              <a:t>  #</a:t>
            </a:r>
            <a:fld id="{35B45E12-DDAE-4C45-B551-9D69FD65972B}" type="slidenum">
              <a:rPr lang="en-US" sz="1600" b="1" smtClean="0">
                <a:solidFill>
                  <a:schemeClr val="bg1"/>
                </a:solidFill>
              </a:rPr>
              <a:t>3</a:t>
            </a:fld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423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63C70-BAFE-4CD3-B8EB-E9B9D6A1C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en-US" sz="4100" b="1" dirty="0"/>
              <a:t>What Can That Mean For My Project?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F9AAAB-2182-4D1C-BCB0-C05BD9A9FD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4167878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/>
              <a:t>Tougher placement process</a:t>
            </a:r>
          </a:p>
          <a:p>
            <a:endParaRPr lang="en-US" sz="2000" dirty="0"/>
          </a:p>
          <a:p>
            <a:r>
              <a:rPr lang="en-US" sz="2200" dirty="0"/>
              <a:t>Higher premium</a:t>
            </a:r>
          </a:p>
          <a:p>
            <a:endParaRPr lang="en-US" sz="2200" dirty="0"/>
          </a:p>
          <a:p>
            <a:r>
              <a:rPr lang="en-US" sz="2200" dirty="0"/>
              <a:t>Higher deductibles</a:t>
            </a:r>
          </a:p>
          <a:p>
            <a:endParaRPr lang="en-US" sz="2200" dirty="0"/>
          </a:p>
          <a:p>
            <a:r>
              <a:rPr lang="en-US" sz="2200" dirty="0"/>
              <a:t>Shortfall in placement</a:t>
            </a:r>
          </a:p>
          <a:p>
            <a:endParaRPr lang="en-US" sz="2200" dirty="0"/>
          </a:p>
          <a:p>
            <a:r>
              <a:rPr lang="en-US" sz="2200" dirty="0"/>
              <a:t>Lower counterparty security</a:t>
            </a:r>
          </a:p>
          <a:p>
            <a:endParaRPr lang="en-US" sz="2200" dirty="0"/>
          </a:p>
          <a:p>
            <a:r>
              <a:rPr lang="en-US" sz="2200" dirty="0"/>
              <a:t>Reduced coverage</a:t>
            </a:r>
          </a:p>
        </p:txBody>
      </p:sp>
      <p:pic>
        <p:nvPicPr>
          <p:cNvPr id="5" name="Picture 4" descr="A close up of a person&#10;&#10;Description automatically generated">
            <a:extLst>
              <a:ext uri="{FF2B5EF4-FFF2-40B4-BE49-F238E27FC236}">
                <a16:creationId xmlns:a16="http://schemas.microsoft.com/office/drawing/2014/main" id="{B1D71319-7957-4550-A896-96B9C56D39D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20247" r="34633" b="-1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E97B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D82F5286-04B9-4004-9720-5C02995F26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2212" y="2207583"/>
            <a:ext cx="544638" cy="5446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DE7F349-A23D-4E17-8815-883CEA7987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2211" y="2952215"/>
            <a:ext cx="553811" cy="5584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EDB7AC2-4451-4AE4-B767-C4843C06DCA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8693038" y="3693891"/>
            <a:ext cx="558465" cy="5584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0EFE860-2DF9-4F44-B050-3119D2E1273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85969" y="4434359"/>
            <a:ext cx="560881" cy="5608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0D9ECB2-3201-4B11-9805-A0E64FD67D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02211" y="5173478"/>
            <a:ext cx="560881" cy="5608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61C65C9-2E59-4D00-BDF2-2C83821DF6A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1" b="8150"/>
          <a:stretch/>
        </p:blipFill>
        <p:spPr>
          <a:xfrm>
            <a:off x="8627926" y="5787564"/>
            <a:ext cx="875671" cy="845130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728C901C-2122-4330-BA60-07E325C48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8688" y="6407720"/>
            <a:ext cx="2743200" cy="365125"/>
          </a:xfrm>
        </p:spPr>
        <p:txBody>
          <a:bodyPr/>
          <a:lstStyle/>
          <a:p>
            <a:r>
              <a:rPr lang="en-US" sz="1600" b="1" dirty="0">
                <a:solidFill>
                  <a:schemeClr val="tx1"/>
                </a:solidFill>
              </a:rPr>
              <a:t>#</a:t>
            </a:r>
            <a:fld id="{35B45E12-DDAE-4C45-B551-9D69FD65972B}" type="slidenum">
              <a:rPr lang="en-US" sz="1600" b="1" smtClean="0">
                <a:solidFill>
                  <a:schemeClr val="tx1"/>
                </a:solidFill>
              </a:rPr>
              <a:t>4</a:t>
            </a:fld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261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5D54F-69B4-4E7F-AEF4-B017D0097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en-US" sz="4100" b="1" dirty="0"/>
              <a:t>Force Majeure Relief – Business Interruption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1C7F51-5CBA-4C8D-B5FE-B83AD3469C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294564"/>
            <a:ext cx="6586489" cy="4085688"/>
          </a:xfrm>
        </p:spPr>
        <p:txBody>
          <a:bodyPr>
            <a:noAutofit/>
          </a:bodyPr>
          <a:lstStyle/>
          <a:p>
            <a:r>
              <a:rPr lang="en-US" sz="2200" dirty="0"/>
              <a:t>Natural Perils, e.g. wind, flood, earthquake etc.</a:t>
            </a:r>
            <a:br>
              <a:rPr lang="en-US" sz="2200" dirty="0"/>
            </a:br>
            <a:r>
              <a:rPr lang="en-US" sz="2200" b="1" dirty="0">
                <a:solidFill>
                  <a:srgbClr val="00B050"/>
                </a:solidFill>
              </a:rPr>
              <a:t>Yes</a:t>
            </a:r>
            <a:r>
              <a:rPr lang="en-US" sz="2200" dirty="0"/>
              <a:t>, but be aware of subjectivities and loss limits</a:t>
            </a:r>
          </a:p>
          <a:p>
            <a:r>
              <a:rPr lang="en-US" sz="2200" dirty="0"/>
              <a:t>Epidemic or plague</a:t>
            </a:r>
            <a:br>
              <a:rPr lang="en-US" sz="2200" dirty="0"/>
            </a:br>
            <a:r>
              <a:rPr lang="en-US" sz="2200" b="1" dirty="0">
                <a:solidFill>
                  <a:srgbClr val="FF0000"/>
                </a:solidFill>
              </a:rPr>
              <a:t>Not anymore</a:t>
            </a:r>
            <a:r>
              <a:rPr lang="en-US" sz="2200" dirty="0"/>
              <a:t>, careful with new pandemic exclusions</a:t>
            </a:r>
          </a:p>
          <a:p>
            <a:r>
              <a:rPr lang="en-US" sz="2200" dirty="0"/>
              <a:t>Acts of war, rebellion, civil war, riots etc.</a:t>
            </a:r>
            <a:br>
              <a:rPr lang="en-US" sz="2200" dirty="0"/>
            </a:br>
            <a:r>
              <a:rPr lang="en-US" sz="2200" b="1" dirty="0">
                <a:solidFill>
                  <a:srgbClr val="00B050"/>
                </a:solidFill>
              </a:rPr>
              <a:t>Yes</a:t>
            </a:r>
            <a:r>
              <a:rPr lang="en-US" sz="2200" dirty="0"/>
              <a:t>, but be aware of loss limits and definitions</a:t>
            </a:r>
          </a:p>
          <a:p>
            <a:r>
              <a:rPr lang="en-US" sz="2200" dirty="0"/>
              <a:t>Radioactive</a:t>
            </a:r>
            <a:br>
              <a:rPr lang="en-US" sz="2200" dirty="0"/>
            </a:br>
            <a:r>
              <a:rPr lang="en-US" sz="2200" dirty="0"/>
              <a:t>Always </a:t>
            </a:r>
            <a:r>
              <a:rPr lang="en-US" sz="2200" b="1" dirty="0">
                <a:solidFill>
                  <a:srgbClr val="FF0000"/>
                </a:solidFill>
              </a:rPr>
              <a:t>excluded</a:t>
            </a:r>
          </a:p>
          <a:p>
            <a:r>
              <a:rPr lang="en-US" sz="2200" dirty="0"/>
              <a:t>Events at suppliers or customers</a:t>
            </a:r>
            <a:br>
              <a:rPr lang="en-US" sz="2200" dirty="0"/>
            </a:br>
            <a:r>
              <a:rPr lang="en-US" sz="2200" b="1" dirty="0">
                <a:solidFill>
                  <a:srgbClr val="00B050"/>
                </a:solidFill>
              </a:rPr>
              <a:t>Yes</a:t>
            </a:r>
            <a:r>
              <a:rPr lang="en-US" sz="2200" dirty="0"/>
              <a:t>, but be aware of limited coverage and loss limits</a:t>
            </a:r>
          </a:p>
          <a:p>
            <a:r>
              <a:rPr lang="en-US" sz="2200" b="1" i="1" dirty="0"/>
              <a:t>ALWAYS, subject to physical loss or damage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38D078-8B8C-4E8C-9BE4-12DCC276493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058" r="29993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1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C398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4A4DF4-E2A8-4B7B-81B2-C549FFF55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65402" y="6376898"/>
            <a:ext cx="2743200" cy="365125"/>
          </a:xfrm>
        </p:spPr>
        <p:txBody>
          <a:bodyPr/>
          <a:lstStyle/>
          <a:p>
            <a:r>
              <a:rPr lang="en-US" sz="1600" b="1" dirty="0">
                <a:solidFill>
                  <a:schemeClr val="tx1"/>
                </a:solidFill>
              </a:rPr>
              <a:t> #4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20787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whiteboard&#10;&#10;Description automatically generated">
            <a:extLst>
              <a:ext uri="{FF2B5EF4-FFF2-40B4-BE49-F238E27FC236}">
                <a16:creationId xmlns:a16="http://schemas.microsoft.com/office/drawing/2014/main" id="{CCC2A05E-6A25-48B2-B905-3213F5130D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480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8E9BA56E76D2447B6B33114ABBEA9D5" ma:contentTypeVersion="13" ma:contentTypeDescription="Create a new document." ma:contentTypeScope="" ma:versionID="d02f92f7cac7f3f3a8db5a1bab9c6430">
  <xsd:schema xmlns:xsd="http://www.w3.org/2001/XMLSchema" xmlns:xs="http://www.w3.org/2001/XMLSchema" xmlns:p="http://schemas.microsoft.com/office/2006/metadata/properties" xmlns:ns3="5b55b796-daa0-475c-b335-bbbb10b30c8e" xmlns:ns4="f1e5155a-4de1-4edf-b0c6-53134e0e5e81" targetNamespace="http://schemas.microsoft.com/office/2006/metadata/properties" ma:root="true" ma:fieldsID="142be75f10f240a4babd974acf8f30bc" ns3:_="" ns4:_="">
    <xsd:import namespace="5b55b796-daa0-475c-b335-bbbb10b30c8e"/>
    <xsd:import namespace="f1e5155a-4de1-4edf-b0c6-53134e0e5e8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AutoKeyPoints" minOccurs="0"/>
                <xsd:element ref="ns4:MediaServiceKeyPoint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55b796-daa0-475c-b335-bbbb10b30c8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e5155a-4de1-4edf-b0c6-53134e0e5e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F3DD56D-BFDE-4C38-A190-0C53CC1B1D88}">
  <ds:schemaRefs>
    <ds:schemaRef ds:uri="http://purl.org/dc/dcmitype/"/>
    <ds:schemaRef ds:uri="http://schemas.microsoft.com/office/2006/documentManagement/types"/>
    <ds:schemaRef ds:uri="f1e5155a-4de1-4edf-b0c6-53134e0e5e81"/>
    <ds:schemaRef ds:uri="http://www.w3.org/XML/1998/namespace"/>
    <ds:schemaRef ds:uri="http://purl.org/dc/elements/1.1/"/>
    <ds:schemaRef ds:uri="http://schemas.microsoft.com/office/infopath/2007/PartnerControls"/>
    <ds:schemaRef ds:uri="5b55b796-daa0-475c-b335-bbbb10b30c8e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7A87F8B9-522E-4F0F-AA8D-B53707E80C2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C8C81AE-CF50-4E99-B20E-04E88AF4AC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b55b796-daa0-475c-b335-bbbb10b30c8e"/>
    <ds:schemaRef ds:uri="f1e5155a-4de1-4edf-b0c6-53134e0e5e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166</Words>
  <Application>Microsoft Office PowerPoint</Application>
  <PresentationFormat>Widescreen</PresentationFormat>
  <Paragraphs>36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Hard Insurance Markets and Force Majeure Cover</vt:lpstr>
      <vt:lpstr>PowerPoint Presentation</vt:lpstr>
      <vt:lpstr>The Tide Has Turned</vt:lpstr>
      <vt:lpstr>What Can That Mean For My Project?</vt:lpstr>
      <vt:lpstr>Force Majeure Relief – Business Interruption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Hard Insurance Markets and Force Majeure Cover</dc:title>
  <dc:creator>Jan P. Mumenthaler</dc:creator>
  <cp:lastModifiedBy>Jan P. Mumenthaler</cp:lastModifiedBy>
  <cp:revision>5</cp:revision>
  <cp:lastPrinted>2020-11-17T04:12:23Z</cp:lastPrinted>
  <dcterms:created xsi:type="dcterms:W3CDTF">2020-11-16T05:17:47Z</dcterms:created>
  <dcterms:modified xsi:type="dcterms:W3CDTF">2020-11-17T04:36:54Z</dcterms:modified>
</cp:coreProperties>
</file>