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9" r:id="rId5"/>
  </p:sldMasterIdLst>
  <p:notesMasterIdLst>
    <p:notesMasterId r:id="rId15"/>
  </p:notesMasterIdLst>
  <p:sldIdLst>
    <p:sldId id="422" r:id="rId6"/>
    <p:sldId id="417" r:id="rId7"/>
    <p:sldId id="420" r:id="rId8"/>
    <p:sldId id="423" r:id="rId9"/>
    <p:sldId id="411" r:id="rId10"/>
    <p:sldId id="396" r:id="rId11"/>
    <p:sldId id="419" r:id="rId12"/>
    <p:sldId id="401" r:id="rId13"/>
    <p:sldId id="328" r:id="rId14"/>
  </p:sldIdLst>
  <p:sldSz cx="9144000" cy="5143500" type="screen16x9"/>
  <p:notesSz cx="7099300" cy="10234613"/>
  <p:custDataLst>
    <p:tags r:id="rId16"/>
  </p:custDataLst>
  <p:defaultTextStyle>
    <a:defPPr>
      <a:defRPr lang="x-non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ja Grether" initials="SG" lastIdx="1" clrIdx="0">
    <p:extLst>
      <p:ext uri="{19B8F6BF-5375-455C-9EA6-DF929625EA0E}">
        <p15:presenceInfo xmlns:p15="http://schemas.microsoft.com/office/powerpoint/2012/main" userId="Sonja Greth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90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18" autoAdjust="0"/>
    <p:restoredTop sz="95848" autoAdjust="0"/>
  </p:normalViewPr>
  <p:slideViewPr>
    <p:cSldViewPr snapToGrid="0">
      <p:cViewPr varScale="1">
        <p:scale>
          <a:sx n="85" d="100"/>
          <a:sy n="85" d="100"/>
        </p:scale>
        <p:origin x="592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C3FD1-8EF3-43E1-B9B5-346BCDF5095E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3C41B25B-6A8F-4B31-9CA3-E423279A5FF8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</a:rPr>
            <a:t>Business interruption (BI) due to Political Risks</a:t>
          </a:r>
          <a:endParaRPr lang="en-GB" sz="1400" dirty="0">
            <a:solidFill>
              <a:schemeClr val="tx1"/>
            </a:solidFill>
          </a:endParaRPr>
        </a:p>
      </dgm:t>
    </dgm:pt>
    <dgm:pt modelId="{1B23175B-A4D2-4C1E-8B69-E70E6A423019}" type="parTrans" cxnId="{EDA2F07A-CC0A-4872-A4AD-6EBE78D5E05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97DE5FC-D6B2-4B6E-AA6D-B969AB7AD83B}" type="sibTrans" cxnId="{EDA2F07A-CC0A-4872-A4AD-6EBE78D5E05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F0D0690-878C-466C-8A75-B526E5B60A3C}">
      <dgm:prSet phldrT="[Text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400" dirty="0">
              <a:solidFill>
                <a:schemeClr val="tx1"/>
              </a:solidFill>
            </a:rPr>
            <a:t>Warranty Risk of Solar</a:t>
          </a:r>
          <a:endParaRPr lang="en-GB" sz="1400" dirty="0">
            <a:solidFill>
              <a:schemeClr val="tx1"/>
            </a:solidFill>
          </a:endParaRPr>
        </a:p>
      </dgm:t>
    </dgm:pt>
    <dgm:pt modelId="{768F6983-5E21-4A7A-9B04-5840B9A76B38}" type="parTrans" cxnId="{4D3226FB-8405-4DAD-805A-6E2581591DA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9244CAE-A18C-4517-8145-6D1AFCC2E921}" type="sibTrans" cxnId="{4D3226FB-8405-4DAD-805A-6E2581591DA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D62AA75-E480-408E-B84B-4E3BD260C3F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</a:rPr>
            <a:t>External Physical Damage Risk</a:t>
          </a:r>
        </a:p>
        <a:p>
          <a:r>
            <a:rPr lang="en-US" sz="1400" dirty="0">
              <a:solidFill>
                <a:schemeClr val="tx1"/>
              </a:solidFill>
            </a:rPr>
            <a:t>(such as natural hazards)</a:t>
          </a:r>
          <a:endParaRPr lang="en-GB" sz="1400" dirty="0">
            <a:solidFill>
              <a:schemeClr val="tx1"/>
            </a:solidFill>
          </a:endParaRPr>
        </a:p>
      </dgm:t>
    </dgm:pt>
    <dgm:pt modelId="{FBFF1BFC-7FF2-4246-8FBC-C5E3A2BD49B5}" type="parTrans" cxnId="{6F41FEC8-FB98-4AB4-BEA2-3F712282D5F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95F6316-DA0A-4833-B1B5-0B8D4159A7C3}" type="sibTrans" cxnId="{6F41FEC8-FB98-4AB4-BEA2-3F712282D5F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7FC6D17-C488-4EC1-97E0-CF1DF0C9431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1400" b="0" dirty="0">
              <a:solidFill>
                <a:schemeClr val="tx1"/>
              </a:solidFill>
            </a:rPr>
            <a:t>BI due </a:t>
          </a:r>
          <a:r>
            <a:rPr lang="en-US" sz="1400" dirty="0">
              <a:solidFill>
                <a:schemeClr val="tx1"/>
              </a:solidFill>
            </a:rPr>
            <a:t>to Physical Damage Risk</a:t>
          </a:r>
          <a:endParaRPr lang="en-GB" sz="1400" dirty="0">
            <a:solidFill>
              <a:schemeClr val="tx1"/>
            </a:solidFill>
          </a:endParaRPr>
        </a:p>
      </dgm:t>
    </dgm:pt>
    <dgm:pt modelId="{DA4A8345-8837-461C-9D70-08CED30B5080}" type="parTrans" cxnId="{D9F55D8D-50EC-43E9-A57E-0667150196A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164ED3A-6C12-4C95-B64B-42164B3CDF25}" type="sibTrans" cxnId="{D9F55D8D-50EC-43E9-A57E-0667150196A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20FB970-0423-4C00-BE40-7D097D84F98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en-US" sz="1200" dirty="0">
            <a:solidFill>
              <a:schemeClr val="tx1"/>
            </a:solidFill>
          </a:endParaRPr>
        </a:p>
        <a:p>
          <a:r>
            <a:rPr lang="en-US" sz="1200" dirty="0">
              <a:solidFill>
                <a:schemeClr val="tx1"/>
              </a:solidFill>
            </a:rPr>
            <a:t>Sun</a:t>
          </a:r>
          <a:endParaRPr lang="en-GB" sz="1200" dirty="0">
            <a:solidFill>
              <a:schemeClr val="tx1"/>
            </a:solidFill>
          </a:endParaRPr>
        </a:p>
      </dgm:t>
    </dgm:pt>
    <dgm:pt modelId="{F4EFDF95-19A5-4FF3-A283-7412ACAC88E3}" type="parTrans" cxnId="{44C3A7F9-1EFB-492F-9710-86B3161C843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F83DD1A-F99A-4D6F-ADD8-0AD4B0786C80}" type="sibTrans" cxnId="{44C3A7F9-1EFB-492F-9710-86B3161C843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3A4B2C8-3BA0-4A3A-AD3D-1D73D50895D0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1100" dirty="0">
              <a:solidFill>
                <a:schemeClr val="tx1"/>
              </a:solidFill>
            </a:rPr>
            <a:t>BI due to non-physical damage or O&amp;M issues</a:t>
          </a:r>
          <a:endParaRPr lang="en-GB" sz="1100" dirty="0">
            <a:solidFill>
              <a:schemeClr val="tx1"/>
            </a:solidFill>
          </a:endParaRPr>
        </a:p>
      </dgm:t>
    </dgm:pt>
    <dgm:pt modelId="{D3C03BDC-F3C0-4727-A61C-BE58991D3456}" type="parTrans" cxnId="{9A790986-12C3-4584-8105-6F39459C4DE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37BD565-DB1B-41CE-BEA4-98E36C053B06}" type="sibTrans" cxnId="{9A790986-12C3-4584-8105-6F39459C4DEA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2053600-D85E-4886-8BDA-D0F47BD293FF}" type="pres">
      <dgm:prSet presAssocID="{E67C3FD1-8EF3-43E1-B9B5-346BCDF5095E}" presName="Name0" presStyleCnt="0">
        <dgm:presLayoutVars>
          <dgm:dir/>
          <dgm:animLvl val="lvl"/>
          <dgm:resizeHandles val="exact"/>
        </dgm:presLayoutVars>
      </dgm:prSet>
      <dgm:spPr/>
    </dgm:pt>
    <dgm:pt modelId="{667E9CA3-9428-4B3D-A983-0DB1EA89AE11}" type="pres">
      <dgm:prSet presAssocID="{820FB970-0423-4C00-BE40-7D097D84F981}" presName="Name8" presStyleCnt="0"/>
      <dgm:spPr/>
    </dgm:pt>
    <dgm:pt modelId="{5FBFCFC6-A473-4E94-991D-3EC310588924}" type="pres">
      <dgm:prSet presAssocID="{820FB970-0423-4C00-BE40-7D097D84F981}" presName="level" presStyleLbl="node1" presStyleIdx="0" presStyleCnt="6">
        <dgm:presLayoutVars>
          <dgm:chMax val="1"/>
          <dgm:bulletEnabled val="1"/>
        </dgm:presLayoutVars>
      </dgm:prSet>
      <dgm:spPr/>
    </dgm:pt>
    <dgm:pt modelId="{B59B9A75-3EAD-4138-A7D5-A6BD4798C161}" type="pres">
      <dgm:prSet presAssocID="{820FB970-0423-4C00-BE40-7D097D84F98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1010464-D116-46F9-A258-5BB0EF180ED9}" type="pres">
      <dgm:prSet presAssocID="{E3A4B2C8-3BA0-4A3A-AD3D-1D73D50895D0}" presName="Name8" presStyleCnt="0"/>
      <dgm:spPr/>
    </dgm:pt>
    <dgm:pt modelId="{71071D32-B94E-49ED-916B-5B09AA26724A}" type="pres">
      <dgm:prSet presAssocID="{E3A4B2C8-3BA0-4A3A-AD3D-1D73D50895D0}" presName="level" presStyleLbl="node1" presStyleIdx="1" presStyleCnt="6">
        <dgm:presLayoutVars>
          <dgm:chMax val="1"/>
          <dgm:bulletEnabled val="1"/>
        </dgm:presLayoutVars>
      </dgm:prSet>
      <dgm:spPr/>
    </dgm:pt>
    <dgm:pt modelId="{387EB54D-1009-4544-A2B0-F479DB129657}" type="pres">
      <dgm:prSet presAssocID="{E3A4B2C8-3BA0-4A3A-AD3D-1D73D50895D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E72A7B8-164A-42E7-8D85-36E9A1EB6E09}" type="pres">
      <dgm:prSet presAssocID="{47FC6D17-C488-4EC1-97E0-CF1DF0C94314}" presName="Name8" presStyleCnt="0"/>
      <dgm:spPr/>
    </dgm:pt>
    <dgm:pt modelId="{457918AF-4693-4B5E-A1F2-6D267513F6C4}" type="pres">
      <dgm:prSet presAssocID="{47FC6D17-C488-4EC1-97E0-CF1DF0C94314}" presName="level" presStyleLbl="node1" presStyleIdx="2" presStyleCnt="6">
        <dgm:presLayoutVars>
          <dgm:chMax val="1"/>
          <dgm:bulletEnabled val="1"/>
        </dgm:presLayoutVars>
      </dgm:prSet>
      <dgm:spPr/>
    </dgm:pt>
    <dgm:pt modelId="{9EA24E32-B9F0-42C3-A89D-A2D7A9A5D68A}" type="pres">
      <dgm:prSet presAssocID="{47FC6D17-C488-4EC1-97E0-CF1DF0C9431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676B4CA-895B-4FB0-BD7E-436582B2A8A3}" type="pres">
      <dgm:prSet presAssocID="{3C41B25B-6A8F-4B31-9CA3-E423279A5FF8}" presName="Name8" presStyleCnt="0"/>
      <dgm:spPr/>
    </dgm:pt>
    <dgm:pt modelId="{49AE2759-6E40-4D49-9940-3CB515789C64}" type="pres">
      <dgm:prSet presAssocID="{3C41B25B-6A8F-4B31-9CA3-E423279A5FF8}" presName="level" presStyleLbl="node1" presStyleIdx="3" presStyleCnt="6">
        <dgm:presLayoutVars>
          <dgm:chMax val="1"/>
          <dgm:bulletEnabled val="1"/>
        </dgm:presLayoutVars>
      </dgm:prSet>
      <dgm:spPr/>
    </dgm:pt>
    <dgm:pt modelId="{CF17D25B-29A9-48E4-B516-A0A90E629921}" type="pres">
      <dgm:prSet presAssocID="{3C41B25B-6A8F-4B31-9CA3-E423279A5F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EA1FCC2-0F1B-4135-BC9B-9D71DC807BFA}" type="pres">
      <dgm:prSet presAssocID="{AF0D0690-878C-466C-8A75-B526E5B60A3C}" presName="Name8" presStyleCnt="0"/>
      <dgm:spPr/>
    </dgm:pt>
    <dgm:pt modelId="{DC4D68A3-D804-4DE1-9CDE-67AAC7DB4A58}" type="pres">
      <dgm:prSet presAssocID="{AF0D0690-878C-466C-8A75-B526E5B60A3C}" presName="level" presStyleLbl="node1" presStyleIdx="4" presStyleCnt="6">
        <dgm:presLayoutVars>
          <dgm:chMax val="1"/>
          <dgm:bulletEnabled val="1"/>
        </dgm:presLayoutVars>
      </dgm:prSet>
      <dgm:spPr/>
    </dgm:pt>
    <dgm:pt modelId="{18C8856C-9360-47B1-A760-C5E2F6BB286A}" type="pres">
      <dgm:prSet presAssocID="{AF0D0690-878C-466C-8A75-B526E5B60A3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C20CDE2-CA8F-4112-8702-D2D492E3C525}" type="pres">
      <dgm:prSet presAssocID="{CD62AA75-E480-408E-B84B-4E3BD260C3F1}" presName="Name8" presStyleCnt="0"/>
      <dgm:spPr/>
    </dgm:pt>
    <dgm:pt modelId="{BA2B766D-8D6B-4E12-B39E-5F5E88B4BC92}" type="pres">
      <dgm:prSet presAssocID="{CD62AA75-E480-408E-B84B-4E3BD260C3F1}" presName="level" presStyleLbl="node1" presStyleIdx="5" presStyleCnt="6">
        <dgm:presLayoutVars>
          <dgm:chMax val="1"/>
          <dgm:bulletEnabled val="1"/>
        </dgm:presLayoutVars>
      </dgm:prSet>
      <dgm:spPr/>
    </dgm:pt>
    <dgm:pt modelId="{4F9D01DE-25E1-484E-991C-B431AA64EA1A}" type="pres">
      <dgm:prSet presAssocID="{CD62AA75-E480-408E-B84B-4E3BD260C3F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BC99521C-4B4E-4ECC-9216-A4A01505201B}" type="presOf" srcId="{3C41B25B-6A8F-4B31-9CA3-E423279A5FF8}" destId="{CF17D25B-29A9-48E4-B516-A0A90E629921}" srcOrd="1" destOrd="0" presId="urn:microsoft.com/office/officeart/2005/8/layout/pyramid1"/>
    <dgm:cxn modelId="{4782AE47-0400-4017-BD9F-AF3BE7366E4C}" type="presOf" srcId="{AF0D0690-878C-466C-8A75-B526E5B60A3C}" destId="{DC4D68A3-D804-4DE1-9CDE-67AAC7DB4A58}" srcOrd="0" destOrd="0" presId="urn:microsoft.com/office/officeart/2005/8/layout/pyramid1"/>
    <dgm:cxn modelId="{6E028F6E-6567-45B6-9AA5-2272D16E24D6}" type="presOf" srcId="{820FB970-0423-4C00-BE40-7D097D84F981}" destId="{B59B9A75-3EAD-4138-A7D5-A6BD4798C161}" srcOrd="1" destOrd="0" presId="urn:microsoft.com/office/officeart/2005/8/layout/pyramid1"/>
    <dgm:cxn modelId="{EDA2F07A-CC0A-4872-A4AD-6EBE78D5E05F}" srcId="{E67C3FD1-8EF3-43E1-B9B5-346BCDF5095E}" destId="{3C41B25B-6A8F-4B31-9CA3-E423279A5FF8}" srcOrd="3" destOrd="0" parTransId="{1B23175B-A4D2-4C1E-8B69-E70E6A423019}" sibTransId="{697DE5FC-D6B2-4B6E-AA6D-B969AB7AD83B}"/>
    <dgm:cxn modelId="{8277D07C-96D9-4A35-99AB-1B92285A143D}" type="presOf" srcId="{CD62AA75-E480-408E-B84B-4E3BD260C3F1}" destId="{BA2B766D-8D6B-4E12-B39E-5F5E88B4BC92}" srcOrd="0" destOrd="0" presId="urn:microsoft.com/office/officeart/2005/8/layout/pyramid1"/>
    <dgm:cxn modelId="{6D87EF81-88D1-45BB-86B9-DC7C65383D71}" type="presOf" srcId="{E3A4B2C8-3BA0-4A3A-AD3D-1D73D50895D0}" destId="{387EB54D-1009-4544-A2B0-F479DB129657}" srcOrd="1" destOrd="0" presId="urn:microsoft.com/office/officeart/2005/8/layout/pyramid1"/>
    <dgm:cxn modelId="{9A790986-12C3-4584-8105-6F39459C4DEA}" srcId="{E67C3FD1-8EF3-43E1-B9B5-346BCDF5095E}" destId="{E3A4B2C8-3BA0-4A3A-AD3D-1D73D50895D0}" srcOrd="1" destOrd="0" parTransId="{D3C03BDC-F3C0-4727-A61C-BE58991D3456}" sibTransId="{B37BD565-DB1B-41CE-BEA4-98E36C053B06}"/>
    <dgm:cxn modelId="{315C798A-BCAE-407B-9214-D39467B94D45}" type="presOf" srcId="{820FB970-0423-4C00-BE40-7D097D84F981}" destId="{5FBFCFC6-A473-4E94-991D-3EC310588924}" srcOrd="0" destOrd="0" presId="urn:microsoft.com/office/officeart/2005/8/layout/pyramid1"/>
    <dgm:cxn modelId="{D9F55D8D-50EC-43E9-A57E-0667150196A1}" srcId="{E67C3FD1-8EF3-43E1-B9B5-346BCDF5095E}" destId="{47FC6D17-C488-4EC1-97E0-CF1DF0C94314}" srcOrd="2" destOrd="0" parTransId="{DA4A8345-8837-461C-9D70-08CED30B5080}" sibTransId="{A164ED3A-6C12-4C95-B64B-42164B3CDF25}"/>
    <dgm:cxn modelId="{07835D93-738C-45EB-88A8-AB16594E0FA4}" type="presOf" srcId="{3C41B25B-6A8F-4B31-9CA3-E423279A5FF8}" destId="{49AE2759-6E40-4D49-9940-3CB515789C64}" srcOrd="0" destOrd="0" presId="urn:microsoft.com/office/officeart/2005/8/layout/pyramid1"/>
    <dgm:cxn modelId="{F4F2109E-8607-43A6-B32F-5D03D7DE34E1}" type="presOf" srcId="{47FC6D17-C488-4EC1-97E0-CF1DF0C94314}" destId="{457918AF-4693-4B5E-A1F2-6D267513F6C4}" srcOrd="0" destOrd="0" presId="urn:microsoft.com/office/officeart/2005/8/layout/pyramid1"/>
    <dgm:cxn modelId="{DFFF0CA7-0F79-48CA-B2A6-420BB7F1A925}" type="presOf" srcId="{E67C3FD1-8EF3-43E1-B9B5-346BCDF5095E}" destId="{62053600-D85E-4886-8BDA-D0F47BD293FF}" srcOrd="0" destOrd="0" presId="urn:microsoft.com/office/officeart/2005/8/layout/pyramid1"/>
    <dgm:cxn modelId="{F98A2CAA-25BC-4588-8B6D-94D76CDA19DF}" type="presOf" srcId="{E3A4B2C8-3BA0-4A3A-AD3D-1D73D50895D0}" destId="{71071D32-B94E-49ED-916B-5B09AA26724A}" srcOrd="0" destOrd="0" presId="urn:microsoft.com/office/officeart/2005/8/layout/pyramid1"/>
    <dgm:cxn modelId="{6F41FEC8-FB98-4AB4-BEA2-3F712282D5F3}" srcId="{E67C3FD1-8EF3-43E1-B9B5-346BCDF5095E}" destId="{CD62AA75-E480-408E-B84B-4E3BD260C3F1}" srcOrd="5" destOrd="0" parTransId="{FBFF1BFC-7FF2-4246-8FBC-C5E3A2BD49B5}" sibTransId="{795F6316-DA0A-4833-B1B5-0B8D4159A7C3}"/>
    <dgm:cxn modelId="{0BE89BE3-2B3F-4ED2-AC16-BEAFF826F02F}" type="presOf" srcId="{AF0D0690-878C-466C-8A75-B526E5B60A3C}" destId="{18C8856C-9360-47B1-A760-C5E2F6BB286A}" srcOrd="1" destOrd="0" presId="urn:microsoft.com/office/officeart/2005/8/layout/pyramid1"/>
    <dgm:cxn modelId="{0397EDE7-7AB6-4DC1-B994-F20184E8BF3A}" type="presOf" srcId="{CD62AA75-E480-408E-B84B-4E3BD260C3F1}" destId="{4F9D01DE-25E1-484E-991C-B431AA64EA1A}" srcOrd="1" destOrd="0" presId="urn:microsoft.com/office/officeart/2005/8/layout/pyramid1"/>
    <dgm:cxn modelId="{FE7EB5EA-6C21-4481-A238-DBE8CED66859}" type="presOf" srcId="{47FC6D17-C488-4EC1-97E0-CF1DF0C94314}" destId="{9EA24E32-B9F0-42C3-A89D-A2D7A9A5D68A}" srcOrd="1" destOrd="0" presId="urn:microsoft.com/office/officeart/2005/8/layout/pyramid1"/>
    <dgm:cxn modelId="{44C3A7F9-1EFB-492F-9710-86B3161C8431}" srcId="{E67C3FD1-8EF3-43E1-B9B5-346BCDF5095E}" destId="{820FB970-0423-4C00-BE40-7D097D84F981}" srcOrd="0" destOrd="0" parTransId="{F4EFDF95-19A5-4FF3-A283-7412ACAC88E3}" sibTransId="{9F83DD1A-F99A-4D6F-ADD8-0AD4B0786C80}"/>
    <dgm:cxn modelId="{4D3226FB-8405-4DAD-805A-6E2581591DA3}" srcId="{E67C3FD1-8EF3-43E1-B9B5-346BCDF5095E}" destId="{AF0D0690-878C-466C-8A75-B526E5B60A3C}" srcOrd="4" destOrd="0" parTransId="{768F6983-5E21-4A7A-9B04-5840B9A76B38}" sibTransId="{F9244CAE-A18C-4517-8145-6D1AFCC2E921}"/>
    <dgm:cxn modelId="{ED6D7CB0-0C4B-4D7F-B288-F66BB44AA22B}" type="presParOf" srcId="{62053600-D85E-4886-8BDA-D0F47BD293FF}" destId="{667E9CA3-9428-4B3D-A983-0DB1EA89AE11}" srcOrd="0" destOrd="0" presId="urn:microsoft.com/office/officeart/2005/8/layout/pyramid1"/>
    <dgm:cxn modelId="{F3ED1E77-4BA4-4018-AFC8-897CDAC73170}" type="presParOf" srcId="{667E9CA3-9428-4B3D-A983-0DB1EA89AE11}" destId="{5FBFCFC6-A473-4E94-991D-3EC310588924}" srcOrd="0" destOrd="0" presId="urn:microsoft.com/office/officeart/2005/8/layout/pyramid1"/>
    <dgm:cxn modelId="{0BC0558F-79E9-4BD5-A2FF-DCF746A8BE2B}" type="presParOf" srcId="{667E9CA3-9428-4B3D-A983-0DB1EA89AE11}" destId="{B59B9A75-3EAD-4138-A7D5-A6BD4798C161}" srcOrd="1" destOrd="0" presId="urn:microsoft.com/office/officeart/2005/8/layout/pyramid1"/>
    <dgm:cxn modelId="{E772F671-84FB-43C8-99D0-704CB9D66C2B}" type="presParOf" srcId="{62053600-D85E-4886-8BDA-D0F47BD293FF}" destId="{31010464-D116-46F9-A258-5BB0EF180ED9}" srcOrd="1" destOrd="0" presId="urn:microsoft.com/office/officeart/2005/8/layout/pyramid1"/>
    <dgm:cxn modelId="{249D8EA3-2550-4C2A-B6F1-B9DAE2C16711}" type="presParOf" srcId="{31010464-D116-46F9-A258-5BB0EF180ED9}" destId="{71071D32-B94E-49ED-916B-5B09AA26724A}" srcOrd="0" destOrd="0" presId="urn:microsoft.com/office/officeart/2005/8/layout/pyramid1"/>
    <dgm:cxn modelId="{D97AD165-70D9-4C1A-91B7-68E0377EBCCD}" type="presParOf" srcId="{31010464-D116-46F9-A258-5BB0EF180ED9}" destId="{387EB54D-1009-4544-A2B0-F479DB129657}" srcOrd="1" destOrd="0" presId="urn:microsoft.com/office/officeart/2005/8/layout/pyramid1"/>
    <dgm:cxn modelId="{E0AE2C38-2C6E-4D9D-8EBB-952902032472}" type="presParOf" srcId="{62053600-D85E-4886-8BDA-D0F47BD293FF}" destId="{FE72A7B8-164A-42E7-8D85-36E9A1EB6E09}" srcOrd="2" destOrd="0" presId="urn:microsoft.com/office/officeart/2005/8/layout/pyramid1"/>
    <dgm:cxn modelId="{B5E8A4D8-BC74-4724-9CAE-9090012177F2}" type="presParOf" srcId="{FE72A7B8-164A-42E7-8D85-36E9A1EB6E09}" destId="{457918AF-4693-4B5E-A1F2-6D267513F6C4}" srcOrd="0" destOrd="0" presId="urn:microsoft.com/office/officeart/2005/8/layout/pyramid1"/>
    <dgm:cxn modelId="{20DCD034-815F-4402-9D52-17DF391A12E7}" type="presParOf" srcId="{FE72A7B8-164A-42E7-8D85-36E9A1EB6E09}" destId="{9EA24E32-B9F0-42C3-A89D-A2D7A9A5D68A}" srcOrd="1" destOrd="0" presId="urn:microsoft.com/office/officeart/2005/8/layout/pyramid1"/>
    <dgm:cxn modelId="{7B743CB1-F098-4B5A-B771-601A55A1DB38}" type="presParOf" srcId="{62053600-D85E-4886-8BDA-D0F47BD293FF}" destId="{6676B4CA-895B-4FB0-BD7E-436582B2A8A3}" srcOrd="3" destOrd="0" presId="urn:microsoft.com/office/officeart/2005/8/layout/pyramid1"/>
    <dgm:cxn modelId="{40204919-37BD-46F7-A934-C4EF7EBB598E}" type="presParOf" srcId="{6676B4CA-895B-4FB0-BD7E-436582B2A8A3}" destId="{49AE2759-6E40-4D49-9940-3CB515789C64}" srcOrd="0" destOrd="0" presId="urn:microsoft.com/office/officeart/2005/8/layout/pyramid1"/>
    <dgm:cxn modelId="{199272C9-AFE7-483D-A364-17529EE3CCDE}" type="presParOf" srcId="{6676B4CA-895B-4FB0-BD7E-436582B2A8A3}" destId="{CF17D25B-29A9-48E4-B516-A0A90E629921}" srcOrd="1" destOrd="0" presId="urn:microsoft.com/office/officeart/2005/8/layout/pyramid1"/>
    <dgm:cxn modelId="{E833CDF9-575F-4873-83D6-32CA00CAACB0}" type="presParOf" srcId="{62053600-D85E-4886-8BDA-D0F47BD293FF}" destId="{4EA1FCC2-0F1B-4135-BC9B-9D71DC807BFA}" srcOrd="4" destOrd="0" presId="urn:microsoft.com/office/officeart/2005/8/layout/pyramid1"/>
    <dgm:cxn modelId="{16B0A0C4-9A84-4949-B5D1-BF33A0164B6C}" type="presParOf" srcId="{4EA1FCC2-0F1B-4135-BC9B-9D71DC807BFA}" destId="{DC4D68A3-D804-4DE1-9CDE-67AAC7DB4A58}" srcOrd="0" destOrd="0" presId="urn:microsoft.com/office/officeart/2005/8/layout/pyramid1"/>
    <dgm:cxn modelId="{E4322977-DE7B-4B24-8D71-F3F0A34B8532}" type="presParOf" srcId="{4EA1FCC2-0F1B-4135-BC9B-9D71DC807BFA}" destId="{18C8856C-9360-47B1-A760-C5E2F6BB286A}" srcOrd="1" destOrd="0" presId="urn:microsoft.com/office/officeart/2005/8/layout/pyramid1"/>
    <dgm:cxn modelId="{19DFC396-24EA-4A74-986A-4F6C81B168C4}" type="presParOf" srcId="{62053600-D85E-4886-8BDA-D0F47BD293FF}" destId="{CC20CDE2-CA8F-4112-8702-D2D492E3C525}" srcOrd="5" destOrd="0" presId="urn:microsoft.com/office/officeart/2005/8/layout/pyramid1"/>
    <dgm:cxn modelId="{D307DD24-ACA8-4EF7-BD60-A4F56651CA55}" type="presParOf" srcId="{CC20CDE2-CA8F-4112-8702-D2D492E3C525}" destId="{BA2B766D-8D6B-4E12-B39E-5F5E88B4BC92}" srcOrd="0" destOrd="0" presId="urn:microsoft.com/office/officeart/2005/8/layout/pyramid1"/>
    <dgm:cxn modelId="{00157096-8AB5-4DFA-A224-0A7C1818474E}" type="presParOf" srcId="{CC20CDE2-CA8F-4112-8702-D2D492E3C525}" destId="{4F9D01DE-25E1-484E-991C-B431AA64EA1A}" srcOrd="1" destOrd="0" presId="urn:microsoft.com/office/officeart/2005/8/layout/pyramid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FCFC6-A473-4E94-991D-3EC310588924}">
      <dsp:nvSpPr>
        <dsp:cNvPr id="0" name=""/>
        <dsp:cNvSpPr/>
      </dsp:nvSpPr>
      <dsp:spPr>
        <a:xfrm>
          <a:off x="2196849" y="0"/>
          <a:ext cx="878739" cy="604837"/>
        </a:xfrm>
        <a:prstGeom prst="trapezoid">
          <a:avLst>
            <a:gd name="adj" fmla="val 72643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tx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Sun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2196849" y="0"/>
        <a:ext cx="878739" cy="604837"/>
      </dsp:txXfrm>
    </dsp:sp>
    <dsp:sp modelId="{71071D32-B94E-49ED-916B-5B09AA26724A}">
      <dsp:nvSpPr>
        <dsp:cNvPr id="0" name=""/>
        <dsp:cNvSpPr/>
      </dsp:nvSpPr>
      <dsp:spPr>
        <a:xfrm>
          <a:off x="1757479" y="604837"/>
          <a:ext cx="1757479" cy="604837"/>
        </a:xfrm>
        <a:prstGeom prst="trapezoid">
          <a:avLst>
            <a:gd name="adj" fmla="val 72643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</a:rPr>
            <a:t>BI due to non-physical damage or O&amp;M issues</a:t>
          </a:r>
          <a:endParaRPr lang="en-GB" sz="1100" kern="1200" dirty="0">
            <a:solidFill>
              <a:schemeClr val="tx1"/>
            </a:solidFill>
          </a:endParaRPr>
        </a:p>
      </dsp:txBody>
      <dsp:txXfrm>
        <a:off x="2065038" y="604837"/>
        <a:ext cx="1142361" cy="604837"/>
      </dsp:txXfrm>
    </dsp:sp>
    <dsp:sp modelId="{457918AF-4693-4B5E-A1F2-6D267513F6C4}">
      <dsp:nvSpPr>
        <dsp:cNvPr id="0" name=""/>
        <dsp:cNvSpPr/>
      </dsp:nvSpPr>
      <dsp:spPr>
        <a:xfrm>
          <a:off x="1318109" y="1209675"/>
          <a:ext cx="2636219" cy="604837"/>
        </a:xfrm>
        <a:prstGeom prst="trapezoid">
          <a:avLst>
            <a:gd name="adj" fmla="val 72643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BI due </a:t>
          </a:r>
          <a:r>
            <a:rPr lang="en-US" sz="1400" kern="1200" dirty="0">
              <a:solidFill>
                <a:schemeClr val="tx1"/>
              </a:solidFill>
            </a:rPr>
            <a:t>to Physical Damage Risk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1779448" y="1209675"/>
        <a:ext cx="1713542" cy="604837"/>
      </dsp:txXfrm>
    </dsp:sp>
    <dsp:sp modelId="{49AE2759-6E40-4D49-9940-3CB515789C64}">
      <dsp:nvSpPr>
        <dsp:cNvPr id="0" name=""/>
        <dsp:cNvSpPr/>
      </dsp:nvSpPr>
      <dsp:spPr>
        <a:xfrm>
          <a:off x="878739" y="1814512"/>
          <a:ext cx="3514959" cy="604837"/>
        </a:xfrm>
        <a:prstGeom prst="trapezoid">
          <a:avLst>
            <a:gd name="adj" fmla="val 72643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Business interruption (BI) due to Political Risks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1493857" y="1814512"/>
        <a:ext cx="2284723" cy="604837"/>
      </dsp:txXfrm>
    </dsp:sp>
    <dsp:sp modelId="{DC4D68A3-D804-4DE1-9CDE-67AAC7DB4A58}">
      <dsp:nvSpPr>
        <dsp:cNvPr id="0" name=""/>
        <dsp:cNvSpPr/>
      </dsp:nvSpPr>
      <dsp:spPr>
        <a:xfrm>
          <a:off x="439369" y="2419350"/>
          <a:ext cx="4393699" cy="604837"/>
        </a:xfrm>
        <a:prstGeom prst="trapezoid">
          <a:avLst>
            <a:gd name="adj" fmla="val 72643"/>
          </a:avLst>
        </a:prstGeom>
        <a:solidFill>
          <a:schemeClr val="bg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Warranty Risk of Solar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1208267" y="2419350"/>
        <a:ext cx="2855904" cy="604837"/>
      </dsp:txXfrm>
    </dsp:sp>
    <dsp:sp modelId="{BA2B766D-8D6B-4E12-B39E-5F5E88B4BC92}">
      <dsp:nvSpPr>
        <dsp:cNvPr id="0" name=""/>
        <dsp:cNvSpPr/>
      </dsp:nvSpPr>
      <dsp:spPr>
        <a:xfrm>
          <a:off x="0" y="3024187"/>
          <a:ext cx="5272438" cy="604837"/>
        </a:xfrm>
        <a:prstGeom prst="trapezoid">
          <a:avLst>
            <a:gd name="adj" fmla="val 72643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External Physical Damage Risk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(such as natural hazards)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922676" y="3024187"/>
        <a:ext cx="3427085" cy="604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D4393-35E8-4AC3-96D6-E590D578C518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36F6F-EC19-4674-9DBA-1D112EC7E1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5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36F6F-EC19-4674-9DBA-1D112EC7E13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59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36F6F-EC19-4674-9DBA-1D112EC7E13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003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36F6F-EC19-4674-9DBA-1D112EC7E13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246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36F6F-EC19-4674-9DBA-1D112EC7E13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259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36F6F-EC19-4674-9DBA-1D112EC7E13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414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36F6F-EC19-4674-9DBA-1D112EC7E13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61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2556000"/>
          </a:xfrm>
          <a:solidFill>
            <a:schemeClr val="tx2"/>
          </a:solidFill>
        </p:spPr>
        <p:txBody>
          <a:bodyPr tIns="720000" anchor="t" anchorCtr="1"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To insert a cover picture, click on the icon in the middle.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6000" y="2862000"/>
            <a:ext cx="6318000" cy="774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2400" cap="none" baseline="0"/>
            </a:lvl1pPr>
          </a:lstStyle>
          <a:p>
            <a:r>
              <a:rPr lang="en-GB" dirty="0"/>
              <a:t>Title 24 pt, two lines max.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6000" y="4230000"/>
            <a:ext cx="6318000" cy="648000"/>
          </a:xfrm>
        </p:spPr>
        <p:txBody>
          <a:bodyPr anchor="b"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lvl1pPr>
          </a:lstStyle>
          <a:p>
            <a:r>
              <a:rPr lang="en-GB" dirty="0"/>
              <a:t>Date: DD/MM/YYYY</a:t>
            </a:r>
            <a:br>
              <a:rPr lang="en-GB" dirty="0"/>
            </a:br>
            <a:r>
              <a:rPr lang="en-GB" dirty="0"/>
              <a:t>Name of speaker</a:t>
            </a:r>
          </a:p>
        </p:txBody>
      </p:sp>
      <p:sp>
        <p:nvSpPr>
          <p:cNvPr id="7" name="Textplatzhalt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768000" y="2340000"/>
            <a:ext cx="2376000" cy="216000"/>
          </a:xfrm>
        </p:spPr>
        <p:txBody>
          <a:bodyPr wrap="none" tIns="72000" rIns="72000" bIns="72000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Image: Please quote the image / source / name of Photographern</a:t>
            </a:r>
          </a:p>
        </p:txBody>
      </p:sp>
      <p:pic>
        <p:nvPicPr>
          <p:cNvPr id="14" name="Grafik 13" descr="Logo_Munich Re_42mm_RGB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5200" y="4489200"/>
            <a:ext cx="1521000" cy="354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8"/>
          <p:cNvSpPr>
            <a:spLocks noGrp="1"/>
          </p:cNvSpPr>
          <p:nvPr>
            <p:ph type="pic" sz="quarter" idx="13" hasCustomPrompt="1"/>
          </p:nvPr>
        </p:nvSpPr>
        <p:spPr>
          <a:xfrm>
            <a:off x="306000" y="1206000"/>
            <a:ext cx="2638800" cy="2178000"/>
          </a:xfrm>
        </p:spPr>
        <p:txBody>
          <a:bodyPr>
            <a:normAutofit/>
          </a:bodyPr>
          <a:lstStyle>
            <a:lvl1pPr marL="0" indent="0">
              <a:buFontTx/>
              <a:buNone/>
            </a:lvl1pPr>
          </a:lstStyle>
          <a:p>
            <a:r>
              <a:rPr lang="en-GB" noProof="0" dirty="0"/>
              <a:t>To insert a picture, click on the icon in the middle.</a:t>
            </a:r>
          </a:p>
        </p:txBody>
      </p:sp>
      <p:sp>
        <p:nvSpPr>
          <p:cNvPr id="20" name="Bildplatzhalter 18"/>
          <p:cNvSpPr>
            <a:spLocks noGrp="1"/>
          </p:cNvSpPr>
          <p:nvPr>
            <p:ph type="pic" sz="quarter" idx="14" hasCustomPrompt="1"/>
          </p:nvPr>
        </p:nvSpPr>
        <p:spPr>
          <a:xfrm>
            <a:off x="3254400" y="1206000"/>
            <a:ext cx="2638800" cy="2178000"/>
          </a:xfrm>
        </p:spPr>
        <p:txBody>
          <a:bodyPr>
            <a:normAutofit/>
          </a:bodyPr>
          <a:lstStyle>
            <a:lvl1pPr marL="0" indent="0">
              <a:buFontTx/>
              <a:buNone/>
              <a:tabLst/>
            </a:lvl1pPr>
          </a:lstStyle>
          <a:p>
            <a:r>
              <a:rPr lang="en-GB" noProof="0" dirty="0"/>
              <a:t>To insert a picture, click on the icon in the middle.</a:t>
            </a:r>
          </a:p>
        </p:txBody>
      </p:sp>
      <p:sp>
        <p:nvSpPr>
          <p:cNvPr id="21" name="Bildplatzhalter 18"/>
          <p:cNvSpPr>
            <a:spLocks noGrp="1"/>
          </p:cNvSpPr>
          <p:nvPr>
            <p:ph type="pic" sz="quarter" idx="15" hasCustomPrompt="1"/>
          </p:nvPr>
        </p:nvSpPr>
        <p:spPr>
          <a:xfrm>
            <a:off x="6199200" y="1206000"/>
            <a:ext cx="2638800" cy="2178000"/>
          </a:xfrm>
        </p:spPr>
        <p:txBody>
          <a:bodyPr>
            <a:normAutofit/>
          </a:bodyPr>
          <a:lstStyle>
            <a:lvl1pPr marL="0" indent="0">
              <a:buFontTx/>
              <a:buNone/>
            </a:lvl1pPr>
          </a:lstStyle>
          <a:p>
            <a:r>
              <a:rPr lang="en-GB" noProof="0" dirty="0"/>
              <a:t>To insert a picture, click on the icon in the middle.</a:t>
            </a:r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306000" y="3456001"/>
            <a:ext cx="2638800" cy="1377938"/>
          </a:xfrm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  <a:lvl6pPr>
              <a:spcAft>
                <a:spcPts val="0"/>
              </a:spcAft>
              <a:defRPr/>
            </a:lvl6pPr>
            <a:lvl7pPr>
              <a:spcAft>
                <a:spcPts val="0"/>
              </a:spcAft>
            </a:lvl7pPr>
            <a:lvl8pPr>
              <a:spcAft>
                <a:spcPts val="0"/>
              </a:spcAft>
            </a:lvl8pPr>
            <a:lvl9pPr>
              <a:spcAft>
                <a:spcPts val="0"/>
              </a:spcAft>
            </a:lvl9pPr>
          </a:lstStyle>
          <a:p>
            <a:pPr lvl="0"/>
            <a:r>
              <a:rPr lang="en-GB" noProof="0" dirty="0"/>
              <a:t>To customise the points hierarchy, use Start &gt; Paragraph &gt; Decrease/Increase List Level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3254400" y="3456000"/>
            <a:ext cx="2638800" cy="1377939"/>
          </a:xfrm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  <a:lvl6pPr>
              <a:spcAft>
                <a:spcPts val="0"/>
              </a:spcAft>
              <a:defRPr/>
            </a:lvl6pPr>
            <a:lvl7pPr>
              <a:spcAft>
                <a:spcPts val="0"/>
              </a:spcAft>
            </a:lvl7pPr>
            <a:lvl8pPr>
              <a:spcAft>
                <a:spcPts val="0"/>
              </a:spcAft>
            </a:lvl8pPr>
            <a:lvl9pPr>
              <a:spcAft>
                <a:spcPts val="0"/>
              </a:spcAft>
            </a:lvl9pPr>
          </a:lstStyle>
          <a:p>
            <a:pPr lvl="0"/>
            <a:r>
              <a:rPr lang="en-GB" noProof="0" dirty="0"/>
              <a:t>To customise the points hierarchy, use Start &gt; Paragraph &gt; Decrease/Increase List Level.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22"/>
          <p:cNvSpPr>
            <a:spLocks noGrp="1"/>
          </p:cNvSpPr>
          <p:nvPr>
            <p:ph type="body" sz="quarter" idx="18" hasCustomPrompt="1"/>
          </p:nvPr>
        </p:nvSpPr>
        <p:spPr>
          <a:xfrm>
            <a:off x="6199200" y="3456001"/>
            <a:ext cx="2638800" cy="1377938"/>
          </a:xfrm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  <a:lvl6pPr>
              <a:spcAft>
                <a:spcPts val="0"/>
              </a:spcAft>
              <a:defRPr/>
            </a:lvl6pPr>
            <a:lvl7pPr>
              <a:spcAft>
                <a:spcPts val="0"/>
              </a:spcAft>
            </a:lvl7pPr>
            <a:lvl8pPr>
              <a:spcAft>
                <a:spcPts val="0"/>
              </a:spcAft>
            </a:lvl8pPr>
            <a:lvl9pPr>
              <a:spcAft>
                <a:spcPts val="0"/>
              </a:spcAft>
            </a:lvl9pPr>
          </a:lstStyle>
          <a:p>
            <a:pPr lvl="0">
              <a:spcAft>
                <a:spcPts val="0"/>
              </a:spcAft>
            </a:pPr>
            <a:r>
              <a:rPr lang="en-GB" noProof="0" dirty="0"/>
              <a:t>To customise the points hierarchy, use Start &gt; Paragraph &gt; Decrease/Increase List Level.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Title 20 pt, two lines max. and three pictures with text</a:t>
            </a:r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D56DB8AA-803C-49D2-90AA-1140CE72DCD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Textplatzhalter 12"/>
          <p:cNvSpPr>
            <a:spLocks noGrp="1"/>
          </p:cNvSpPr>
          <p:nvPr>
            <p:ph type="body" sz="quarter" idx="23" hasCustomPrompt="1"/>
          </p:nvPr>
        </p:nvSpPr>
        <p:spPr>
          <a:xfrm>
            <a:off x="568800" y="3222000"/>
            <a:ext cx="2376000" cy="162000"/>
          </a:xfrm>
        </p:spPr>
        <p:txBody>
          <a:bodyPr wrap="none" tIns="72000" rIns="72000" bIns="72000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Image: Please quote the image / source / name of Photographern</a:t>
            </a: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2" hasCustomPrompt="1"/>
          </p:nvPr>
        </p:nvSpPr>
        <p:spPr>
          <a:xfrm>
            <a:off x="3517200" y="3222000"/>
            <a:ext cx="2376000" cy="162000"/>
          </a:xfrm>
        </p:spPr>
        <p:txBody>
          <a:bodyPr wrap="none" tIns="72000" rIns="72000" bIns="72000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Image: Please quote the image / source / name of Photographern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462000" y="3222000"/>
            <a:ext cx="2376000" cy="162000"/>
          </a:xfrm>
        </p:spPr>
        <p:txBody>
          <a:bodyPr wrap="none" tIns="72000" rIns="72000" bIns="72000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Image: Please quote the image / source / name of Photographern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77">
          <p15:clr>
            <a:srgbClr val="FBAE40"/>
          </p15:clr>
        </p15:guide>
        <p15:guide id="2" pos="1854">
          <p15:clr>
            <a:srgbClr val="FBAE40"/>
          </p15:clr>
        </p15:guide>
        <p15:guide id="3" pos="2051">
          <p15:clr>
            <a:srgbClr val="FBAE40"/>
          </p15:clr>
        </p15:guide>
        <p15:guide id="4" pos="3711">
          <p15:clr>
            <a:srgbClr val="FBAE40"/>
          </p15:clr>
        </p15:guide>
        <p15:guide id="5" pos="390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994000" y="1206000"/>
            <a:ext cx="2844000" cy="3628800"/>
          </a:xfrm>
          <a:noFill/>
          <a:effectLst/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en-GB" noProof="0" dirty="0"/>
              <a:t>To customise the points hierarchy, use Start &gt; Paragraph &gt; Decrease/Increase List Level.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Title 20 </a:t>
            </a:r>
            <a:r>
              <a:rPr lang="en-GB" noProof="0" dirty="0" err="1"/>
              <a:t>pt</a:t>
            </a:r>
            <a:r>
              <a:rPr lang="en-GB" noProof="0" dirty="0"/>
              <a:t>, two lines max. and picture with text</a:t>
            </a:r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9" hasCustomPrompt="1"/>
          </p:nvPr>
        </p:nvSpPr>
        <p:spPr>
          <a:xfrm>
            <a:off x="306000" y="1206000"/>
            <a:ext cx="5382000" cy="3628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 dirty="0"/>
              <a:t>To insert a picture, click on the icon in the middle.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D56DB8AA-803C-49D2-90AA-1140CE72DCD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312000" y="4618800"/>
            <a:ext cx="2376000" cy="216000"/>
          </a:xfrm>
        </p:spPr>
        <p:txBody>
          <a:bodyPr wrap="none" tIns="72000" rIns="72000" bIns="72000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Image: Please quote the image / source / name of </a:t>
            </a:r>
            <a:r>
              <a:rPr lang="en-GB" noProof="0" dirty="0" err="1"/>
              <a:t>Photographern</a:t>
            </a:r>
            <a:endParaRPr lang="en-GB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77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le and conten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994000" y="1206000"/>
            <a:ext cx="2844000" cy="3628800"/>
          </a:xfrm>
          <a:noFill/>
          <a:effectLst/>
        </p:spPr>
        <p:txBody>
          <a:bodyPr lIns="0" tIns="0" rIns="0" bIns="0">
            <a:noAutofit/>
          </a:bodyPr>
          <a:lstStyle/>
          <a:p>
            <a:pPr lvl="0"/>
            <a:r>
              <a:rPr lang="en-GB" noProof="0" dirty="0"/>
              <a:t>To customise the points hierarchy, use Start &gt; Paragraph &gt; Decrease/Increase List Level.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Title 20 pt, two lines max. and contents with comments column</a:t>
            </a:r>
          </a:p>
        </p:txBody>
      </p:sp>
      <p:sp>
        <p:nvSpPr>
          <p:cNvPr id="14" name="Inhaltsplatzhalter 16"/>
          <p:cNvSpPr>
            <a:spLocks noGrp="1"/>
          </p:cNvSpPr>
          <p:nvPr>
            <p:ph sz="quarter" idx="19" hasCustomPrompt="1"/>
          </p:nvPr>
        </p:nvSpPr>
        <p:spPr>
          <a:xfrm>
            <a:off x="306000" y="1530000"/>
            <a:ext cx="5382000" cy="3304800"/>
          </a:xfrm>
          <a:noFill/>
          <a:effectLst/>
        </p:spPr>
        <p:txBody>
          <a:bodyPr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/>
            </a:lvl1pPr>
          </a:lstStyle>
          <a:p>
            <a:pPr lvl="0"/>
            <a:r>
              <a:rPr lang="en-GB" dirty="0"/>
              <a:t>To insert a table, chart, SmartArt graphic, picture or online graphic, click on the icon in the middle.</a:t>
            </a:r>
            <a:endParaRPr dirty="0"/>
          </a:p>
        </p:txBody>
      </p:sp>
      <p:sp>
        <p:nvSpPr>
          <p:cNvPr id="2" name="Datumsplatzhalter 1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5959042-883E-4017-A3AE-45A6E0F1D86F}" type="datetime3">
              <a:rPr lang="en-US" smtClean="0"/>
              <a:t>17 November 2020</a:t>
            </a:fld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56DB8AA-803C-49D2-90AA-1140CE72DCD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Company Presentation Munich Re</a:t>
            </a:r>
            <a:endParaRPr lang="en-GB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6000" y="1206000"/>
            <a:ext cx="5382000" cy="324000"/>
          </a:xfrm>
          <a:noFill/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/>
              <a:t>Heading 16 pt, single line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5">
          <p15:clr>
            <a:srgbClr val="FBAE40"/>
          </p15:clr>
        </p15:guide>
        <p15:guide id="2" pos="377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1075500"/>
            <a:ext cx="9144000" cy="406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612000" y="4212000"/>
            <a:ext cx="7920000" cy="324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2200" i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22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buFontTx/>
              <a:buNone/>
              <a:defRPr sz="22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sz="22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sz="22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buFontTx/>
              <a:buNone/>
              <a:defRPr sz="22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buFontTx/>
              <a:buNone/>
              <a:defRPr sz="22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buFontTx/>
              <a:buNone/>
              <a:defRPr sz="22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buFontTx/>
              <a:buNone/>
              <a:defRPr sz="22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Author, two lines max.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 hasCustomPrompt="1"/>
          </p:nvPr>
        </p:nvSpPr>
        <p:spPr>
          <a:xfrm>
            <a:off x="612000" y="1511999"/>
            <a:ext cx="7920000" cy="2394261"/>
          </a:xfrm>
        </p:spPr>
        <p:txBody>
          <a:bodyPr anchor="b" anchorCtr="0">
            <a:noAutofit/>
          </a:bodyPr>
          <a:lstStyle>
            <a:lvl1pPr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Separating slide 40 pt, with multi-line quotation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  <p15:guide id="2" pos="537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paration slide with picture se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76400"/>
            <a:ext cx="9144000" cy="4068000"/>
          </a:xfrm>
          <a:solidFill>
            <a:schemeClr val="tx2"/>
          </a:solidFill>
        </p:spPr>
        <p:txBody>
          <a:bodyPr tIns="1260000" anchor="t" anchorCtr="1"/>
          <a:lstStyle>
            <a:lvl1pPr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To insert a picture, click on the icon in the middle.</a:t>
            </a:r>
          </a:p>
        </p:txBody>
      </p:sp>
      <p:sp>
        <p:nvSpPr>
          <p:cNvPr id="4" name="Titel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Separating slide 20 pt, three lines max. with background picture</a:t>
            </a:r>
          </a:p>
        </p:txBody>
      </p:sp>
      <p:sp>
        <p:nvSpPr>
          <p:cNvPr id="5" name="Textplatzhalt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768000" y="4927500"/>
            <a:ext cx="2376000" cy="216000"/>
          </a:xfrm>
        </p:spPr>
        <p:txBody>
          <a:bodyPr wrap="none" tIns="72000" rIns="72000" bIns="72000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Image: Please quote the image / source / name of Photographern</a:t>
            </a:r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306000" y="2065500"/>
            <a:ext cx="3384000" cy="3078000"/>
          </a:xfrm>
        </p:spPr>
        <p:txBody>
          <a:bodyPr wrap="none" anchor="t">
            <a:noAutofit/>
          </a:bodyPr>
          <a:lstStyle>
            <a:lvl1pPr marL="0" indent="0" algn="dist">
              <a:lnSpc>
                <a:spcPct val="100000"/>
              </a:lnSpc>
              <a:spcAft>
                <a:spcPts val="0"/>
              </a:spcAft>
              <a:buFontTx/>
              <a:buNone/>
              <a:defRPr sz="200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parating slide with backgrou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8"/>
          <p:cNvSpPr>
            <a:spLocks noGrp="1"/>
          </p:cNvSpPr>
          <p:nvPr>
            <p:ph type="title" hasCustomPrompt="1"/>
          </p:nvPr>
        </p:nvSpPr>
        <p:spPr>
          <a:xfrm>
            <a:off x="1440000" y="1368000"/>
            <a:ext cx="4356000" cy="1188000"/>
          </a:xfrm>
          <a:noFill/>
        </p:spPr>
        <p:txBody>
          <a:bodyPr lIns="0" tIns="0" rIns="306000" bIns="0">
            <a:noAutofit/>
          </a:bodyPr>
          <a:lstStyle>
            <a:lvl1pPr>
              <a:defRPr sz="2000" b="0" cap="none" baseline="0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Separating slide 20 pt, three lines max. with background picture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24" hasCustomPrompt="1"/>
          </p:nvPr>
        </p:nvSpPr>
        <p:spPr>
          <a:xfrm>
            <a:off x="90000" y="612000"/>
            <a:ext cx="1260000" cy="1800225"/>
          </a:xfrm>
          <a:noFill/>
        </p:spPr>
        <p:txBody>
          <a:bodyPr>
            <a:noAutofit/>
          </a:bodyPr>
          <a:lstStyle>
            <a:lvl1pPr marL="0" indent="0" algn="r">
              <a:buFontTx/>
              <a:buNone/>
              <a:defRPr sz="8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4400"/>
          </a:xfrm>
          <a:custGeom>
            <a:avLst/>
            <a:gdLst>
              <a:gd name="connsiteX0" fmla="*/ 0 w 9144000"/>
              <a:gd name="connsiteY0" fmla="*/ 0 h 5144400"/>
              <a:gd name="connsiteX1" fmla="*/ 9144000 w 9144000"/>
              <a:gd name="connsiteY1" fmla="*/ 0 h 5144400"/>
              <a:gd name="connsiteX2" fmla="*/ 9144000 w 9144000"/>
              <a:gd name="connsiteY2" fmla="*/ 5144400 h 5144400"/>
              <a:gd name="connsiteX3" fmla="*/ 0 w 9144000"/>
              <a:gd name="connsiteY3" fmla="*/ 5144400 h 5144400"/>
              <a:gd name="connsiteX4" fmla="*/ 0 w 9144000"/>
              <a:gd name="connsiteY4" fmla="*/ 2556000 h 5144400"/>
              <a:gd name="connsiteX5" fmla="*/ 5795963 w 9144000"/>
              <a:gd name="connsiteY5" fmla="*/ 2556000 h 5144400"/>
              <a:gd name="connsiteX6" fmla="*/ 5795963 w 9144000"/>
              <a:gd name="connsiteY6" fmla="*/ 612000 h 5144400"/>
              <a:gd name="connsiteX7" fmla="*/ 0 w 9144000"/>
              <a:gd name="connsiteY7" fmla="*/ 612000 h 514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5144400">
                <a:moveTo>
                  <a:pt x="0" y="0"/>
                </a:moveTo>
                <a:lnTo>
                  <a:pt x="9144000" y="0"/>
                </a:lnTo>
                <a:lnTo>
                  <a:pt x="9144000" y="5144400"/>
                </a:lnTo>
                <a:lnTo>
                  <a:pt x="0" y="5144400"/>
                </a:lnTo>
                <a:lnTo>
                  <a:pt x="0" y="2556000"/>
                </a:lnTo>
                <a:lnTo>
                  <a:pt x="5795963" y="2556000"/>
                </a:lnTo>
                <a:lnTo>
                  <a:pt x="5795963" y="612000"/>
                </a:lnTo>
                <a:lnTo>
                  <a:pt x="0" y="6120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0" tIns="2880000" anchor="t" anchorCtr="1">
            <a:noAutofit/>
          </a:bodyPr>
          <a:lstStyle>
            <a:lvl1pPr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To insert a picture, click on the icon in the middle.</a:t>
            </a:r>
          </a:p>
        </p:txBody>
      </p:sp>
      <p:sp>
        <p:nvSpPr>
          <p:cNvPr id="5" name="Textplatzhalt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768000" y="4928400"/>
            <a:ext cx="2376000" cy="216000"/>
          </a:xfrm>
        </p:spPr>
        <p:txBody>
          <a:bodyPr wrap="none" tIns="72000" rIns="72000" bIns="72000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Image: Please quote the image / source / name of Photographern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ackground Picture and Comments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9" hasCustomPrompt="1"/>
          </p:nvPr>
        </p:nvSpPr>
        <p:spPr>
          <a:xfrm>
            <a:off x="0" y="1080000"/>
            <a:ext cx="9144000" cy="4068000"/>
          </a:xfrm>
          <a:solidFill>
            <a:schemeClr val="tx2"/>
          </a:solidFill>
        </p:spPr>
        <p:txBody>
          <a:bodyPr wrap="none" lIns="0" tIns="1440000" rIns="0" bIns="0" anchor="t" anchorCtr="1"/>
          <a:lstStyle>
            <a:lvl1pPr marL="0" marR="0" indent="0" algn="ctr" defTabSz="270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To insert a picture, click on</a:t>
            </a:r>
            <a:br>
              <a:rPr lang="en-GB" dirty="0"/>
            </a:br>
            <a:r>
              <a:rPr lang="en-GB" dirty="0"/>
              <a:t>the icon in the middle.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5994000" y="1206000"/>
            <a:ext cx="2844000" cy="3628800"/>
          </a:xfrm>
          <a:solidFill>
            <a:schemeClr val="bg1"/>
          </a:solidFill>
          <a:effectLst/>
        </p:spPr>
        <p:txBody>
          <a:bodyPr lIns="108000" tIns="72000" rIns="36000" bIns="36000">
            <a:noAutofit/>
          </a:bodyPr>
          <a:lstStyle/>
          <a:p>
            <a:pPr lvl="0"/>
            <a:r>
              <a:rPr lang="en-GB" noProof="0" dirty="0"/>
              <a:t>To customise the points hierarchy, use Start &gt; Paragraph &gt; Decrease/Increase List Level.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Separating slide 20 pt, two lines max. and background picture with comments column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6000" y="1270800"/>
            <a:ext cx="5382000" cy="324000"/>
          </a:xfrm>
          <a:noFill/>
        </p:spPr>
        <p:txBody>
          <a:bodyPr lIns="0" tIns="0" rIns="0" bIns="0" anchor="t">
            <a:noAutofit/>
          </a:bodyPr>
          <a:lstStyle>
            <a:lvl1pPr marL="0" indent="0"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Heading 16 pt, single line</a:t>
            </a: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768000" y="4928400"/>
            <a:ext cx="2376000" cy="216000"/>
          </a:xfrm>
        </p:spPr>
        <p:txBody>
          <a:bodyPr wrap="none" tIns="72000" rIns="72000" bIns="72000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Image: Please quote the image / source / name of Photographern</a:t>
            </a:r>
          </a:p>
        </p:txBody>
      </p:sp>
    </p:spTree>
    <p:extLst>
      <p:ext uri="{BB962C8B-B14F-4D97-AF65-F5344CB8AC3E}">
        <p14:creationId xmlns:p14="http://schemas.microsoft.com/office/powerpoint/2010/main" val="57970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Title only 20 pt, two lines max. 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80BA2-7C1A-4BB9-AAA5-14A50A0406B6}" type="datetime3">
              <a:rPr lang="en-US" smtClean="0"/>
              <a:t>17 November 2020</a:t>
            </a:fld>
            <a:endParaRPr lang="en-GB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6DB8AA-803C-49D2-90AA-1140CE72DCD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Company Presentation Munich Re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2976">
          <p15:clr>
            <a:srgbClr val="FBAE40"/>
          </p15:clr>
        </p15:guide>
        <p15:guide id="3" orient="horz" pos="2909">
          <p15:clr>
            <a:srgbClr val="FBAE40"/>
          </p15:clr>
        </p15:guide>
        <p15:guide id="4" orient="horz" pos="963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media cli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enplatzhalter 8"/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1076400"/>
            <a:ext cx="9144000" cy="4068000"/>
          </a:xfrm>
          <a:solidFill>
            <a:schemeClr val="tx2"/>
          </a:solidFill>
        </p:spPr>
        <p:txBody>
          <a:bodyPr tIns="1620000" anchor="t" anchorCtr="1"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To insert a video, click on the icon in the middle.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Title 20 pt, two lines max. and video</a:t>
            </a:r>
          </a:p>
        </p:txBody>
      </p:sp>
      <p:pic>
        <p:nvPicPr>
          <p:cNvPr id="5" name="Grafik 4" descr="Logo_Munich Re_36mm_RGB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200" y="306000"/>
            <a:ext cx="1305000" cy="303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pr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8823-FC83-404E-ADB3-8ECF0D71FBC0}" type="datetime3">
              <a:rPr lang="en-US" smtClean="0"/>
              <a:t>17 November 2020</a:t>
            </a:fld>
            <a:endParaRPr lang="en-GB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6DB8AA-803C-49D2-90AA-1140CE72DCD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Company Presentation Munich Re</a:t>
            </a:r>
            <a:endParaRPr lang="en-GB" dirty="0"/>
          </a:p>
        </p:txBody>
      </p:sp>
      <p:sp>
        <p:nvSpPr>
          <p:cNvPr id="7" name="Rectangle 11"/>
          <p:cNvSpPr/>
          <p:nvPr/>
        </p:nvSpPr>
        <p:spPr>
          <a:xfrm>
            <a:off x="306000" y="1204619"/>
            <a:ext cx="1134000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89A"/>
                </a:solidFill>
                <a:effectLst/>
                <a:uLnTx/>
                <a:uFillTx/>
              </a:rPr>
              <a:t>Risk Solutions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06000" y="360363"/>
            <a:ext cx="6840000" cy="55800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l" defTabSz="685800" rtl="0" eaLnBrk="1" latinLnBrk="0" hangingPunct="1">
              <a:spcBef>
                <a:spcPct val="0"/>
              </a:spcBef>
              <a:buNone/>
            </a:pPr>
            <a:r>
              <a:rPr lang="en-GB" sz="2000" kern="1200" noProof="0" dirty="0">
                <a:solidFill>
                  <a:schemeClr val="tx2"/>
                </a:solidFill>
              </a:rPr>
              <a:t>Imprint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7060" y="2986620"/>
            <a:ext cx="9060244" cy="482184"/>
            <a:chOff x="83757" y="2862001"/>
            <a:chExt cx="9060244" cy="482184"/>
          </a:xfrm>
        </p:grpSpPr>
        <p:sp>
          <p:nvSpPr>
            <p:cNvPr id="9" name="TextBox 15"/>
            <p:cNvSpPr txBox="1"/>
            <p:nvPr/>
          </p:nvSpPr>
          <p:spPr>
            <a:xfrm>
              <a:off x="83757" y="2862002"/>
              <a:ext cx="9060244" cy="482183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spAutoFit/>
            </a:bodyPr>
            <a:lstStyle/>
            <a:p>
              <a:pPr algn="l">
                <a:spcBef>
                  <a:spcPts val="400"/>
                </a:spcBef>
              </a:pPr>
              <a:fld id="{2EA1A526-505F-4320-8510-64E59A38533D}" type="datetime1">
                <a:rPr lang="en-GB" sz="1400" i="0" smtClean="0">
                  <a:solidFill>
                    <a:schemeClr val="tx2"/>
                  </a:solidFill>
                </a:rPr>
                <a:pPr algn="l">
                  <a:spcBef>
                    <a:spcPts val="400"/>
                  </a:spcBef>
                </a:pPr>
                <a:t>17/11/2020</a:t>
              </a:fld>
              <a:r>
                <a:rPr lang="en-GB" sz="1400" i="0" dirty="0">
                  <a:solidFill>
                    <a:schemeClr val="tx2"/>
                  </a:solidFill>
                </a:rPr>
                <a:t>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Münchener Rückversicherungs-Gesellschaft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953158A1-D36F-4775-AC10-954A35492F00}" type="datetime1">
                <a:rPr kumimoji="0" lang="en-GB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17/11/2020</a:t>
              </a:fld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 </a:t>
              </a: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Munich Reinsurance Company</a:t>
              </a:r>
            </a:p>
          </p:txBody>
        </p:sp>
        <p:sp>
          <p:nvSpPr>
            <p:cNvPr id="16" name="Jahr2"/>
            <p:cNvSpPr txBox="1">
              <a:spLocks/>
            </p:cNvSpPr>
            <p:nvPr/>
          </p:nvSpPr>
          <p:spPr>
            <a:xfrm>
              <a:off x="83840" y="2862001"/>
              <a:ext cx="497681" cy="48218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lIns="0" tIns="0" rIns="36000" bIns="0" rtlCol="0" anchor="ctr">
              <a:noAutofit/>
            </a:bodyPr>
            <a:lstStyle>
              <a:defPPr>
                <a:defRPr lang="en-GB"/>
              </a:defPPr>
              <a:lvl1pPr marL="0" algn="r" defTabSz="685800" rtl="0" eaLnBrk="1" latinLnBrk="0" hangingPunct="1">
                <a:defRPr sz="600" kern="1200">
                  <a:solidFill>
                    <a:schemeClr val="accent4">
                      <a:lumMod val="75000"/>
                    </a:schemeClr>
                  </a:solidFill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ts val="400"/>
                </a:spcBef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©</a:t>
              </a:r>
            </a:p>
            <a:p>
              <a:pPr>
                <a:spcBef>
                  <a:spcPts val="400"/>
                </a:spcBef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</a:rPr>
                <a:t>© 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8" name="Rechteck 7"/>
          <p:cNvSpPr>
            <a:spLocks noGrp="1"/>
          </p:cNvSpPr>
          <p:nvPr>
            <p:ph type="body" sz="quarter" idx="14" hasCustomPrompt="1"/>
          </p:nvPr>
        </p:nvSpPr>
        <p:spPr>
          <a:xfrm>
            <a:off x="306000" y="1530000"/>
            <a:ext cx="8532000" cy="1260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lvl="0"/>
            <a:r>
              <a:rPr lang="en-GB" noProof="0" dirty="0"/>
              <a:t>Please add here your Legal Entity</a:t>
            </a:r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7560000 w 9144000"/>
              <a:gd name="connsiteY3" fmla="*/ 5143500 h 5143500"/>
              <a:gd name="connsiteX4" fmla="*/ 7560000 w 9144000"/>
              <a:gd name="connsiteY4" fmla="*/ 2565900 h 5143500"/>
              <a:gd name="connsiteX5" fmla="*/ 0 w 9144000"/>
              <a:gd name="connsiteY5" fmla="*/ 25659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7560000" y="5143500"/>
                </a:lnTo>
                <a:lnTo>
                  <a:pt x="7560000" y="2565900"/>
                </a:lnTo>
                <a:lnTo>
                  <a:pt x="0" y="25659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tIns="1980000" anchor="t" anchorCtr="1">
            <a:noAutofit/>
          </a:bodyPr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To insert a cover picture, click on the icon in the middle.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6000" y="2862000"/>
            <a:ext cx="4716000" cy="774000"/>
          </a:xfrm>
          <a:noFill/>
        </p:spPr>
        <p:txBody>
          <a:bodyPr lIns="0" rIns="0" bIns="0" anchor="b">
            <a:noAutofit/>
          </a:bodyPr>
          <a:lstStyle>
            <a:lvl1pPr>
              <a:lnSpc>
                <a:spcPct val="100000"/>
              </a:lnSpc>
              <a:defRPr sz="2400" cap="none" baseline="0"/>
            </a:lvl1pPr>
          </a:lstStyle>
          <a:p>
            <a:r>
              <a:rPr lang="en-GB" dirty="0"/>
              <a:t>Title 24 pt, two lines max.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6000" y="4230000"/>
            <a:ext cx="4716000" cy="648000"/>
          </a:xfrm>
        </p:spPr>
        <p:txBody>
          <a:bodyPr anchor="b" anchorCtr="0"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Date: DD/MM/YYYY</a:t>
            </a:r>
            <a:br>
              <a:rPr lang="en-GB" dirty="0"/>
            </a:br>
            <a:r>
              <a:rPr lang="en-GB" dirty="0"/>
              <a:t>Name of speaker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81543" y="2355750"/>
            <a:ext cx="2376000" cy="216000"/>
          </a:xfrm>
        </p:spPr>
        <p:txBody>
          <a:bodyPr wrap="none" tIns="72000" rIns="0" bIns="72000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Image: Please quote the image / source / name of Photographern</a:t>
            </a:r>
          </a:p>
        </p:txBody>
      </p:sp>
      <p:pic>
        <p:nvPicPr>
          <p:cNvPr id="14" name="Grafik 13" descr="Logo_Munich Re_42mm_RGB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8000" y="4489200"/>
            <a:ext cx="1521000" cy="354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dirty="0"/>
              <a:t>Title 20 pt, two lines max. for Agenda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50000" indent="-450000">
              <a:spcAft>
                <a:spcPts val="900"/>
              </a:spcAft>
              <a:buClr>
                <a:schemeClr val="accent1"/>
              </a:buClr>
              <a:buSzPct val="145000"/>
              <a:buAutoNum type="arabicPeriod"/>
              <a:defRPr/>
            </a:lvl1pPr>
            <a:lvl2pPr marL="720000">
              <a:defRPr/>
            </a:lvl2pPr>
            <a:lvl3pPr marL="990000">
              <a:defRPr/>
            </a:lvl3pPr>
            <a:lvl4pPr marL="1260000">
              <a:defRPr/>
            </a:lvl4pPr>
            <a:lvl5pPr marL="1530000">
              <a:defRPr/>
            </a:lvl5pPr>
            <a:lvl6pPr marL="1800000">
              <a:defRPr/>
            </a:lvl6pPr>
            <a:lvl7pPr marL="2070000">
              <a:defRPr/>
            </a:lvl7pPr>
            <a:lvl8pPr marL="2340000">
              <a:defRPr baseline="0"/>
            </a:lvl8pPr>
            <a:lvl9pPr marL="2610000">
              <a:defRPr baseline="0"/>
            </a:lvl9pPr>
          </a:lstStyle>
          <a:p>
            <a:pPr lvl="0"/>
            <a:r>
              <a:rPr lang="en-GB" dirty="0"/>
              <a:t>To customise the points hierarchy, use Start &gt; Paragraph &gt; Decrease/Increase List Level. Alternatively, insert table, chart, SmartArt graphic, picture or online graphic.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4909C6-CC71-4962-A18E-AF0515723D9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dirty="0"/>
              <a:t>To customise the points hierarchy, use Start &gt; Paragraph &gt; Decrease/Increase List Level. Alternatively, insert table, chart, SmartArt graphic, picture or online graphic.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 20 pt, two lines max. and numbering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AutoNum type="arabicPeriod"/>
              <a:defRPr/>
            </a:lvl1pPr>
          </a:lstStyle>
          <a:p>
            <a:pPr lvl="0"/>
            <a:r>
              <a:rPr lang="en-GB" dirty="0"/>
              <a:t>To customise the points hierarchy, use Start &gt; Paragraph &gt; Decrease/Increase List Level. Alternatively, insert table, chart, SmartArt graphic, picture or online graphic.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4909C6-CC71-4962-A18E-AF0515723D9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1029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/>
            </a:lvl1pPr>
            <a:lvl2pPr marL="270000" indent="0">
              <a:buNone/>
            </a:lvl2pPr>
            <a:lvl3pPr marL="540000" indent="0">
              <a:buNone/>
            </a:lvl3pPr>
            <a:lvl4pPr marL="810000" indent="0">
              <a:buNone/>
            </a:lvl4pPr>
            <a:lvl5pPr marL="1080000" indent="0">
              <a:buNone/>
            </a:lvl5pPr>
            <a:lvl6pPr marL="1350000" indent="0">
              <a:buNone/>
            </a:lvl6pPr>
            <a:lvl7pPr marL="1620000" indent="0">
              <a:buNone/>
            </a:lvl7pPr>
            <a:lvl8pPr marL="1890000" indent="0">
              <a:buNone/>
            </a:lvl8pPr>
            <a:lvl9pPr marL="2160000" indent="0">
              <a:buNone/>
            </a:lvl9pPr>
          </a:lstStyle>
          <a:p>
            <a:pPr lvl="0"/>
            <a:r>
              <a:rPr lang="en-GB" dirty="0"/>
              <a:t>To customise the points hierarchy, use Start &gt; Paragraph &gt; Decrease/Increase List Level. Alternatively, insert table, chart, SmartArt graphic, picture or online graphic.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Title 20 pt, two lines max. and text</a:t>
            </a:r>
            <a:endParaRPr lang="en-GB" noProof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4909C6-CC71-4962-A18E-AF0515723D9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6000" y="1206000"/>
            <a:ext cx="8532000" cy="324000"/>
          </a:xfrm>
          <a:noFill/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/>
              <a:t>Heading 16 pt, single line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56DB8AA-803C-49D2-90AA-1140CE72DCD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Title 20 pt, two lines max. and chart</a:t>
            </a:r>
          </a:p>
        </p:txBody>
      </p:sp>
      <p:sp>
        <p:nvSpPr>
          <p:cNvPr id="18" name="Diagrammplatzhalter 17"/>
          <p:cNvSpPr>
            <a:spLocks noGrp="1"/>
          </p:cNvSpPr>
          <p:nvPr>
            <p:ph type="chart" sz="quarter" idx="15" hasCustomPrompt="1"/>
          </p:nvPr>
        </p:nvSpPr>
        <p:spPr>
          <a:xfrm>
            <a:off x="306000" y="1530000"/>
            <a:ext cx="8532000" cy="3304800"/>
          </a:xfrm>
          <a:noFill/>
        </p:spPr>
        <p:txBody>
          <a:bodyPr/>
          <a:lstStyle>
            <a:lvl1pPr marL="0" indent="0">
              <a:buNone/>
            </a:lvl1pPr>
          </a:lstStyle>
          <a:p>
            <a:r>
              <a:rPr lang="en-GB" dirty="0"/>
              <a:t>To insert a chart, click on the icon in the middle.</a:t>
            </a:r>
            <a:br>
              <a:rPr lang="en-GB" dirty="0"/>
            </a:br>
            <a:r>
              <a:rPr lang="en-GB" dirty="0"/>
              <a:t>Changing chart colours: Click on Chart in the ribbon bar, then Chart Tools &gt; Design &gt; Change Colors (Quick Colours for Charts). Under Monochromatic, select Colour 5 or 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Title 20 pt, two lines max. and table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56DB8AA-803C-49D2-90AA-1140CE72DCD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abellenplatzhalter 11"/>
          <p:cNvSpPr>
            <a:spLocks noGrp="1"/>
          </p:cNvSpPr>
          <p:nvPr>
            <p:ph type="tbl" sz="quarter" idx="19" hasCustomPrompt="1"/>
          </p:nvPr>
        </p:nvSpPr>
        <p:spPr>
          <a:xfrm>
            <a:off x="306000" y="1205138"/>
            <a:ext cx="8532000" cy="3628800"/>
          </a:xfrm>
        </p:spPr>
        <p:txBody>
          <a:bodyPr/>
          <a:lstStyle>
            <a:lvl1pPr marL="0" indent="0">
              <a:buFontTx/>
              <a:buNone/>
            </a:lvl1pPr>
          </a:lstStyle>
          <a:p>
            <a:r>
              <a:rPr lang="en-GB" dirty="0"/>
              <a:t>To insert a table, click on the icon in the middle.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 20 pt, two lines max. and two content blocks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6DB8AA-803C-49D2-90AA-1140CE72DCD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3" hasCustomPrompt="1"/>
          </p:nvPr>
        </p:nvSpPr>
        <p:spPr>
          <a:xfrm>
            <a:off x="306000" y="1530000"/>
            <a:ext cx="4111200" cy="3304800"/>
          </a:xfrm>
          <a:noFill/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GB" dirty="0"/>
              <a:t>To customise the points hierarchy, use Start &gt; Paragraph &gt; Decrease/Increase List Level.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22" name="Inhaltsplatzhalter 21"/>
          <p:cNvSpPr>
            <a:spLocks noGrp="1"/>
          </p:cNvSpPr>
          <p:nvPr>
            <p:ph sz="quarter" idx="14" hasCustomPrompt="1"/>
          </p:nvPr>
        </p:nvSpPr>
        <p:spPr>
          <a:xfrm>
            <a:off x="4723200" y="1530000"/>
            <a:ext cx="4111200" cy="3304800"/>
          </a:xfrm>
          <a:noFill/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GB" dirty="0"/>
              <a:t>To customise the points hierarchy, use Start &gt; Paragraph &gt; Decrease/Increase List Level.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06000" y="1206000"/>
            <a:ext cx="4111200" cy="324000"/>
          </a:xfrm>
          <a:noFill/>
        </p:spPr>
        <p:txBody>
          <a:bodyPr lIns="0" tIns="0" rIns="0" bIns="0" anchor="t"/>
          <a:lstStyle>
            <a:lvl1pPr marL="0" indent="0">
              <a:buFontTx/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/>
              <a:t>Heading 16 pt, single line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23200" y="1206000"/>
            <a:ext cx="4111200" cy="324000"/>
          </a:xfrm>
          <a:noFill/>
        </p:spPr>
        <p:txBody>
          <a:bodyPr lIns="0" tIns="0" rIns="0" bIns="0" anchor="t"/>
          <a:lstStyle>
            <a:lvl1pPr marL="0" indent="0">
              <a:buFontTx/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/>
              <a:t>Heading 16 pt, single line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976">
          <p15:clr>
            <a:srgbClr val="FBAE40"/>
          </p15:clr>
        </p15:guide>
        <p15:guide id="2" pos="2784">
          <p15:clr>
            <a:srgbClr val="FBAE40"/>
          </p15:clr>
        </p15:guide>
        <p15:guide id="3" orient="horz" pos="965">
          <p15:clr>
            <a:srgbClr val="FBAE40"/>
          </p15:clr>
        </p15:guide>
        <p15:guide id="4" orient="horz" pos="11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46971405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think-cell Slide" r:id="rId24" imgW="378" imgH="377" progId="TCLayout.ActiveDocument.1">
                  <p:embed/>
                </p:oleObj>
              </mc:Choice>
              <mc:Fallback>
                <p:oleObj name="think-cell Slide" r:id="rId24" imgW="378" imgH="377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4E896174-38C0-4939-9A53-A308A33C1A55}"/>
              </a:ext>
            </a:extLst>
          </p:cNvPr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GB" sz="2000" b="0" i="0" baseline="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075500"/>
            <a:ext cx="9142413" cy="406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06000" y="360363"/>
            <a:ext cx="6840000" cy="55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Title 20 pt, two lines max.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6000" y="1206000"/>
            <a:ext cx="8530200" cy="362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To customise the points hierarchy, use Start &gt; Paragraph &gt; Decrease/Increase List Level. Alternatively, insert table, chart, SmartArt graphic, picture or online graphic.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7618295" y="4896000"/>
            <a:ext cx="833438" cy="202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D4D9B98D-908A-4931-8AB8-C57A3DD4477F}" type="datetime3">
              <a:rPr lang="en-US" smtClean="0"/>
              <a:t>17 November 2020</a:t>
            </a:fld>
            <a:endParaRPr lang="en-GB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76685" y="4896000"/>
            <a:ext cx="3598784" cy="202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GB"/>
              <a:t>Company Presentation Munich Re</a:t>
            </a:r>
            <a:endParaRPr lang="en-GB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47812" y="4896000"/>
            <a:ext cx="389503" cy="202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D56DB8AA-803C-49D2-90AA-1140CE72DCD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6" name="Grafik 15" descr="Logo_Munich Re_36mm_RGB.emf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200" y="306000"/>
            <a:ext cx="1305000" cy="303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5" r:id="rId2"/>
    <p:sldLayoutId id="2147483751" r:id="rId3"/>
    <p:sldLayoutId id="2147483752" r:id="rId4"/>
    <p:sldLayoutId id="2147483755" r:id="rId5"/>
    <p:sldLayoutId id="2147483753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43" r:id="rId14"/>
    <p:sldLayoutId id="2147483723" r:id="rId15"/>
    <p:sldLayoutId id="2147483757" r:id="rId16"/>
    <p:sldLayoutId id="2147483724" r:id="rId17"/>
    <p:sldLayoutId id="2147483725" r:id="rId18"/>
    <p:sldLayoutId id="2147483744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270000" rtl="0" eaLnBrk="1" latinLnBrk="0" hangingPunct="1">
        <a:spcBef>
          <a:spcPct val="0"/>
        </a:spcBef>
        <a:buNone/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2700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2700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2700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080000" indent="-270000" algn="l" defTabSz="2700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350000" indent="-270000" algn="l" defTabSz="2700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620000" indent="-270000" algn="l" defTabSz="2700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890000" indent="-270000" algn="l" defTabSz="2700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160000" indent="-270000" algn="l" defTabSz="2700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430000" indent="-270000" algn="l" defTabSz="2700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2">
          <p15:clr>
            <a:srgbClr val="F26B43"/>
          </p15:clr>
        </p15:guide>
        <p15:guide id="2" orient="horz" pos="761">
          <p15:clr>
            <a:srgbClr val="F26B43"/>
          </p15:clr>
        </p15:guide>
        <p15:guide id="4" pos="5567">
          <p15:clr>
            <a:srgbClr val="F26B43"/>
          </p15:clr>
        </p15:guide>
        <p15:guide id="5" orient="horz" pos="3047">
          <p15:clr>
            <a:srgbClr val="F26B43"/>
          </p15:clr>
        </p15:guide>
        <p15:guide id="6" orient="horz" pos="22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ags" Target="../tags/tag5.xml"/><Relationship Id="rId7" Type="http://schemas.openxmlformats.org/officeDocument/2006/relationships/image" Target="../media/image7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9.e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9.e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nichre.com/PVWarrantyPartner" TargetMode="External"/><Relationship Id="rId3" Type="http://schemas.openxmlformats.org/officeDocument/2006/relationships/tags" Target="../tags/tag11.xml"/><Relationship Id="rId7" Type="http://schemas.openxmlformats.org/officeDocument/2006/relationships/image" Target="../media/image10.JPG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70" b="1857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99" y="2862000"/>
            <a:ext cx="8531614" cy="774000"/>
          </a:xfrm>
        </p:spPr>
        <p:txBody>
          <a:bodyPr anchor="t"/>
          <a:lstStyle/>
          <a:p>
            <a:r>
              <a:rPr lang="en-US" sz="2000" dirty="0">
                <a:solidFill>
                  <a:schemeClr val="accent1"/>
                </a:solidFill>
              </a:rPr>
              <a:t>Performance Guarantees </a:t>
            </a:r>
            <a:br>
              <a:rPr lang="en-US" sz="2000" dirty="0">
                <a:solidFill>
                  <a:schemeClr val="accent1"/>
                </a:solidFill>
              </a:rPr>
            </a:br>
            <a:r>
              <a:rPr lang="en-US" sz="2000" dirty="0">
                <a:solidFill>
                  <a:schemeClr val="accent1"/>
                </a:solidFill>
              </a:rPr>
              <a:t>Features of a valuable Performance Warranty Insurance</a:t>
            </a:r>
            <a:endParaRPr lang="en-GB" sz="2000" dirty="0"/>
          </a:p>
        </p:txBody>
      </p:sp>
      <p:sp>
        <p:nvSpPr>
          <p:cNvPr id="8" name="Text Placeholder 7"/>
          <p:cNvSpPr>
            <a:spLocks noGrp="1"/>
          </p:cNvSpPr>
          <p:nvPr>
            <p:ph type="subTitle" idx="1"/>
          </p:nvPr>
        </p:nvSpPr>
        <p:spPr>
          <a:xfrm>
            <a:off x="306000" y="3661213"/>
            <a:ext cx="6318000" cy="1174273"/>
          </a:xfrm>
        </p:spPr>
        <p:txBody>
          <a:bodyPr anchor="t"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Hitesh Kotak, Julia Moser, Michael Schrempp</a:t>
            </a:r>
          </a:p>
        </p:txBody>
      </p:sp>
    </p:spTree>
    <p:extLst>
      <p:ext uri="{BB962C8B-B14F-4D97-AF65-F5344CB8AC3E}">
        <p14:creationId xmlns:p14="http://schemas.microsoft.com/office/powerpoint/2010/main" val="158678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1BA0A3-9599-4020-8F7C-8EFE5CFF8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000" y="1205999"/>
            <a:ext cx="6166238" cy="1501481"/>
          </a:xfrm>
        </p:spPr>
        <p:txBody>
          <a:bodyPr/>
          <a:lstStyle/>
          <a:p>
            <a:pPr marL="0" indent="0">
              <a:buNone/>
            </a:pPr>
            <a:r>
              <a:rPr lang="de-DE" sz="1200" dirty="0"/>
              <a:t>Bureau </a:t>
            </a:r>
            <a:r>
              <a:rPr lang="de-DE" sz="1200" dirty="0" err="1"/>
              <a:t>of</a:t>
            </a:r>
            <a:r>
              <a:rPr lang="de-DE" sz="1200" dirty="0"/>
              <a:t> Indian Standards (BIS): </a:t>
            </a:r>
            <a:r>
              <a:rPr lang="en-GB" sz="1200" dirty="0"/>
              <a:t>IS 14286 :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/>
              <a:t>Harmonized IEC 61215 &amp; 61730 standard</a:t>
            </a:r>
          </a:p>
          <a:p>
            <a:pPr marL="0" indent="0">
              <a:buNone/>
            </a:pPr>
            <a:r>
              <a:rPr lang="en-GB" sz="1200" dirty="0"/>
              <a:t>Modules sold in India must have IS 14286 from one of the Test Labs recognized by BIS</a:t>
            </a:r>
          </a:p>
          <a:p>
            <a:pPr marL="612900" lvl="1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dirty="0"/>
              <a:t>Hi </a:t>
            </a:r>
            <a:r>
              <a:rPr lang="en-US" sz="1200" dirty="0" err="1"/>
              <a:t>Physix</a:t>
            </a:r>
            <a:r>
              <a:rPr lang="en-US" sz="1200" dirty="0"/>
              <a:t> Laboratory India Pvt. Ltd., Pune </a:t>
            </a:r>
            <a:endParaRPr lang="en-GB" sz="1100" dirty="0"/>
          </a:p>
          <a:p>
            <a:pPr marL="612900" lvl="1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dirty="0"/>
              <a:t>UL India Pvt. Ltd., Bangalore </a:t>
            </a:r>
            <a:endParaRPr lang="en-GB" sz="1100" dirty="0"/>
          </a:p>
          <a:p>
            <a:pPr marL="612900" lvl="1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dirty="0"/>
              <a:t>TUV </a:t>
            </a:r>
            <a:r>
              <a:rPr lang="en-US" sz="1200" dirty="0" err="1"/>
              <a:t>Rheinland</a:t>
            </a:r>
            <a:r>
              <a:rPr lang="en-US" sz="1200" dirty="0"/>
              <a:t>, Bangalore </a:t>
            </a:r>
            <a:endParaRPr lang="en-GB" sz="1100" dirty="0"/>
          </a:p>
          <a:p>
            <a:pPr marL="612900" lvl="1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200" dirty="0"/>
              <a:t>NISE, Gurugram </a:t>
            </a:r>
            <a:endParaRPr lang="en-GB" sz="1100" dirty="0"/>
          </a:p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r>
              <a:rPr lang="en-GB" sz="120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6188A6-35C0-46A3-98DB-8730C51FA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000" y="360363"/>
            <a:ext cx="6219790" cy="558000"/>
          </a:xfrm>
        </p:spPr>
        <p:txBody>
          <a:bodyPr/>
          <a:lstStyle/>
          <a:p>
            <a:r>
              <a:rPr lang="en-GB" sz="1600" dirty="0">
                <a:solidFill>
                  <a:schemeClr val="accent1"/>
                </a:solidFill>
              </a:rPr>
              <a:t>Ministry of New &amp; Renewable Energy asks lenders to insist on BIS certification of PV Modules rather than Tier-1 List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F2CF41-B59B-4DC2-A811-7BC7A1D0C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5790" y="1131487"/>
            <a:ext cx="2535211" cy="392699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4B01B8-AF7B-4E0A-A455-CF4339AD4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82" y="2995116"/>
            <a:ext cx="7496743" cy="1034959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281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1A9F5781-5AE6-4B4D-8EFF-EF90B5424F5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think-cell Slide" r:id="rId6" imgW="359" imgH="358" progId="TCLayout.ActiveDocument.1">
                  <p:embed/>
                </p:oleObj>
              </mc:Choice>
              <mc:Fallback>
                <p:oleObj name="think-cell Slide" r:id="rId6" imgW="359" imgH="358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1A9F5781-5AE6-4B4D-8EFF-EF90B5424F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98658A1A-BC19-47BB-9A92-A0A917AAC91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ZA" sz="160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3319" y="1208088"/>
            <a:ext cx="5574585" cy="3625739"/>
          </a:xfrm>
          <a:prstGeom prst="rect">
            <a:avLst/>
          </a:prstGeom>
          <a:ln w="9525">
            <a:solidFill>
              <a:schemeClr val="accent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000" y="360363"/>
            <a:ext cx="6840000" cy="558000"/>
          </a:xfrm>
        </p:spPr>
        <p:txBody>
          <a:bodyPr/>
          <a:lstStyle/>
          <a:p>
            <a:r>
              <a:rPr lang="en-ZA" sz="1600" dirty="0">
                <a:solidFill>
                  <a:schemeClr val="accent1"/>
                </a:solidFill>
              </a:rPr>
              <a:t>The Warranty Risk of Solar</a:t>
            </a:r>
            <a:br>
              <a:rPr lang="en-ZA" sz="1600" dirty="0">
                <a:solidFill>
                  <a:schemeClr val="accent1"/>
                </a:solidFill>
              </a:rPr>
            </a:br>
            <a:r>
              <a:rPr lang="en-ZA" sz="1600" dirty="0"/>
              <a:t>25 years performance warranty: a unique risk to the PV industry</a:t>
            </a:r>
            <a:br>
              <a:rPr lang="en-ZA" sz="1600" dirty="0"/>
            </a:br>
            <a:endParaRPr lang="en-ZA" sz="1600" dirty="0"/>
          </a:p>
        </p:txBody>
      </p:sp>
      <p:sp>
        <p:nvSpPr>
          <p:cNvPr id="8" name="Rectangle 7"/>
          <p:cNvSpPr/>
          <p:nvPr/>
        </p:nvSpPr>
        <p:spPr>
          <a:xfrm>
            <a:off x="110560" y="2078830"/>
            <a:ext cx="3369620" cy="23419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Exceptionally long and strong supplier’s warranty:</a:t>
            </a:r>
          </a:p>
          <a:p>
            <a:pPr marL="514350" lvl="1" indent="-1714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200" dirty="0">
                <a:solidFill>
                  <a:schemeClr val="tx2"/>
                </a:solidFill>
              </a:rPr>
              <a:t>(</a:t>
            </a:r>
            <a:r>
              <a:rPr lang="en-US" sz="1200" dirty="0" err="1">
                <a:solidFill>
                  <a:schemeClr val="tx2"/>
                </a:solidFill>
              </a:rPr>
              <a:t>i</a:t>
            </a:r>
            <a:r>
              <a:rPr lang="en-US" sz="1200" dirty="0">
                <a:solidFill>
                  <a:schemeClr val="tx2"/>
                </a:solidFill>
              </a:rPr>
              <a:t>) repair,</a:t>
            </a:r>
          </a:p>
          <a:p>
            <a:pPr marL="514350" lvl="1" indent="-1714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200" dirty="0">
                <a:solidFill>
                  <a:schemeClr val="tx2"/>
                </a:solidFill>
              </a:rPr>
              <a:t>(ii) replace, or</a:t>
            </a:r>
          </a:p>
          <a:p>
            <a:pPr marL="514350" lvl="1" indent="-1714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200" dirty="0">
                <a:solidFill>
                  <a:schemeClr val="tx2"/>
                </a:solidFill>
              </a:rPr>
              <a:t>(iii) compensate underperformance.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</a:pPr>
            <a:endParaRPr lang="en-US" sz="1200" dirty="0">
              <a:solidFill>
                <a:schemeClr val="tx2"/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However, the Supplier usual does </a:t>
            </a:r>
            <a:r>
              <a:rPr lang="en-US" sz="1200" b="1" dirty="0">
                <a:solidFill>
                  <a:schemeClr val="tx2"/>
                </a:solidFill>
              </a:rPr>
              <a:t>not</a:t>
            </a:r>
            <a:r>
              <a:rPr lang="en-US" sz="1200" dirty="0">
                <a:solidFill>
                  <a:schemeClr val="tx2"/>
                </a:solidFill>
              </a:rPr>
              <a:t> have the financial rating of an insurance company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A459F52E-C8F0-4540-9F8D-67CF9B06C72F}"/>
              </a:ext>
            </a:extLst>
          </p:cNvPr>
          <p:cNvSpPr txBox="1">
            <a:spLocks/>
          </p:cNvSpPr>
          <p:nvPr/>
        </p:nvSpPr>
        <p:spPr>
          <a:xfrm>
            <a:off x="110559" y="1630501"/>
            <a:ext cx="3369620" cy="395045"/>
          </a:xfrm>
          <a:prstGeom prst="rect">
            <a:avLst/>
          </a:prstGeom>
          <a:solidFill>
            <a:schemeClr val="accent1"/>
          </a:solidFill>
        </p:spPr>
        <p:txBody>
          <a:bodyPr lIns="108000" tIns="36000" rIns="0" bIns="36000" anchor="ctr" anchorCtr="0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25 years performance warranty</a:t>
            </a:r>
          </a:p>
        </p:txBody>
      </p:sp>
    </p:spTree>
    <p:extLst>
      <p:ext uri="{BB962C8B-B14F-4D97-AF65-F5344CB8AC3E}">
        <p14:creationId xmlns:p14="http://schemas.microsoft.com/office/powerpoint/2010/main" val="150819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>
            <a:extLst>
              <a:ext uri="{FF2B5EF4-FFF2-40B4-BE49-F238E27FC236}">
                <a16:creationId xmlns:a16="http://schemas.microsoft.com/office/drawing/2014/main" id="{87B362F9-7790-4DE4-AA34-E43B46E77E9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995398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think-cell Slide" r:id="rId6" imgW="592" imgH="591" progId="TCLayout.ActiveDocument.1">
                  <p:embed/>
                </p:oleObj>
              </mc:Choice>
              <mc:Fallback>
                <p:oleObj name="think-cell Slide" r:id="rId6" imgW="592" imgH="591" progId="TCLayout.ActiveDocument.1">
                  <p:embed/>
                  <p:pic>
                    <p:nvPicPr>
                      <p:cNvPr id="12" name="Object 11" hidden="1">
                        <a:extLst>
                          <a:ext uri="{FF2B5EF4-FFF2-40B4-BE49-F238E27FC236}">
                            <a16:creationId xmlns:a16="http://schemas.microsoft.com/office/drawing/2014/main" id="{87B362F9-7790-4DE4-AA34-E43B46E77E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DFD37C80-8EE4-4FB2-B215-967F6C1C4E0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160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0363"/>
            <a:ext cx="7137088" cy="558000"/>
          </a:xfrm>
        </p:spPr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sym typeface="Wingdings" panose="05000000000000000000" pitchFamily="2" charset="2"/>
              </a:rPr>
              <a:t>The Warranty Risk of Solar</a:t>
            </a:r>
            <a:endParaRPr lang="en-US" sz="1200" i="1" dirty="0"/>
          </a:p>
        </p:txBody>
      </p:sp>
      <p:sp>
        <p:nvSpPr>
          <p:cNvPr id="4" name="Oval 3"/>
          <p:cNvSpPr/>
          <p:nvPr/>
        </p:nvSpPr>
        <p:spPr>
          <a:xfrm>
            <a:off x="114892" y="1825802"/>
            <a:ext cx="2016000" cy="1800000"/>
          </a:xfrm>
          <a:prstGeom prst="ellipse">
            <a:avLst/>
          </a:prstGeom>
          <a:solidFill>
            <a:schemeClr val="bg2">
              <a:lumMod val="60000"/>
              <a:lumOff val="40000"/>
              <a:alpha val="9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underperformance of the PV modules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14894" y="2857995"/>
            <a:ext cx="2016000" cy="1800000"/>
          </a:xfrm>
          <a:prstGeom prst="ellipse">
            <a:avLst/>
          </a:prstGeom>
          <a:solidFill>
            <a:schemeClr val="accent3">
              <a:lumMod val="60000"/>
              <a:lumOff val="40000"/>
              <a:alpha val="49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>
              <a:spcBef>
                <a:spcPts val="600"/>
              </a:spcBef>
            </a:pPr>
            <a:r>
              <a:rPr lang="en-US" sz="1200" dirty="0">
                <a:solidFill>
                  <a:schemeClr val="tx2"/>
                </a:solidFill>
              </a:rPr>
              <a:t>default of the PV module supplier</a:t>
            </a:r>
          </a:p>
        </p:txBody>
      </p:sp>
      <p:sp>
        <p:nvSpPr>
          <p:cNvPr id="6" name="Rectangle 5"/>
          <p:cNvSpPr/>
          <p:nvPr/>
        </p:nvSpPr>
        <p:spPr>
          <a:xfrm>
            <a:off x="386533" y="3027629"/>
            <a:ext cx="14727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The Warranty Risk of Solar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9822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>
            <a:extLst>
              <a:ext uri="{FF2B5EF4-FFF2-40B4-BE49-F238E27FC236}">
                <a16:creationId xmlns:a16="http://schemas.microsoft.com/office/drawing/2014/main" id="{87B362F9-7790-4DE4-AA34-E43B46E77E9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610867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think-cell Slide" r:id="rId6" imgW="592" imgH="591" progId="TCLayout.ActiveDocument.1">
                  <p:embed/>
                </p:oleObj>
              </mc:Choice>
              <mc:Fallback>
                <p:oleObj name="think-cell Slide" r:id="rId6" imgW="592" imgH="591" progId="TCLayout.ActiveDocument.1">
                  <p:embed/>
                  <p:pic>
                    <p:nvPicPr>
                      <p:cNvPr id="12" name="Object 11" hidden="1">
                        <a:extLst>
                          <a:ext uri="{FF2B5EF4-FFF2-40B4-BE49-F238E27FC236}">
                            <a16:creationId xmlns:a16="http://schemas.microsoft.com/office/drawing/2014/main" id="{87B362F9-7790-4DE4-AA34-E43B46E77E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DFD37C80-8EE4-4FB2-B215-967F6C1C4E0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160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0363"/>
            <a:ext cx="7137088" cy="558000"/>
          </a:xfrm>
        </p:spPr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sym typeface="Wingdings" panose="05000000000000000000" pitchFamily="2" charset="2"/>
              </a:rPr>
              <a:t>The Warranty Risk of Solar</a:t>
            </a:r>
            <a:endParaRPr lang="en-US" sz="1200" i="1" dirty="0"/>
          </a:p>
        </p:txBody>
      </p:sp>
      <p:sp>
        <p:nvSpPr>
          <p:cNvPr id="34" name="Textplatzhalter 5"/>
          <p:cNvSpPr txBox="1">
            <a:spLocks/>
          </p:cNvSpPr>
          <p:nvPr/>
        </p:nvSpPr>
        <p:spPr>
          <a:xfrm>
            <a:off x="2286329" y="1164482"/>
            <a:ext cx="270000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36000" rIns="72000" bIns="3600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 features of bankable PV modules</a:t>
            </a:r>
          </a:p>
        </p:txBody>
      </p:sp>
      <p:sp>
        <p:nvSpPr>
          <p:cNvPr id="4" name="Oval 3"/>
          <p:cNvSpPr/>
          <p:nvPr/>
        </p:nvSpPr>
        <p:spPr>
          <a:xfrm>
            <a:off x="114892" y="1825802"/>
            <a:ext cx="2016000" cy="1800000"/>
          </a:xfrm>
          <a:prstGeom prst="ellipse">
            <a:avLst/>
          </a:prstGeom>
          <a:solidFill>
            <a:schemeClr val="bg2">
              <a:lumMod val="60000"/>
              <a:lumOff val="40000"/>
              <a:alpha val="9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underperformance of the PV modules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14894" y="2857995"/>
            <a:ext cx="2016000" cy="1800000"/>
          </a:xfrm>
          <a:prstGeom prst="ellipse">
            <a:avLst/>
          </a:prstGeom>
          <a:solidFill>
            <a:schemeClr val="accent3">
              <a:lumMod val="60000"/>
              <a:lumOff val="40000"/>
              <a:alpha val="49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>
              <a:spcBef>
                <a:spcPts val="600"/>
              </a:spcBef>
            </a:pPr>
            <a:r>
              <a:rPr lang="en-US" sz="1200" dirty="0">
                <a:solidFill>
                  <a:schemeClr val="tx2"/>
                </a:solidFill>
              </a:rPr>
              <a:t>default of the PV module supplier</a:t>
            </a:r>
          </a:p>
        </p:txBody>
      </p:sp>
      <p:sp>
        <p:nvSpPr>
          <p:cNvPr id="6" name="Rectangle 5"/>
          <p:cNvSpPr/>
          <p:nvPr/>
        </p:nvSpPr>
        <p:spPr>
          <a:xfrm>
            <a:off x="386533" y="3027629"/>
            <a:ext cx="14727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The Warranty Risk of Solar</a:t>
            </a:r>
            <a:endParaRPr lang="en-GB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5390655" y="2857994"/>
            <a:ext cx="1738007" cy="625781"/>
          </a:xfrm>
          <a:prstGeom prst="round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50000"/>
              </a:lnSpc>
            </a:pPr>
            <a:r>
              <a:rPr lang="de-DE" sz="1400" dirty="0">
                <a:solidFill>
                  <a:schemeClr val="bg1"/>
                </a:solidFill>
              </a:rPr>
              <a:t>Low </a:t>
            </a:r>
            <a:r>
              <a:rPr lang="de-DE" sz="1400" dirty="0" err="1">
                <a:solidFill>
                  <a:schemeClr val="bg1"/>
                </a:solidFill>
              </a:rPr>
              <a:t>Warranty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Risk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329" y="1645179"/>
            <a:ext cx="2700000" cy="10618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noAutofit/>
          </a:bodyPr>
          <a:lstStyle/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2"/>
                </a:solidFill>
              </a:rPr>
              <a:t>Quality Assurance</a:t>
            </a:r>
          </a:p>
          <a:p>
            <a:pPr marL="228600" indent="-228600">
              <a:spcBef>
                <a:spcPts val="600"/>
              </a:spcBef>
              <a:buFont typeface="+mj-lt"/>
              <a:buAutoNum type="alphaLcParenR"/>
            </a:pPr>
            <a:r>
              <a:rPr lang="en-US" sz="1200" dirty="0">
                <a:solidFill>
                  <a:schemeClr val="tx2"/>
                </a:solidFill>
              </a:rPr>
              <a:t>Certifications, Bill of Materials</a:t>
            </a:r>
          </a:p>
          <a:p>
            <a:pPr marL="228600" indent="-228600">
              <a:spcBef>
                <a:spcPts val="600"/>
              </a:spcBef>
              <a:buFont typeface="+mj-lt"/>
              <a:buAutoNum type="alphaLcParenR"/>
            </a:pPr>
            <a:r>
              <a:rPr lang="en-US" sz="1200" dirty="0">
                <a:solidFill>
                  <a:schemeClr val="tx2"/>
                </a:solidFill>
              </a:rPr>
              <a:t>Factory inspections, supervisions</a:t>
            </a:r>
          </a:p>
          <a:p>
            <a:pPr marL="228600" indent="-228600">
              <a:spcBef>
                <a:spcPts val="600"/>
              </a:spcBef>
              <a:buFont typeface="+mj-lt"/>
              <a:buAutoNum type="alphaLcParenR"/>
            </a:pPr>
            <a:r>
              <a:rPr lang="en-US" sz="1200" dirty="0">
                <a:solidFill>
                  <a:schemeClr val="tx2"/>
                </a:solidFill>
              </a:rPr>
              <a:t>Extended reliability tests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329" y="3744377"/>
            <a:ext cx="2700000" cy="10618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2"/>
                </a:solidFill>
              </a:rPr>
              <a:t>Supplier’s Credibility</a:t>
            </a:r>
          </a:p>
          <a:p>
            <a:pPr marL="228600" indent="-228600">
              <a:spcBef>
                <a:spcPts val="600"/>
              </a:spcBef>
              <a:buFont typeface="+mj-lt"/>
              <a:buAutoNum type="alphaLcParenR"/>
            </a:pPr>
            <a:r>
              <a:rPr lang="en-US" sz="1200" dirty="0">
                <a:solidFill>
                  <a:schemeClr val="tx2"/>
                </a:solidFill>
              </a:rPr>
              <a:t>Track record</a:t>
            </a:r>
          </a:p>
          <a:p>
            <a:pPr marL="228600" indent="-228600">
              <a:spcBef>
                <a:spcPts val="600"/>
              </a:spcBef>
              <a:buFont typeface="+mj-lt"/>
              <a:buAutoNum type="alphaLcParenR"/>
            </a:pPr>
            <a:r>
              <a:rPr lang="en-US" sz="1200" dirty="0">
                <a:solidFill>
                  <a:schemeClr val="tx2"/>
                </a:solidFill>
              </a:rPr>
              <a:t>Financial strength</a:t>
            </a:r>
          </a:p>
          <a:p>
            <a:pPr marL="228600" indent="-228600">
              <a:spcBef>
                <a:spcPts val="600"/>
              </a:spcBef>
              <a:buFont typeface="+mj-lt"/>
              <a:buAutoNum type="alphaLcParenR"/>
            </a:pPr>
            <a:r>
              <a:rPr lang="en-US" sz="1200" dirty="0">
                <a:solidFill>
                  <a:schemeClr val="tx2"/>
                </a:solidFill>
              </a:rPr>
              <a:t>Altman Z Score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329" y="2825583"/>
            <a:ext cx="2700000" cy="8002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noAutofit/>
          </a:bodyPr>
          <a:lstStyle/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2"/>
                </a:solidFill>
              </a:rPr>
              <a:t>PV Warranty Insurance</a:t>
            </a:r>
          </a:p>
          <a:p>
            <a:pPr marL="228600" indent="-228600">
              <a:spcBef>
                <a:spcPts val="600"/>
              </a:spcBef>
              <a:buFont typeface="+mj-lt"/>
              <a:buAutoNum type="alphaLcParenR"/>
            </a:pPr>
            <a:r>
              <a:rPr lang="en-US" sz="1200" dirty="0">
                <a:solidFill>
                  <a:schemeClr val="tx2"/>
                </a:solidFill>
              </a:rPr>
              <a:t>Back-stop in case the risk occurs</a:t>
            </a:r>
          </a:p>
          <a:p>
            <a:pPr marL="228600" indent="-228600">
              <a:spcBef>
                <a:spcPts val="600"/>
              </a:spcBef>
              <a:buFont typeface="+mj-lt"/>
              <a:buAutoNum type="alphaLcParenR"/>
            </a:pPr>
            <a:r>
              <a:rPr lang="en-US" sz="1200" dirty="0">
                <a:solidFill>
                  <a:schemeClr val="tx2"/>
                </a:solidFill>
              </a:rPr>
              <a:t>The Munich Re Due Diligence</a:t>
            </a:r>
          </a:p>
        </p:txBody>
      </p:sp>
      <p:cxnSp>
        <p:nvCxnSpPr>
          <p:cNvPr id="10" name="Straight Arrow Connector 9"/>
          <p:cNvCxnSpPr>
            <a:endCxn id="3" idx="1"/>
          </p:cNvCxnSpPr>
          <p:nvPr/>
        </p:nvCxnSpPr>
        <p:spPr>
          <a:xfrm flipV="1">
            <a:off x="1880357" y="2176094"/>
            <a:ext cx="405972" cy="193032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5" idx="1"/>
          </p:cNvCxnSpPr>
          <p:nvPr/>
        </p:nvCxnSpPr>
        <p:spPr>
          <a:xfrm>
            <a:off x="1905557" y="4030824"/>
            <a:ext cx="380772" cy="244468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7" idx="1"/>
          </p:cNvCxnSpPr>
          <p:nvPr/>
        </p:nvCxnSpPr>
        <p:spPr>
          <a:xfrm flipV="1">
            <a:off x="1880357" y="3225693"/>
            <a:ext cx="405972" cy="1223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7501813" y="2857994"/>
            <a:ext cx="1542661" cy="625781"/>
          </a:xfrm>
          <a:prstGeom prst="round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50000"/>
              </a:lnSpc>
            </a:pPr>
            <a:r>
              <a:rPr lang="de-DE" sz="1400" dirty="0">
                <a:solidFill>
                  <a:schemeClr val="bg1"/>
                </a:solidFill>
              </a:rPr>
              <a:t>High </a:t>
            </a:r>
            <a:r>
              <a:rPr lang="de-DE" sz="1400" dirty="0" err="1">
                <a:solidFill>
                  <a:schemeClr val="bg1"/>
                </a:solidFill>
              </a:rPr>
              <a:t>Bankability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047776" y="3170884"/>
            <a:ext cx="283114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21894" y="3001607"/>
            <a:ext cx="219994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2000" dirty="0">
                <a:solidFill>
                  <a:schemeClr val="tx2"/>
                </a:solidFill>
              </a:rPr>
              <a:t>=</a:t>
            </a:r>
            <a:endParaRPr lang="en-GB" sz="2000" dirty="0" err="1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1025" y="2763122"/>
            <a:ext cx="174172" cy="338554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2000" dirty="0">
                <a:solidFill>
                  <a:schemeClr val="tx2"/>
                </a:solidFill>
              </a:rPr>
              <a:t>!</a:t>
            </a:r>
            <a:endParaRPr lang="en-GB" sz="2000" dirty="0" err="1">
              <a:solidFill>
                <a:schemeClr val="tx2"/>
              </a:solidFill>
            </a:endParaRPr>
          </a:p>
        </p:txBody>
      </p:sp>
      <p:sp>
        <p:nvSpPr>
          <p:cNvPr id="18" name="Freeform 22">
            <a:extLst>
              <a:ext uri="{FF2B5EF4-FFF2-40B4-BE49-F238E27FC236}">
                <a16:creationId xmlns:a16="http://schemas.microsoft.com/office/drawing/2014/main" id="{EB531144-AE7F-4A46-B2B4-2360EEC2F03E}"/>
              </a:ext>
            </a:extLst>
          </p:cNvPr>
          <p:cNvSpPr>
            <a:spLocks noEditPoints="1"/>
          </p:cNvSpPr>
          <p:nvPr/>
        </p:nvSpPr>
        <p:spPr bwMode="auto">
          <a:xfrm>
            <a:off x="7916552" y="1825802"/>
            <a:ext cx="720000" cy="710447"/>
          </a:xfrm>
          <a:custGeom>
            <a:avLst/>
            <a:gdLst>
              <a:gd name="T0" fmla="*/ 130 w 261"/>
              <a:gd name="T1" fmla="*/ 0 h 260"/>
              <a:gd name="T2" fmla="*/ 0 w 261"/>
              <a:gd name="T3" fmla="*/ 75 h 260"/>
              <a:gd name="T4" fmla="*/ 0 w 261"/>
              <a:gd name="T5" fmla="*/ 97 h 260"/>
              <a:gd name="T6" fmla="*/ 261 w 261"/>
              <a:gd name="T7" fmla="*/ 97 h 260"/>
              <a:gd name="T8" fmla="*/ 261 w 261"/>
              <a:gd name="T9" fmla="*/ 75 h 260"/>
              <a:gd name="T10" fmla="*/ 130 w 261"/>
              <a:gd name="T11" fmla="*/ 0 h 260"/>
              <a:gd name="T12" fmla="*/ 130 w 261"/>
              <a:gd name="T13" fmla="*/ 18 h 260"/>
              <a:gd name="T14" fmla="*/ 238 w 261"/>
              <a:gd name="T15" fmla="*/ 81 h 260"/>
              <a:gd name="T16" fmla="*/ 22 w 261"/>
              <a:gd name="T17" fmla="*/ 81 h 260"/>
              <a:gd name="T18" fmla="*/ 130 w 261"/>
              <a:gd name="T19" fmla="*/ 18 h 260"/>
              <a:gd name="T20" fmla="*/ 261 w 261"/>
              <a:gd name="T21" fmla="*/ 260 h 260"/>
              <a:gd name="T22" fmla="*/ 0 w 261"/>
              <a:gd name="T23" fmla="*/ 260 h 260"/>
              <a:gd name="T24" fmla="*/ 0 w 261"/>
              <a:gd name="T25" fmla="*/ 244 h 260"/>
              <a:gd name="T26" fmla="*/ 261 w 261"/>
              <a:gd name="T27" fmla="*/ 244 h 260"/>
              <a:gd name="T28" fmla="*/ 261 w 261"/>
              <a:gd name="T29" fmla="*/ 260 h 260"/>
              <a:gd name="T30" fmla="*/ 114 w 261"/>
              <a:gd name="T31" fmla="*/ 227 h 260"/>
              <a:gd name="T32" fmla="*/ 82 w 261"/>
              <a:gd name="T33" fmla="*/ 227 h 260"/>
              <a:gd name="T34" fmla="*/ 82 w 261"/>
              <a:gd name="T35" fmla="*/ 114 h 260"/>
              <a:gd name="T36" fmla="*/ 114 w 261"/>
              <a:gd name="T37" fmla="*/ 114 h 260"/>
              <a:gd name="T38" fmla="*/ 114 w 261"/>
              <a:gd name="T39" fmla="*/ 227 h 260"/>
              <a:gd name="T40" fmla="*/ 179 w 261"/>
              <a:gd name="T41" fmla="*/ 227 h 260"/>
              <a:gd name="T42" fmla="*/ 147 w 261"/>
              <a:gd name="T43" fmla="*/ 227 h 260"/>
              <a:gd name="T44" fmla="*/ 147 w 261"/>
              <a:gd name="T45" fmla="*/ 114 h 260"/>
              <a:gd name="T46" fmla="*/ 179 w 261"/>
              <a:gd name="T47" fmla="*/ 114 h 260"/>
              <a:gd name="T48" fmla="*/ 179 w 261"/>
              <a:gd name="T49" fmla="*/ 227 h 260"/>
              <a:gd name="T50" fmla="*/ 245 w 261"/>
              <a:gd name="T51" fmla="*/ 227 h 260"/>
              <a:gd name="T52" fmla="*/ 212 w 261"/>
              <a:gd name="T53" fmla="*/ 227 h 260"/>
              <a:gd name="T54" fmla="*/ 212 w 261"/>
              <a:gd name="T55" fmla="*/ 114 h 260"/>
              <a:gd name="T56" fmla="*/ 245 w 261"/>
              <a:gd name="T57" fmla="*/ 114 h 260"/>
              <a:gd name="T58" fmla="*/ 245 w 261"/>
              <a:gd name="T59" fmla="*/ 227 h 260"/>
              <a:gd name="T60" fmla="*/ 49 w 261"/>
              <a:gd name="T61" fmla="*/ 227 h 260"/>
              <a:gd name="T62" fmla="*/ 16 w 261"/>
              <a:gd name="T63" fmla="*/ 227 h 260"/>
              <a:gd name="T64" fmla="*/ 16 w 261"/>
              <a:gd name="T65" fmla="*/ 114 h 260"/>
              <a:gd name="T66" fmla="*/ 49 w 261"/>
              <a:gd name="T67" fmla="*/ 114 h 260"/>
              <a:gd name="T68" fmla="*/ 49 w 261"/>
              <a:gd name="T69" fmla="*/ 227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260">
                <a:moveTo>
                  <a:pt x="130" y="0"/>
                </a:moveTo>
                <a:lnTo>
                  <a:pt x="0" y="75"/>
                </a:lnTo>
                <a:lnTo>
                  <a:pt x="0" y="97"/>
                </a:lnTo>
                <a:lnTo>
                  <a:pt x="261" y="97"/>
                </a:lnTo>
                <a:lnTo>
                  <a:pt x="261" y="75"/>
                </a:lnTo>
                <a:lnTo>
                  <a:pt x="130" y="0"/>
                </a:lnTo>
                <a:close/>
                <a:moveTo>
                  <a:pt x="130" y="18"/>
                </a:moveTo>
                <a:lnTo>
                  <a:pt x="238" y="81"/>
                </a:lnTo>
                <a:lnTo>
                  <a:pt x="22" y="81"/>
                </a:lnTo>
                <a:lnTo>
                  <a:pt x="130" y="18"/>
                </a:lnTo>
                <a:close/>
                <a:moveTo>
                  <a:pt x="261" y="260"/>
                </a:moveTo>
                <a:lnTo>
                  <a:pt x="0" y="260"/>
                </a:lnTo>
                <a:lnTo>
                  <a:pt x="0" y="244"/>
                </a:lnTo>
                <a:lnTo>
                  <a:pt x="261" y="244"/>
                </a:lnTo>
                <a:lnTo>
                  <a:pt x="261" y="260"/>
                </a:lnTo>
                <a:close/>
                <a:moveTo>
                  <a:pt x="114" y="227"/>
                </a:moveTo>
                <a:lnTo>
                  <a:pt x="82" y="227"/>
                </a:lnTo>
                <a:lnTo>
                  <a:pt x="82" y="114"/>
                </a:lnTo>
                <a:lnTo>
                  <a:pt x="114" y="114"/>
                </a:lnTo>
                <a:lnTo>
                  <a:pt x="114" y="227"/>
                </a:lnTo>
                <a:close/>
                <a:moveTo>
                  <a:pt x="179" y="227"/>
                </a:moveTo>
                <a:lnTo>
                  <a:pt x="147" y="227"/>
                </a:lnTo>
                <a:lnTo>
                  <a:pt x="147" y="114"/>
                </a:lnTo>
                <a:lnTo>
                  <a:pt x="179" y="114"/>
                </a:lnTo>
                <a:lnTo>
                  <a:pt x="179" y="227"/>
                </a:lnTo>
                <a:close/>
                <a:moveTo>
                  <a:pt x="245" y="227"/>
                </a:moveTo>
                <a:lnTo>
                  <a:pt x="212" y="227"/>
                </a:lnTo>
                <a:lnTo>
                  <a:pt x="212" y="114"/>
                </a:lnTo>
                <a:lnTo>
                  <a:pt x="245" y="114"/>
                </a:lnTo>
                <a:lnTo>
                  <a:pt x="245" y="227"/>
                </a:lnTo>
                <a:close/>
                <a:moveTo>
                  <a:pt x="49" y="227"/>
                </a:moveTo>
                <a:lnTo>
                  <a:pt x="16" y="227"/>
                </a:lnTo>
                <a:lnTo>
                  <a:pt x="16" y="114"/>
                </a:lnTo>
                <a:lnTo>
                  <a:pt x="49" y="114"/>
                </a:lnTo>
                <a:lnTo>
                  <a:pt x="49" y="227"/>
                </a:lnTo>
                <a:close/>
              </a:path>
            </a:pathLst>
          </a:custGeom>
          <a:solidFill>
            <a:srgbClr val="5D61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0" name="Freeform 145">
            <a:extLst>
              <a:ext uri="{FF2B5EF4-FFF2-40B4-BE49-F238E27FC236}">
                <a16:creationId xmlns:a16="http://schemas.microsoft.com/office/drawing/2014/main" id="{9C351E6F-3841-4E76-BD15-49A5811E77C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899658" y="1769229"/>
            <a:ext cx="720000" cy="767020"/>
          </a:xfrm>
          <a:custGeom>
            <a:avLst/>
            <a:gdLst>
              <a:gd name="T0" fmla="*/ 33 w 245"/>
              <a:gd name="T1" fmla="*/ 261 h 261"/>
              <a:gd name="T2" fmla="*/ 0 w 245"/>
              <a:gd name="T3" fmla="*/ 261 h 261"/>
              <a:gd name="T4" fmla="*/ 0 w 245"/>
              <a:gd name="T5" fmla="*/ 98 h 261"/>
              <a:gd name="T6" fmla="*/ 33 w 245"/>
              <a:gd name="T7" fmla="*/ 98 h 261"/>
              <a:gd name="T8" fmla="*/ 33 w 245"/>
              <a:gd name="T9" fmla="*/ 261 h 261"/>
              <a:gd name="T10" fmla="*/ 90 w 245"/>
              <a:gd name="T11" fmla="*/ 163 h 261"/>
              <a:gd name="T12" fmla="*/ 57 w 245"/>
              <a:gd name="T13" fmla="*/ 163 h 261"/>
              <a:gd name="T14" fmla="*/ 57 w 245"/>
              <a:gd name="T15" fmla="*/ 261 h 261"/>
              <a:gd name="T16" fmla="*/ 90 w 245"/>
              <a:gd name="T17" fmla="*/ 261 h 261"/>
              <a:gd name="T18" fmla="*/ 90 w 245"/>
              <a:gd name="T19" fmla="*/ 163 h 261"/>
              <a:gd name="T20" fmla="*/ 147 w 245"/>
              <a:gd name="T21" fmla="*/ 139 h 261"/>
              <a:gd name="T22" fmla="*/ 114 w 245"/>
              <a:gd name="T23" fmla="*/ 139 h 261"/>
              <a:gd name="T24" fmla="*/ 114 w 245"/>
              <a:gd name="T25" fmla="*/ 261 h 261"/>
              <a:gd name="T26" fmla="*/ 147 w 245"/>
              <a:gd name="T27" fmla="*/ 261 h 261"/>
              <a:gd name="T28" fmla="*/ 147 w 245"/>
              <a:gd name="T29" fmla="*/ 139 h 261"/>
              <a:gd name="T30" fmla="*/ 204 w 245"/>
              <a:gd name="T31" fmla="*/ 196 h 261"/>
              <a:gd name="T32" fmla="*/ 171 w 245"/>
              <a:gd name="T33" fmla="*/ 196 h 261"/>
              <a:gd name="T34" fmla="*/ 171 w 245"/>
              <a:gd name="T35" fmla="*/ 261 h 261"/>
              <a:gd name="T36" fmla="*/ 204 w 245"/>
              <a:gd name="T37" fmla="*/ 261 h 261"/>
              <a:gd name="T38" fmla="*/ 204 w 245"/>
              <a:gd name="T39" fmla="*/ 196 h 261"/>
              <a:gd name="T40" fmla="*/ 229 w 245"/>
              <a:gd name="T41" fmla="*/ 82 h 261"/>
              <a:gd name="T42" fmla="*/ 229 w 245"/>
              <a:gd name="T43" fmla="*/ 126 h 261"/>
              <a:gd name="T44" fmla="*/ 141 w 245"/>
              <a:gd name="T45" fmla="*/ 39 h 261"/>
              <a:gd name="T46" fmla="*/ 84 w 245"/>
              <a:gd name="T47" fmla="*/ 63 h 261"/>
              <a:gd name="T48" fmla="*/ 20 w 245"/>
              <a:gd name="T49" fmla="*/ 0 h 261"/>
              <a:gd name="T50" fmla="*/ 8 w 245"/>
              <a:gd name="T51" fmla="*/ 12 h 261"/>
              <a:gd name="T52" fmla="*/ 80 w 245"/>
              <a:gd name="T53" fmla="*/ 84 h 261"/>
              <a:gd name="T54" fmla="*/ 137 w 245"/>
              <a:gd name="T55" fmla="*/ 59 h 261"/>
              <a:gd name="T56" fmla="*/ 216 w 245"/>
              <a:gd name="T57" fmla="*/ 139 h 261"/>
              <a:gd name="T58" fmla="*/ 171 w 245"/>
              <a:gd name="T59" fmla="*/ 139 h 261"/>
              <a:gd name="T60" fmla="*/ 171 w 245"/>
              <a:gd name="T61" fmla="*/ 155 h 261"/>
              <a:gd name="T62" fmla="*/ 245 w 245"/>
              <a:gd name="T63" fmla="*/ 155 h 261"/>
              <a:gd name="T64" fmla="*/ 245 w 245"/>
              <a:gd name="T65" fmla="*/ 82 h 261"/>
              <a:gd name="T66" fmla="*/ 229 w 245"/>
              <a:gd name="T67" fmla="*/ 82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5" h="261">
                <a:moveTo>
                  <a:pt x="33" y="261"/>
                </a:moveTo>
                <a:lnTo>
                  <a:pt x="0" y="261"/>
                </a:lnTo>
                <a:lnTo>
                  <a:pt x="0" y="98"/>
                </a:lnTo>
                <a:lnTo>
                  <a:pt x="33" y="98"/>
                </a:lnTo>
                <a:lnTo>
                  <a:pt x="33" y="261"/>
                </a:lnTo>
                <a:close/>
                <a:moveTo>
                  <a:pt x="90" y="163"/>
                </a:moveTo>
                <a:lnTo>
                  <a:pt x="57" y="163"/>
                </a:lnTo>
                <a:lnTo>
                  <a:pt x="57" y="261"/>
                </a:lnTo>
                <a:lnTo>
                  <a:pt x="90" y="261"/>
                </a:lnTo>
                <a:lnTo>
                  <a:pt x="90" y="163"/>
                </a:lnTo>
                <a:close/>
                <a:moveTo>
                  <a:pt x="147" y="139"/>
                </a:moveTo>
                <a:lnTo>
                  <a:pt x="114" y="139"/>
                </a:lnTo>
                <a:lnTo>
                  <a:pt x="114" y="261"/>
                </a:lnTo>
                <a:lnTo>
                  <a:pt x="147" y="261"/>
                </a:lnTo>
                <a:lnTo>
                  <a:pt x="147" y="139"/>
                </a:lnTo>
                <a:close/>
                <a:moveTo>
                  <a:pt x="204" y="196"/>
                </a:moveTo>
                <a:lnTo>
                  <a:pt x="171" y="196"/>
                </a:lnTo>
                <a:lnTo>
                  <a:pt x="171" y="261"/>
                </a:lnTo>
                <a:lnTo>
                  <a:pt x="204" y="261"/>
                </a:lnTo>
                <a:lnTo>
                  <a:pt x="204" y="196"/>
                </a:lnTo>
                <a:close/>
                <a:moveTo>
                  <a:pt x="229" y="82"/>
                </a:moveTo>
                <a:lnTo>
                  <a:pt x="229" y="126"/>
                </a:lnTo>
                <a:lnTo>
                  <a:pt x="141" y="39"/>
                </a:lnTo>
                <a:lnTo>
                  <a:pt x="84" y="63"/>
                </a:lnTo>
                <a:lnTo>
                  <a:pt x="20" y="0"/>
                </a:lnTo>
                <a:lnTo>
                  <a:pt x="8" y="12"/>
                </a:lnTo>
                <a:lnTo>
                  <a:pt x="80" y="84"/>
                </a:lnTo>
                <a:lnTo>
                  <a:pt x="137" y="59"/>
                </a:lnTo>
                <a:lnTo>
                  <a:pt x="216" y="139"/>
                </a:lnTo>
                <a:lnTo>
                  <a:pt x="171" y="139"/>
                </a:lnTo>
                <a:lnTo>
                  <a:pt x="171" y="155"/>
                </a:lnTo>
                <a:lnTo>
                  <a:pt x="245" y="155"/>
                </a:lnTo>
                <a:lnTo>
                  <a:pt x="245" y="82"/>
                </a:lnTo>
                <a:lnTo>
                  <a:pt x="229" y="82"/>
                </a:lnTo>
                <a:close/>
              </a:path>
            </a:pathLst>
          </a:custGeom>
          <a:solidFill>
            <a:srgbClr val="5D61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522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000" y="360363"/>
            <a:ext cx="6840000" cy="558000"/>
          </a:xfrm>
        </p:spPr>
        <p:txBody>
          <a:bodyPr/>
          <a:lstStyle/>
          <a:p>
            <a:r>
              <a:rPr lang="en-GB" sz="1600" dirty="0">
                <a:solidFill>
                  <a:schemeClr val="accent1"/>
                </a:solidFill>
              </a:rPr>
              <a:t>Risk pyramid according to </a:t>
            </a:r>
            <a:r>
              <a:rPr lang="en-GB" sz="1600" b="1" dirty="0">
                <a:solidFill>
                  <a:schemeClr val="accent1"/>
                </a:solidFill>
              </a:rPr>
              <a:t>severity</a:t>
            </a:r>
            <a:br>
              <a:rPr lang="en-GB" sz="1600" dirty="0">
                <a:solidFill>
                  <a:schemeClr val="accent1"/>
                </a:solidFill>
              </a:rPr>
            </a:br>
            <a:r>
              <a:rPr lang="en-GB" sz="1600" dirty="0"/>
              <a:t>The Warranty Risk of Solar is a fundamental risk</a:t>
            </a:r>
            <a:br>
              <a:rPr lang="en-GB" sz="1600" dirty="0">
                <a:solidFill>
                  <a:schemeClr val="accent1"/>
                </a:solidFill>
              </a:rPr>
            </a:br>
            <a:endParaRPr lang="en-GB" sz="1600" dirty="0">
              <a:solidFill>
                <a:schemeClr val="accent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5105192"/>
              </p:ext>
            </p:extLst>
          </p:nvPr>
        </p:nvGraphicFramePr>
        <p:xfrm>
          <a:off x="1873561" y="1316793"/>
          <a:ext cx="5272439" cy="3629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Left Brace 6"/>
          <p:cNvSpPr/>
          <p:nvPr/>
        </p:nvSpPr>
        <p:spPr>
          <a:xfrm rot="10800000">
            <a:off x="7168434" y="3727940"/>
            <a:ext cx="180000" cy="1198696"/>
          </a:xfrm>
          <a:prstGeom prst="leftBrace">
            <a:avLst>
              <a:gd name="adj1" fmla="val 61666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/>
          <p:cNvSpPr/>
          <p:nvPr/>
        </p:nvSpPr>
        <p:spPr>
          <a:xfrm rot="10800000">
            <a:off x="6309376" y="1316793"/>
            <a:ext cx="180000" cy="2393300"/>
          </a:xfrm>
          <a:prstGeom prst="leftBrace">
            <a:avLst>
              <a:gd name="adj1" fmla="val 61666"/>
              <a:gd name="adj2" fmla="val 65554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89078" y="2018849"/>
            <a:ext cx="2348237" cy="23698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tx2"/>
                </a:solidFill>
              </a:rPr>
              <a:t>Temporary loss of revenue</a:t>
            </a:r>
            <a:endParaRPr lang="en-GB" sz="1400" dirty="0" err="1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46942" y="4090300"/>
            <a:ext cx="1626724" cy="47397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tx2"/>
                </a:solidFill>
              </a:rPr>
              <a:t>Threat to material assets of the project</a:t>
            </a:r>
            <a:endParaRPr lang="en-GB" sz="1400" dirty="0" err="1">
              <a:solidFill>
                <a:schemeClr val="tx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47211" y="1114669"/>
            <a:ext cx="0" cy="385200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237580" y="2846288"/>
            <a:ext cx="1522853" cy="236988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accent3"/>
                </a:solidFill>
              </a:rPr>
              <a:t>Severity of the  risk</a:t>
            </a:r>
            <a:endParaRPr lang="en-GB" sz="1400" dirty="0" err="1">
              <a:solidFill>
                <a:schemeClr val="accent3"/>
              </a:solidFill>
            </a:endParaRPr>
          </a:p>
        </p:txBody>
      </p:sp>
      <p:cxnSp>
        <p:nvCxnSpPr>
          <p:cNvPr id="6" name="Straight Arrow Connector 5"/>
          <p:cNvCxnSpPr>
            <a:stCxn id="12" idx="2"/>
          </p:cNvCxnSpPr>
          <p:nvPr/>
        </p:nvCxnSpPr>
        <p:spPr>
          <a:xfrm>
            <a:off x="7850882" y="3491562"/>
            <a:ext cx="0" cy="50662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628098" y="2909181"/>
            <a:ext cx="2445568" cy="5823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accent3"/>
                </a:solidFill>
              </a:rPr>
              <a:t>Highest priority for mitigation at the base of the pyramid</a:t>
            </a:r>
            <a:endParaRPr lang="en-GB" sz="1400" dirty="0" err="1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79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04F4031-D94E-4DD6-8DA2-6170684AF67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797516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04F4031-D94E-4DD6-8DA2-6170684AF6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3F47E524-C927-4554-9136-658FD1014B6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6000" y="360363"/>
            <a:ext cx="6483762" cy="5580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sz="1400" dirty="0">
                <a:solidFill>
                  <a:schemeClr val="accent1"/>
                </a:solidFill>
                <a:sym typeface="Wingdings" panose="05000000000000000000" pitchFamily="2" charset="2"/>
              </a:rPr>
              <a:t>How can warranty-insured modules be sourced? </a:t>
            </a:r>
            <a:br>
              <a:rPr lang="en-GB" sz="1400" dirty="0">
                <a:solidFill>
                  <a:schemeClr val="accent1"/>
                </a:solidFill>
                <a:sym typeface="Wingdings" panose="05000000000000000000" pitchFamily="2" charset="2"/>
              </a:rPr>
            </a:br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E05576-178F-48BF-A01F-F183CF0912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1692" y="1208088"/>
            <a:ext cx="3433590" cy="2021466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A42BB7-CD82-41B6-A17E-BD6B19C4BB29}"/>
              </a:ext>
            </a:extLst>
          </p:cNvPr>
          <p:cNvSpPr/>
          <p:nvPr/>
        </p:nvSpPr>
        <p:spPr>
          <a:xfrm>
            <a:off x="5381692" y="3727654"/>
            <a:ext cx="3455921" cy="892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1400" dirty="0"/>
              <a:t>Supports project developers to find suppliers with PV warranty insurance</a:t>
            </a:r>
          </a:p>
          <a:p>
            <a:pPr algn="ctr">
              <a:spcAft>
                <a:spcPts val="1200"/>
              </a:spcAft>
            </a:pPr>
            <a:r>
              <a:rPr lang="en-GB" sz="1400" dirty="0">
                <a:hlinkClick r:id="rId8"/>
              </a:rPr>
              <a:t>www.munichre.com</a:t>
            </a:r>
            <a:r>
              <a:rPr lang="en-US" sz="1400" dirty="0">
                <a:hlinkClick r:id="rId8"/>
              </a:rPr>
              <a:t>/</a:t>
            </a:r>
            <a:r>
              <a:rPr lang="en-US" sz="1400" dirty="0" err="1">
                <a:hlinkClick r:id="rId8"/>
              </a:rPr>
              <a:t>PVWarrantyPartner</a:t>
            </a:r>
            <a:endParaRPr lang="en-GB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00699B-3C52-442A-826B-EB0FA26DCC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4113" y="1171880"/>
            <a:ext cx="4516286" cy="393750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36429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A50345-0076-4D58-B5F9-5F874D901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95" y="1635549"/>
            <a:ext cx="8958262" cy="264414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08000" tIns="180000" rIns="108000" bIns="18000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/>
              <a:t>Supplier shall obtain PV Warranty Insurance with the following specifications:</a:t>
            </a:r>
          </a:p>
          <a:p>
            <a:pPr marL="612900" lvl="1" indent="-342900">
              <a:buFont typeface="+mj-lt"/>
              <a:buAutoNum type="alphaLcPeriod"/>
            </a:pPr>
            <a:r>
              <a:rPr lang="en-GB" sz="1600" dirty="0"/>
              <a:t>Insurance limit of at least 5% of the module value dedicated exclusively to this project</a:t>
            </a:r>
          </a:p>
          <a:p>
            <a:pPr marL="612900" lvl="1" indent="-342900">
              <a:buFont typeface="+mj-lt"/>
              <a:buAutoNum type="alphaLcPeriod"/>
            </a:pPr>
            <a:r>
              <a:rPr lang="en-GB" sz="1600" dirty="0"/>
              <a:t>Insurance limit for 25 years, which does not decrease in later years and is non-cancellable</a:t>
            </a:r>
          </a:p>
          <a:p>
            <a:pPr marL="612900" lvl="1" indent="-342900">
              <a:buFont typeface="+mj-lt"/>
              <a:buAutoNum type="alphaLcPeriod"/>
            </a:pPr>
            <a:r>
              <a:rPr lang="en-GB" sz="1600" dirty="0"/>
              <a:t>Coverage transfers to the project owner in the event of Supplier’s default</a:t>
            </a:r>
          </a:p>
          <a:p>
            <a:pPr marL="612900" lvl="1" indent="-342900">
              <a:buFont typeface="+mj-lt"/>
              <a:buAutoNum type="alphaLcPeriod"/>
            </a:pPr>
            <a:r>
              <a:rPr lang="en-GB" sz="1600" dirty="0"/>
              <a:t>Reinsurer has financial rating of at least AA- by S&amp;P.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Supplier shall provide a proof of the PV Warranty Insurance within 1 month, but no later than first module shipments taking place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en-GB" sz="1600" dirty="0">
                <a:solidFill>
                  <a:schemeClr val="accent1"/>
                </a:solidFill>
                <a:sym typeface="Wingdings" panose="05000000000000000000" pitchFamily="2" charset="2"/>
              </a:rPr>
              <a:t>Recommendation: Insurance Conditions </a:t>
            </a:r>
            <a:br>
              <a:rPr lang="de-DE" sz="1600" dirty="0">
                <a:solidFill>
                  <a:schemeClr val="accent1"/>
                </a:solidFill>
                <a:sym typeface="Wingdings" panose="05000000000000000000" pitchFamily="2" charset="2"/>
              </a:rPr>
            </a:br>
            <a:r>
              <a:rPr lang="de-DE" sz="1600" dirty="0" err="1">
                <a:sym typeface="Wingdings" panose="05000000000000000000" pitchFamily="2" charset="2"/>
              </a:rPr>
              <a:t>for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procurement, banks, and policy makers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7471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/>
            <a:r>
              <a:rPr lang="en-US" sz="2400" dirty="0"/>
              <a:t>Thank you very much for your attention!</a:t>
            </a:r>
            <a:br>
              <a:rPr lang="en-GB" sz="2400" dirty="0"/>
            </a:br>
            <a:br>
              <a:rPr lang="en-GB" sz="2400" dirty="0"/>
            </a:br>
            <a:endParaRPr lang="en-GB" sz="24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44636" y="1206000"/>
            <a:ext cx="8530200" cy="3628800"/>
          </a:xfrm>
        </p:spPr>
        <p:txBody>
          <a:bodyPr/>
          <a:lstStyle/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/>
              <a:t>For </a:t>
            </a:r>
            <a:r>
              <a:rPr lang="de-DE" sz="1200" dirty="0" err="1"/>
              <a:t>further</a:t>
            </a:r>
            <a:r>
              <a:rPr lang="de-DE" sz="1200" dirty="0"/>
              <a:t> </a:t>
            </a:r>
            <a:r>
              <a:rPr lang="de-DE" sz="1200" dirty="0" err="1"/>
              <a:t>questions</a:t>
            </a:r>
            <a:r>
              <a:rPr lang="de-DE" sz="1200" dirty="0"/>
              <a:t> </a:t>
            </a:r>
            <a:r>
              <a:rPr lang="de-DE" sz="1200" dirty="0" err="1"/>
              <a:t>please</a:t>
            </a:r>
            <a:r>
              <a:rPr lang="de-DE" sz="1200" dirty="0"/>
              <a:t> </a:t>
            </a:r>
            <a:r>
              <a:rPr lang="de-DE" sz="1200" dirty="0" err="1"/>
              <a:t>contact</a:t>
            </a:r>
            <a:r>
              <a:rPr lang="de-DE" sz="1200" dirty="0"/>
              <a:t>: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4909C6-CC71-4962-A18E-AF0515723D95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4895850"/>
            <a:ext cx="3598863" cy="203200"/>
          </a:xfrm>
        </p:spPr>
        <p:txBody>
          <a:bodyPr/>
          <a:lstStyle/>
          <a:p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Asia Solar Energy Forum 21-23 March, Beijing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2022" b="-1"/>
          <a:stretch/>
        </p:blipFill>
        <p:spPr>
          <a:xfrm>
            <a:off x="3384" y="2474635"/>
            <a:ext cx="9148236" cy="2668865"/>
          </a:xfrm>
          <a:prstGeom prst="rect">
            <a:avLst/>
          </a:prstGeom>
          <a:ln>
            <a:noFill/>
          </a:ln>
        </p:spPr>
      </p:pic>
      <p:sp>
        <p:nvSpPr>
          <p:cNvPr id="9" name="Textfeld 41"/>
          <p:cNvSpPr txBox="1"/>
          <p:nvPr/>
        </p:nvSpPr>
        <p:spPr>
          <a:xfrm>
            <a:off x="2772215" y="1203020"/>
            <a:ext cx="2316782" cy="1167977"/>
          </a:xfrm>
          <a:prstGeom prst="rect">
            <a:avLst/>
          </a:prstGeom>
          <a:noFill/>
          <a:effectLst/>
        </p:spPr>
        <p:txBody>
          <a:bodyPr wrap="square" lIns="9000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>
                <a:solidFill>
                  <a:schemeClr val="accent1"/>
                </a:solidFill>
              </a:rPr>
              <a:t>Hitesh Kotak</a:t>
            </a:r>
          </a:p>
          <a:p>
            <a:pPr>
              <a:lnSpc>
                <a:spcPct val="110000"/>
              </a:lnSpc>
            </a:pPr>
            <a:r>
              <a:rPr lang="en-GB" sz="1200" dirty="0">
                <a:solidFill>
                  <a:schemeClr val="tx2"/>
                </a:solidFill>
              </a:rPr>
              <a:t>CEO</a:t>
            </a:r>
          </a:p>
          <a:p>
            <a:pPr>
              <a:lnSpc>
                <a:spcPct val="110000"/>
              </a:lnSpc>
            </a:pPr>
            <a:r>
              <a:rPr lang="en-GB" sz="1200" dirty="0">
                <a:solidFill>
                  <a:schemeClr val="tx2"/>
                </a:solidFill>
              </a:rPr>
              <a:t>Munich Re India Branch</a:t>
            </a:r>
          </a:p>
          <a:p>
            <a:pPr>
              <a:lnSpc>
                <a:spcPct val="110000"/>
              </a:lnSpc>
            </a:pPr>
            <a:endParaRPr lang="en-GB" sz="12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1200" dirty="0">
                <a:solidFill>
                  <a:schemeClr val="tx2"/>
                </a:solidFill>
              </a:rPr>
              <a:t>hkotak@munichre.com</a:t>
            </a:r>
          </a:p>
        </p:txBody>
      </p:sp>
      <p:sp>
        <p:nvSpPr>
          <p:cNvPr id="10" name="Textfeld 41">
            <a:extLst>
              <a:ext uri="{FF2B5EF4-FFF2-40B4-BE49-F238E27FC236}">
                <a16:creationId xmlns:a16="http://schemas.microsoft.com/office/drawing/2014/main" id="{C00D4436-AB66-4047-807D-6A08746EE3A1}"/>
              </a:ext>
            </a:extLst>
          </p:cNvPr>
          <p:cNvSpPr txBox="1"/>
          <p:nvPr/>
        </p:nvSpPr>
        <p:spPr>
          <a:xfrm>
            <a:off x="4682922" y="1197424"/>
            <a:ext cx="2316782" cy="1167977"/>
          </a:xfrm>
          <a:prstGeom prst="rect">
            <a:avLst/>
          </a:prstGeom>
          <a:noFill/>
          <a:effectLst/>
        </p:spPr>
        <p:txBody>
          <a:bodyPr wrap="square" lIns="9000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>
                <a:solidFill>
                  <a:schemeClr val="accent1"/>
                </a:solidFill>
              </a:rPr>
              <a:t>Julia Moser</a:t>
            </a:r>
          </a:p>
          <a:p>
            <a:pPr>
              <a:lnSpc>
                <a:spcPct val="110000"/>
              </a:lnSpc>
            </a:pPr>
            <a:r>
              <a:rPr lang="en-GB" sz="1200" dirty="0">
                <a:solidFill>
                  <a:schemeClr val="tx2"/>
                </a:solidFill>
              </a:rPr>
              <a:t>Product Lead Photovoltaics</a:t>
            </a:r>
          </a:p>
          <a:p>
            <a:pPr>
              <a:lnSpc>
                <a:spcPct val="110000"/>
              </a:lnSpc>
            </a:pPr>
            <a:r>
              <a:rPr lang="en-GB" sz="1200" dirty="0">
                <a:solidFill>
                  <a:schemeClr val="tx2"/>
                </a:solidFill>
              </a:rPr>
              <a:t>Green Tech Solutions</a:t>
            </a:r>
          </a:p>
          <a:p>
            <a:pPr>
              <a:lnSpc>
                <a:spcPct val="110000"/>
              </a:lnSpc>
            </a:pPr>
            <a:endParaRPr lang="en-GB" sz="12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1200" dirty="0">
                <a:solidFill>
                  <a:schemeClr val="tx2"/>
                </a:solidFill>
              </a:rPr>
              <a:t>jmoser@munichre.com</a:t>
            </a:r>
          </a:p>
        </p:txBody>
      </p:sp>
      <p:sp>
        <p:nvSpPr>
          <p:cNvPr id="12" name="Textfeld 41">
            <a:extLst>
              <a:ext uri="{FF2B5EF4-FFF2-40B4-BE49-F238E27FC236}">
                <a16:creationId xmlns:a16="http://schemas.microsoft.com/office/drawing/2014/main" id="{0668BED3-C61E-4CFD-AF72-DF06DD9800A6}"/>
              </a:ext>
            </a:extLst>
          </p:cNvPr>
          <p:cNvSpPr txBox="1"/>
          <p:nvPr/>
        </p:nvSpPr>
        <p:spPr>
          <a:xfrm>
            <a:off x="6736479" y="1197424"/>
            <a:ext cx="2316782" cy="1167977"/>
          </a:xfrm>
          <a:prstGeom prst="rect">
            <a:avLst/>
          </a:prstGeom>
          <a:noFill/>
          <a:effectLst/>
        </p:spPr>
        <p:txBody>
          <a:bodyPr wrap="square" lIns="9000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>
                <a:solidFill>
                  <a:schemeClr val="accent1"/>
                </a:solidFill>
              </a:rPr>
              <a:t>Michael Schrempp</a:t>
            </a:r>
            <a:endParaRPr lang="en-GB" sz="12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1200" dirty="0">
                <a:solidFill>
                  <a:schemeClr val="tx2"/>
                </a:solidFill>
              </a:rPr>
              <a:t>Global Head of Green Tech Solutions</a:t>
            </a:r>
          </a:p>
          <a:p>
            <a:pPr>
              <a:lnSpc>
                <a:spcPct val="110000"/>
              </a:lnSpc>
            </a:pPr>
            <a:endParaRPr lang="en-GB" sz="1200" dirty="0">
              <a:solidFill>
                <a:schemeClr val="tx2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1200" dirty="0">
                <a:solidFill>
                  <a:schemeClr val="tx2"/>
                </a:solidFill>
              </a:rPr>
              <a:t>mschrempp@munichre.com</a:t>
            </a:r>
          </a:p>
        </p:txBody>
      </p:sp>
    </p:spTree>
    <p:extLst>
      <p:ext uri="{BB962C8B-B14F-4D97-AF65-F5344CB8AC3E}">
        <p14:creationId xmlns:p14="http://schemas.microsoft.com/office/powerpoint/2010/main" val="24272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hnnulIODECSohjMJlexH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KsU2IH06IawQumlSG2K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jBQ40n7w406h03VZ6WwO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tYAThAMhdnjp.run7Fkv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tYAThAMhdnjp.run7Fkvg"/>
</p:tagLst>
</file>

<file path=ppt/theme/theme1.xml><?xml version="1.0" encoding="utf-8"?>
<a:theme xmlns:a="http://schemas.openxmlformats.org/drawingml/2006/main" name="MR Template_16 to 9_MR_EN">
  <a:themeElements>
    <a:clrScheme name="Munich Re">
      <a:dk1>
        <a:sysClr val="windowText" lastClr="000000"/>
      </a:dk1>
      <a:lt1>
        <a:sysClr val="window" lastClr="FFFFFF"/>
      </a:lt1>
      <a:dk2>
        <a:srgbClr val="4D4E53"/>
      </a:dk2>
      <a:lt2>
        <a:srgbClr val="F7941D"/>
      </a:lt2>
      <a:accent1>
        <a:srgbClr val="34909C"/>
      </a:accent1>
      <a:accent2>
        <a:srgbClr val="8DC63F"/>
      </a:accent2>
      <a:accent3>
        <a:srgbClr val="B72126"/>
      </a:accent3>
      <a:accent4>
        <a:srgbClr val="B2C1CA"/>
      </a:accent4>
      <a:accent5>
        <a:srgbClr val="00589A"/>
      </a:accent5>
      <a:accent6>
        <a:srgbClr val="714A9C"/>
      </a:accent6>
      <a:hlink>
        <a:srgbClr val="0A509E"/>
      </a:hlink>
      <a:folHlink>
        <a:srgbClr val="7993A3"/>
      </a:folHlink>
    </a:clrScheme>
    <a:fontScheme name="Munich Re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noFill/>
        </a:ln>
      </a:spPr>
      <a:bodyPr rtlCol="0" anchor="ctr" anchorCtr="0"/>
      <a:lstStyle>
        <a:defPPr algn="ctr">
          <a:defRPr sz="14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square" lIns="0" tIns="0" rIns="0" bIns="0" rtlCol="0">
        <a:spAutoFit/>
      </a:bodyPr>
      <a:lstStyle>
        <a:defPPr marL="269875" indent="-269875">
          <a:lnSpc>
            <a:spcPct val="110000"/>
          </a:lnSpc>
          <a:buFont typeface="Wingdings" panose="05000000000000000000" pitchFamily="2" charset="2"/>
          <a:buChar char="§"/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5675E407-1960-4E8F-B66C-75AC1FBDE2D7}" vid="{F2FC155F-7C2A-4665-AA30-D7F3A0FC9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f3c6f0c0-389c-4324-ac00-59fc67b57edf" ContentTypeId="0x0101" PreviousValue="fals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DB3B90355685D4B897244772AB886E3" ma:contentTypeVersion="16" ma:contentTypeDescription="Ein neues Dokument erstellen." ma:contentTypeScope="" ma:versionID="7134cb6815eac4f9165df3973341da4a">
  <xsd:schema xmlns:xsd="http://www.w3.org/2001/XMLSchema" xmlns:xs="http://www.w3.org/2001/XMLSchema" xmlns:p="http://schemas.microsoft.com/office/2006/metadata/properties" xmlns:ns2="ca729617-940b-463d-a580-46cc6a3ad9da" xmlns:ns3="5c6a7033-1998-4485-b3db-593c5d343bfa" xmlns:ns4="15309eb5-de18-4b6c-90fa-328a74d57f45" targetNamespace="http://schemas.microsoft.com/office/2006/metadata/properties" ma:root="true" ma:fieldsID="955720d0789b721eec0c0236a872e595" ns2:_="" ns3:_="" ns4:_="">
    <xsd:import namespace="ca729617-940b-463d-a580-46cc6a3ad9da"/>
    <xsd:import namespace="5c6a7033-1998-4485-b3db-593c5d343bfa"/>
    <xsd:import namespace="15309eb5-de18-4b6c-90fa-328a74d57f45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3:cr4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29617-940b-463d-a580-46cc6a3ad9da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7104b2cc-aca3-4962-880d-0df621d23abf}" ma:internalName="TaxCatchAll" ma:showField="CatchAllData" ma:web="15309eb5-de18-4b6c-90fa-328a74d57f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7104b2cc-aca3-4962-880d-0df621d23abf}" ma:internalName="TaxCatchAllLabel" ma:readOnly="true" ma:showField="CatchAllDataLabel" ma:web="15309eb5-de18-4b6c-90fa-328a74d57f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a7033-1998-4485-b3db-593c5d343b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cr4n" ma:index="18" nillable="true" ma:displayName="Person oder Gruppe" ma:list="UserInfo" ma:internalName="cr4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_Flow_SignoffStatus" ma:index="23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309eb5-de18-4b6c-90fa-328a74d57f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cr4n xmlns="5c6a7033-1998-4485-b3db-593c5d343bfa">
      <UserInfo>
        <DisplayName/>
        <AccountId xsi:nil="true"/>
        <AccountType/>
      </UserInfo>
    </cr4n>
    <TaxCatchAll xmlns="ca729617-940b-463d-a580-46cc6a3ad9da"/>
    <_Flow_SignoffStatus xmlns="5c6a7033-1998-4485-b3db-593c5d343bfa" xsi:nil="true"/>
  </documentManagement>
</p:properties>
</file>

<file path=customXml/itemProps1.xml><?xml version="1.0" encoding="utf-8"?>
<ds:datastoreItem xmlns:ds="http://schemas.openxmlformats.org/officeDocument/2006/customXml" ds:itemID="{2D07A266-CE2F-4805-A89B-563C9E4B941A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23950683-C256-4332-AD92-C7FFD8BB78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2AF207-31C7-4572-9099-11D3B80B89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729617-940b-463d-a580-46cc6a3ad9da"/>
    <ds:schemaRef ds:uri="5c6a7033-1998-4485-b3db-593c5d343bfa"/>
    <ds:schemaRef ds:uri="15309eb5-de18-4b6c-90fa-328a74d57f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77853A4-8904-4595-8797-37447C055750}">
  <ds:schemaRefs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15309eb5-de18-4b6c-90fa-328a74d57f45"/>
    <ds:schemaRef ds:uri="5c6a7033-1998-4485-b3db-593c5d343bfa"/>
    <ds:schemaRef ds:uri="ca729617-940b-463d-a580-46cc6a3ad9da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MR Template_16 to 9_MR_EN</Template>
  <TotalTime>2</TotalTime>
  <Words>530</Words>
  <Application>Microsoft Office PowerPoint</Application>
  <PresentationFormat>On-screen Show (16:9)</PresentationFormat>
  <Paragraphs>95</Paragraphs>
  <Slides>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MR Template_16 to 9_MR_EN</vt:lpstr>
      <vt:lpstr>think-cell Slide</vt:lpstr>
      <vt:lpstr>Performance Guarantees  Features of a valuable Performance Warranty Insurance</vt:lpstr>
      <vt:lpstr>Ministry of New &amp; Renewable Energy asks lenders to insist on BIS certification of PV Modules rather than Tier-1 List</vt:lpstr>
      <vt:lpstr>The Warranty Risk of Solar 25 years performance warranty: a unique risk to the PV industry </vt:lpstr>
      <vt:lpstr>The Warranty Risk of Solar</vt:lpstr>
      <vt:lpstr>The Warranty Risk of Solar</vt:lpstr>
      <vt:lpstr>Risk pyramid according to severity The Warranty Risk of Solar is a fundamental risk </vt:lpstr>
      <vt:lpstr>How can warranty-insured modules be sourced?  </vt:lpstr>
      <vt:lpstr>Recommendation: Insurance Conditions  for procurement, banks, and policy makers</vt:lpstr>
      <vt:lpstr>Thank you very much for your attention!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 Lorem ipsum dolor sit amet</dc:title>
  <dc:creator>Ryan Africa</dc:creator>
  <cp:keywords/>
  <dc:description/>
  <cp:lastModifiedBy>Rajiv Kumar</cp:lastModifiedBy>
  <cp:revision>548</cp:revision>
  <dcterms:created xsi:type="dcterms:W3CDTF">2015-10-08T13:47:44Z</dcterms:created>
  <dcterms:modified xsi:type="dcterms:W3CDTF">2020-11-17T18:05:59Z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6dace53-bb26-49c1-b263-21baa9bbd689_Enabled">
    <vt:lpwstr>True</vt:lpwstr>
  </property>
  <property fmtid="{D5CDD505-2E9C-101B-9397-08002B2CF9AE}" pid="3" name="MSIP_Label_c6dace53-bb26-49c1-b263-21baa9bbd689_SiteId">
    <vt:lpwstr>582259a1-dcaa-4cca-b1cf-e60d3f045ecd</vt:lpwstr>
  </property>
  <property fmtid="{D5CDD505-2E9C-101B-9397-08002B2CF9AE}" pid="4" name="MSIP_Label_c6dace53-bb26-49c1-b263-21baa9bbd689_Owner">
    <vt:lpwstr>RSastrawan@munichre.com</vt:lpwstr>
  </property>
  <property fmtid="{D5CDD505-2E9C-101B-9397-08002B2CF9AE}" pid="5" name="MSIP_Label_c6dace53-bb26-49c1-b263-21baa9bbd689_SetDate">
    <vt:lpwstr>2019-11-18T05:42:16.4886135Z</vt:lpwstr>
  </property>
  <property fmtid="{D5CDD505-2E9C-101B-9397-08002B2CF9AE}" pid="6" name="MSIP_Label_c6dace53-bb26-49c1-b263-21baa9bbd689_Name">
    <vt:lpwstr>For internal use only (C2)</vt:lpwstr>
  </property>
  <property fmtid="{D5CDD505-2E9C-101B-9397-08002B2CF9AE}" pid="7" name="MSIP_Label_c6dace53-bb26-49c1-b263-21baa9bbd689_Application">
    <vt:lpwstr>Microsoft Azure Information Protection</vt:lpwstr>
  </property>
  <property fmtid="{D5CDD505-2E9C-101B-9397-08002B2CF9AE}" pid="8" name="MSIP_Label_c6dace53-bb26-49c1-b263-21baa9bbd689_ActionId">
    <vt:lpwstr>465767ed-35c8-4e34-acb0-d8864eb0af2f</vt:lpwstr>
  </property>
  <property fmtid="{D5CDD505-2E9C-101B-9397-08002B2CF9AE}" pid="9" name="MSIP_Label_c6dace53-bb26-49c1-b263-21baa9bbd689_Extended_MSFT_Method">
    <vt:lpwstr>Manual</vt:lpwstr>
  </property>
  <property fmtid="{D5CDD505-2E9C-101B-9397-08002B2CF9AE}" pid="10" name="Sensitivity">
    <vt:lpwstr>For internal use only (C2)</vt:lpwstr>
  </property>
  <property fmtid="{D5CDD505-2E9C-101B-9397-08002B2CF9AE}" pid="11" name="ContentTypeId">
    <vt:lpwstr>0x0101009DB3B90355685D4B897244772AB886E3</vt:lpwstr>
  </property>
</Properties>
</file>