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media/image7.jpg" ContentType="image/jpeg"/>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19.jpg" ContentType="image/jpeg"/>
  <Override PartName="/ppt/media/image20.jpg" ContentType="image/jpeg"/>
  <Override PartName="/ppt/media/image21.jpg" ContentType="image/jpeg"/>
  <Override PartName="/ppt/media/image22.jpg" ContentType="image/jpeg"/>
  <Override PartName="/ppt/media/image23.jpg" ContentType="image/jpeg"/>
  <Override PartName="/ppt/media/image27.jpg" ContentType="image/jpeg"/>
  <Override PartName="/ppt/notesSlides/notesSlide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15" r:id="rId2"/>
    <p:sldMasterId id="2147483728" r:id="rId3"/>
  </p:sldMasterIdLst>
  <p:notesMasterIdLst>
    <p:notesMasterId r:id="rId25"/>
  </p:notesMasterIdLst>
  <p:sldIdLst>
    <p:sldId id="610" r:id="rId4"/>
    <p:sldId id="1251" r:id="rId5"/>
    <p:sldId id="1320" r:id="rId6"/>
    <p:sldId id="1383" r:id="rId7"/>
    <p:sldId id="1416" r:id="rId8"/>
    <p:sldId id="1443" r:id="rId9"/>
    <p:sldId id="1434" r:id="rId10"/>
    <p:sldId id="1422" r:id="rId11"/>
    <p:sldId id="1437" r:id="rId12"/>
    <p:sldId id="1418" r:id="rId13"/>
    <p:sldId id="1438" r:id="rId14"/>
    <p:sldId id="1445" r:id="rId15"/>
    <p:sldId id="1448" r:id="rId16"/>
    <p:sldId id="1442" r:id="rId17"/>
    <p:sldId id="1446" r:id="rId18"/>
    <p:sldId id="1447" r:id="rId19"/>
    <p:sldId id="1441" r:id="rId20"/>
    <p:sldId id="1435" r:id="rId21"/>
    <p:sldId id="1423" r:id="rId22"/>
    <p:sldId id="1424" r:id="rId23"/>
    <p:sldId id="1237" r:id="rId24"/>
  </p:sldIdLst>
  <p:sldSz cx="12192000" cy="6858000"/>
  <p:notesSz cx="6735763" cy="9866313"/>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y, Anupam" initials="RA" lastIdx="10" clrIdx="0">
    <p:extLst>
      <p:ext uri="{19B8F6BF-5375-455C-9EA6-DF929625EA0E}">
        <p15:presenceInfo xmlns:p15="http://schemas.microsoft.com/office/powerpoint/2012/main" userId="Ray, Anupam" providerId="None"/>
      </p:ext>
    </p:extLst>
  </p:cmAuthor>
  <p:cmAuthor id="2" name="Moghe, Paritosh" initials="M" lastIdx="44" clrIdx="1">
    <p:extLst>
      <p:ext uri="{19B8F6BF-5375-455C-9EA6-DF929625EA0E}">
        <p15:presenceInfo xmlns:p15="http://schemas.microsoft.com/office/powerpoint/2012/main" userId="Moghe, Paritosh" providerId="None"/>
      </p:ext>
    </p:extLst>
  </p:cmAuthor>
  <p:cmAuthor id="3" name="Usashi Banerjee" initials="BU" lastIdx="2" clrIdx="2">
    <p:extLst>
      <p:ext uri="{19B8F6BF-5375-455C-9EA6-DF929625EA0E}">
        <p15:presenceInfo xmlns:p15="http://schemas.microsoft.com/office/powerpoint/2012/main" userId="Usashi Banerjee" providerId="None"/>
      </p:ext>
    </p:extLst>
  </p:cmAuthor>
  <p:cmAuthor id="4" name="Moghe, Paritosh" initials="MP" lastIdx="1" clrIdx="3">
    <p:extLst>
      <p:ext uri="{19B8F6BF-5375-455C-9EA6-DF929625EA0E}">
        <p15:presenceInfo xmlns:p15="http://schemas.microsoft.com/office/powerpoint/2012/main" userId="Moghe, Paritosh" providerId="None"/>
      </p:ext>
    </p:extLst>
  </p:cmAuthor>
  <p:cmAuthor id="5" name="Shah, Abhishek" initials="SA" lastIdx="18" clrIdx="4">
    <p:extLst>
      <p:ext uri="{19B8F6BF-5375-455C-9EA6-DF929625EA0E}">
        <p15:presenceInfo xmlns:p15="http://schemas.microsoft.com/office/powerpoint/2012/main" userId="Shah, Abhishe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2077"/>
    <a:srgbClr val="00FFCC"/>
    <a:srgbClr val="193B55"/>
    <a:srgbClr val="00682F"/>
    <a:srgbClr val="153256"/>
    <a:srgbClr val="C49100"/>
    <a:srgbClr val="00338D"/>
    <a:srgbClr val="008D92"/>
    <a:srgbClr val="C6007E"/>
    <a:srgbClr val="0086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44" autoAdjust="0"/>
    <p:restoredTop sz="94434" autoAdjust="0"/>
  </p:normalViewPr>
  <p:slideViewPr>
    <p:cSldViewPr snapToGrid="0" showGuides="1">
      <p:cViewPr varScale="1">
        <p:scale>
          <a:sx n="71" d="100"/>
          <a:sy n="71" d="100"/>
        </p:scale>
        <p:origin x="756" y="6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commentAuthors" Target="commentAuthors.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Work\Projects\2019\ISA\Country%20Profiles\Mali\Data-Mali.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ZeeshanFarooqui\Desktop\ISA\Malawi%20and%20Congo\Malawi\API_EG.ELC.ACCS.ZS_DS2_en_excel_v2_126310.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ZeeshanFarooqui\Desktop\ISA\Malawi%20and%20Congo\Malawi\API_EG.ELC.ACCS.ZS_DS2_en_excel_v2_126310.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611111111111109"/>
          <c:y val="0.20893300351690583"/>
          <c:w val="0.45555555555555555"/>
          <c:h val="0.7592592592592593"/>
        </c:manualLayout>
      </c:layout>
      <c:pieChart>
        <c:varyColors val="1"/>
        <c:dLbls>
          <c:showLegendKey val="0"/>
          <c:showVal val="0"/>
          <c:showCatName val="0"/>
          <c:showSerName val="0"/>
          <c:showPercent val="0"/>
          <c:showBubbleSize val="0"/>
          <c:showLeaderLines val="0"/>
        </c:dLbls>
        <c:firstSliceAng val="0"/>
      </c:pieChart>
      <c:spPr>
        <a:noFill/>
        <a:ln w="25400">
          <a:noFill/>
        </a:ln>
      </c:spPr>
    </c:plotArea>
    <c:plotVisOnly val="1"/>
    <c:dispBlanksAs val="gap"/>
    <c:showDLblsOverMax val="0"/>
  </c:chart>
  <c:spPr>
    <a:noFill/>
    <a:ln w="6350">
      <a:noFill/>
    </a:ln>
  </c:spPr>
  <c:txPr>
    <a:bodyPr/>
    <a:lstStyle/>
    <a:p>
      <a:pPr>
        <a:defRPr sz="800" b="0" i="0">
          <a:solidFill>
            <a:srgbClr val="000000"/>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1200" b="0">
                <a:solidFill>
                  <a:schemeClr val="tx1"/>
                </a:solidFill>
                <a:latin typeface="Arial"/>
                <a:ea typeface="Arial"/>
                <a:cs typeface="Arial"/>
              </a:defRPr>
            </a:pPr>
            <a:r>
              <a:rPr lang="en-US" sz="1200" b="0" dirty="0" smtClean="0">
                <a:solidFill>
                  <a:schemeClr val="tx1"/>
                </a:solidFill>
              </a:rPr>
              <a:t>Access</a:t>
            </a:r>
            <a:r>
              <a:rPr lang="en-US" sz="1200" b="0" baseline="0" dirty="0" smtClean="0">
                <a:solidFill>
                  <a:schemeClr val="tx1"/>
                </a:solidFill>
              </a:rPr>
              <a:t> to electricity (%o of total population)</a:t>
            </a:r>
            <a:endParaRPr lang="en-US" sz="1200" b="0" dirty="0">
              <a:solidFill>
                <a:schemeClr val="tx1"/>
              </a:solidFill>
            </a:endParaRPr>
          </a:p>
        </c:rich>
      </c:tx>
      <c:layout>
        <c:manualLayout>
          <c:xMode val="edge"/>
          <c:yMode val="edge"/>
          <c:x val="2.2857142857142857E-2"/>
          <c:y val="3.6363636363636362E-2"/>
        </c:manualLayout>
      </c:layout>
      <c:overlay val="0"/>
    </c:title>
    <c:autoTitleDeleted val="0"/>
    <c:plotArea>
      <c:layout>
        <c:manualLayout>
          <c:layoutTarget val="inner"/>
          <c:xMode val="edge"/>
          <c:yMode val="edge"/>
          <c:x val="0.14651653543307083"/>
          <c:y val="0.17485218324982107"/>
          <c:w val="0.81091203599550055"/>
          <c:h val="0.60123120973514677"/>
        </c:manualLayout>
      </c:layout>
      <c:lineChart>
        <c:grouping val="standard"/>
        <c:varyColors val="0"/>
        <c:ser>
          <c:idx val="0"/>
          <c:order val="0"/>
          <c:spPr>
            <a:ln w="12700">
              <a:solidFill>
                <a:srgbClr val="00338D"/>
              </a:solidFill>
              <a:prstDash val="solid"/>
            </a:ln>
          </c:spPr>
          <c:marker>
            <c:symbol val="diamond"/>
            <c:size val="3"/>
            <c:spPr>
              <a:solidFill>
                <a:srgbClr val="00338D"/>
              </a:solidFill>
              <a:ln>
                <a:solidFill>
                  <a:srgbClr val="00338D"/>
                </a:solidFill>
                <a:prstDash val="solid"/>
              </a:ln>
            </c:spPr>
          </c:marker>
          <c:dLbls>
            <c:dLbl>
              <c:idx val="0"/>
              <c:layout>
                <c:manualLayout>
                  <c:x val="5.1297055549011476E-3"/>
                  <c:y val="-8.3647816750178988E-2"/>
                </c:manualLayout>
              </c:layout>
              <c:spPr>
                <a:noFill/>
                <a:ln>
                  <a:noFill/>
                </a:ln>
                <a:effectLst/>
              </c:spPr>
              <c:txPr>
                <a:bodyPr wrap="square" lIns="38100" tIns="19050" rIns="38100" bIns="19050" anchor="ctr">
                  <a:noAutofit/>
                </a:bodyPr>
                <a:lstStyle/>
                <a:p>
                  <a:pPr>
                    <a:defRPr sz="1200"/>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5.3440132536392411E-2"/>
                      <c:h val="9.0022906227630636E-2"/>
                    </c:manualLayout>
                  </c15:layout>
                </c:ext>
              </c:extLst>
            </c:dLbl>
            <c:spPr>
              <a:noFill/>
              <a:ln>
                <a:noFill/>
              </a:ln>
              <a:effectLst/>
            </c:spPr>
            <c:txPr>
              <a:bodyPr wrap="square" lIns="38100" tIns="19050" rIns="38100" bIns="19050" anchor="ctr">
                <a:spAutoFit/>
              </a:bodyPr>
              <a:lstStyle/>
              <a:p>
                <a:pPr>
                  <a:defRPr sz="1200"/>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Sheet1!$D$3:$K$3</c:f>
              <c:numCache>
                <c:formatCode>General</c:formatCode>
                <c:ptCount val="8"/>
                <c:pt idx="0">
                  <c:v>2010</c:v>
                </c:pt>
                <c:pt idx="1">
                  <c:v>2011</c:v>
                </c:pt>
                <c:pt idx="2">
                  <c:v>2012</c:v>
                </c:pt>
                <c:pt idx="3">
                  <c:v>2013</c:v>
                </c:pt>
                <c:pt idx="4">
                  <c:v>2014</c:v>
                </c:pt>
                <c:pt idx="5">
                  <c:v>2015</c:v>
                </c:pt>
                <c:pt idx="6">
                  <c:v>2016</c:v>
                </c:pt>
                <c:pt idx="7">
                  <c:v>2017</c:v>
                </c:pt>
              </c:numCache>
            </c:numRef>
          </c:cat>
          <c:val>
            <c:numRef>
              <c:f>Sheet1!$D$4:$K$4</c:f>
              <c:numCache>
                <c:formatCode>General</c:formatCode>
                <c:ptCount val="8"/>
                <c:pt idx="0">
                  <c:v>8.6999999999999993</c:v>
                </c:pt>
                <c:pt idx="1">
                  <c:v>7.6</c:v>
                </c:pt>
                <c:pt idx="2">
                  <c:v>7.4</c:v>
                </c:pt>
                <c:pt idx="3">
                  <c:v>9</c:v>
                </c:pt>
                <c:pt idx="4">
                  <c:v>11.9</c:v>
                </c:pt>
                <c:pt idx="5">
                  <c:v>10.8</c:v>
                </c:pt>
                <c:pt idx="6">
                  <c:v>11</c:v>
                </c:pt>
                <c:pt idx="7">
                  <c:v>12.7</c:v>
                </c:pt>
              </c:numCache>
            </c:numRef>
          </c:val>
          <c:smooth val="0"/>
        </c:ser>
        <c:dLbls>
          <c:dLblPos val="t"/>
          <c:showLegendKey val="0"/>
          <c:showVal val="1"/>
          <c:showCatName val="0"/>
          <c:showSerName val="0"/>
          <c:showPercent val="0"/>
          <c:showBubbleSize val="0"/>
        </c:dLbls>
        <c:marker val="1"/>
        <c:smooth val="0"/>
        <c:axId val="140822608"/>
        <c:axId val="140823392"/>
      </c:lineChart>
      <c:catAx>
        <c:axId val="140822608"/>
        <c:scaling>
          <c:orientation val="minMax"/>
        </c:scaling>
        <c:delete val="0"/>
        <c:axPos val="b"/>
        <c:numFmt formatCode="General" sourceLinked="1"/>
        <c:majorTickMark val="out"/>
        <c:minorTickMark val="none"/>
        <c:tickLblPos val="low"/>
        <c:spPr>
          <a:ln w="3175">
            <a:solidFill>
              <a:srgbClr val="000000"/>
            </a:solidFill>
            <a:prstDash val="solid"/>
          </a:ln>
        </c:spPr>
        <c:txPr>
          <a:bodyPr/>
          <a:lstStyle/>
          <a:p>
            <a:pPr>
              <a:defRPr sz="1200">
                <a:solidFill>
                  <a:srgbClr val="000000"/>
                </a:solidFill>
              </a:defRPr>
            </a:pPr>
            <a:endParaRPr lang="en-US"/>
          </a:p>
        </c:txPr>
        <c:crossAx val="140823392"/>
        <c:crosses val="autoZero"/>
        <c:auto val="1"/>
        <c:lblAlgn val="ctr"/>
        <c:lblOffset val="100"/>
        <c:noMultiLvlLbl val="0"/>
      </c:catAx>
      <c:valAx>
        <c:axId val="140823392"/>
        <c:scaling>
          <c:orientation val="minMax"/>
        </c:scaling>
        <c:delete val="0"/>
        <c:axPos val="l"/>
        <c:title>
          <c:tx>
            <c:rich>
              <a:bodyPr rot="-5400000" vert="horz"/>
              <a:lstStyle/>
              <a:p>
                <a:pPr>
                  <a:defRPr sz="1200">
                    <a:solidFill>
                      <a:srgbClr val="000000"/>
                    </a:solidFill>
                  </a:defRPr>
                </a:pPr>
                <a:r>
                  <a:rPr lang="en-US" sz="1200" dirty="0" smtClean="0"/>
                  <a:t>% of Total Population</a:t>
                </a:r>
                <a:endParaRPr lang="en-US" sz="1200" dirty="0"/>
              </a:p>
            </c:rich>
          </c:tx>
          <c:layout>
            <c:manualLayout>
              <c:xMode val="edge"/>
              <c:yMode val="edge"/>
              <c:x val="2.7644629198284018E-2"/>
              <c:y val="0.24768360773085188"/>
            </c:manualLayout>
          </c:layout>
          <c:overlay val="0"/>
        </c:title>
        <c:numFmt formatCode="General" sourceLinked="1"/>
        <c:majorTickMark val="out"/>
        <c:minorTickMark val="none"/>
        <c:tickLblPos val="nextTo"/>
        <c:spPr>
          <a:ln w="3175">
            <a:solidFill>
              <a:srgbClr val="000000"/>
            </a:solidFill>
            <a:prstDash val="solid"/>
          </a:ln>
        </c:spPr>
        <c:txPr>
          <a:bodyPr/>
          <a:lstStyle/>
          <a:p>
            <a:pPr>
              <a:defRPr sz="1200">
                <a:solidFill>
                  <a:srgbClr val="000000"/>
                </a:solidFill>
              </a:defRPr>
            </a:pPr>
            <a:endParaRPr lang="en-US"/>
          </a:p>
        </c:txPr>
        <c:crossAx val="140822608"/>
        <c:crosses val="autoZero"/>
        <c:crossBetween val="midCat"/>
      </c:valAx>
      <c:spPr>
        <a:noFill/>
        <a:ln w="25400">
          <a:noFill/>
        </a:ln>
      </c:spPr>
    </c:plotArea>
    <c:plotVisOnly val="1"/>
    <c:dispBlanksAs val="gap"/>
    <c:showDLblsOverMax val="0"/>
  </c:chart>
  <c:spPr>
    <a:noFill/>
    <a:ln w="6350">
      <a:noFill/>
    </a:ln>
  </c:spPr>
  <c:txPr>
    <a:bodyPr/>
    <a:lstStyle/>
    <a:p>
      <a:pPr>
        <a:defRPr sz="800" b="0" i="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285714285714288"/>
          <c:y val="0.2"/>
          <c:w val="0.53714285714285714"/>
          <c:h val="0.8"/>
        </c:manualLayout>
      </c:layout>
      <c:pieChart>
        <c:varyColors val="1"/>
        <c:ser>
          <c:idx val="0"/>
          <c:order val="0"/>
          <c:dPt>
            <c:idx val="0"/>
            <c:bubble3D val="0"/>
            <c:spPr>
              <a:solidFill>
                <a:srgbClr val="00338D"/>
              </a:solidFill>
              <a:ln w="3175">
                <a:solidFill>
                  <a:srgbClr val="FFFFFF"/>
                </a:solidFill>
                <a:prstDash val="solid"/>
              </a:ln>
            </c:spPr>
          </c:dPt>
          <c:dPt>
            <c:idx val="1"/>
            <c:bubble3D val="0"/>
            <c:spPr>
              <a:solidFill>
                <a:srgbClr val="0091DA"/>
              </a:solidFill>
              <a:ln w="3175">
                <a:solidFill>
                  <a:srgbClr val="FFFFFF"/>
                </a:solidFill>
                <a:prstDash val="solid"/>
              </a:ln>
            </c:spPr>
          </c:dPt>
          <c:dPt>
            <c:idx val="2"/>
            <c:bubble3D val="0"/>
            <c:spPr>
              <a:solidFill>
                <a:srgbClr val="6D2077"/>
              </a:solidFill>
              <a:ln w="3175">
                <a:solidFill>
                  <a:srgbClr val="FFFFFF"/>
                </a:solidFill>
                <a:prstDash val="solid"/>
              </a:ln>
            </c:spPr>
          </c:dPt>
          <c:dPt>
            <c:idx val="3"/>
            <c:bubble3D val="0"/>
            <c:spPr>
              <a:solidFill>
                <a:srgbClr val="005EB8"/>
              </a:solidFill>
              <a:ln w="3175">
                <a:solidFill>
                  <a:srgbClr val="FFFFFF"/>
                </a:solidFill>
                <a:prstDash val="solid"/>
              </a:ln>
            </c:spPr>
          </c:dPt>
          <c:dLbls>
            <c:dLbl>
              <c:idx val="0"/>
              <c:layout>
                <c:manualLayout>
                  <c:x val="8.2857142857142754E-2"/>
                  <c:y val="-5.6340241825753534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1"/>
              <c:layout>
                <c:manualLayout>
                  <c:x val="-7.7142857142857166E-2"/>
                  <c:y val="4.0243029875538135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1.4285714285714233E-2"/>
                  <c:y val="-9.2222544768734722E-18"/>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3"/>
              <c:layout>
                <c:manualLayout>
                  <c:x val="0.17714285714285713"/>
                  <c:y val="2.4145817925322877E-2"/>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0.26297142857142858"/>
                      <c:h val="0.23429491993538301"/>
                    </c:manualLayout>
                  </c15:layout>
                </c:ext>
              </c:extLst>
            </c:dLbl>
            <c:spPr>
              <a:noFill/>
              <a:ln>
                <a:noFill/>
              </a:ln>
              <a:effectLst/>
            </c:spPr>
            <c:txPr>
              <a:bodyPr wrap="square" lIns="38100" tIns="19050" rIns="38100" bIns="19050" anchor="ctr">
                <a:spAutoFit/>
              </a:bodyPr>
              <a:lstStyle/>
              <a:p>
                <a:pPr>
                  <a:defRPr sz="1200"/>
                </a:pPr>
                <a:endParaRPr lang="en-US"/>
              </a:p>
            </c:txPr>
            <c:dLblPos val="outEnd"/>
            <c:showLegendKey val="0"/>
            <c:showVal val="0"/>
            <c:showCatName val="1"/>
            <c:showSerName val="0"/>
            <c:showPercent val="1"/>
            <c:showBubbleSize val="0"/>
            <c:showLeaderLines val="1"/>
            <c:leaderLines>
              <c:spPr>
                <a:ln>
                  <a:solidFill>
                    <a:srgbClr val="000000"/>
                  </a:solidFill>
                  <a:prstDash val="solid"/>
                </a:ln>
              </c:spPr>
            </c:leaderLines>
            <c:extLst>
              <c:ext xmlns:c15="http://schemas.microsoft.com/office/drawing/2012/chart" uri="{CE6537A1-D6FC-4f65-9D91-7224C49458BB}"/>
            </c:extLst>
          </c:dLbls>
          <c:cat>
            <c:strRef>
              <c:f>Sheet1!$A$9:$A$12</c:f>
              <c:strCache>
                <c:ptCount val="4"/>
                <c:pt idx="0">
                  <c:v>Biomass</c:v>
                </c:pt>
                <c:pt idx="1">
                  <c:v>Hydro</c:v>
                </c:pt>
                <c:pt idx="2">
                  <c:v>Oil and oil products</c:v>
                </c:pt>
                <c:pt idx="3">
                  <c:v>Coal and coal products</c:v>
                </c:pt>
              </c:strCache>
            </c:strRef>
          </c:cat>
          <c:val>
            <c:numRef>
              <c:f>Sheet1!$B$9:$B$12</c:f>
              <c:numCache>
                <c:formatCode>0%</c:formatCode>
                <c:ptCount val="4"/>
                <c:pt idx="0">
                  <c:v>0.88</c:v>
                </c:pt>
                <c:pt idx="1">
                  <c:v>0.03</c:v>
                </c:pt>
                <c:pt idx="2">
                  <c:v>7.0000000000000007E-2</c:v>
                </c:pt>
                <c:pt idx="3">
                  <c:v>0.02</c:v>
                </c:pt>
              </c:numCache>
            </c:numRef>
          </c:val>
        </c:ser>
        <c:dLbls>
          <c:showLegendKey val="0"/>
          <c:showVal val="0"/>
          <c:showCatName val="0"/>
          <c:showSerName val="0"/>
          <c:showPercent val="0"/>
          <c:showBubbleSize val="0"/>
          <c:showLeaderLines val="1"/>
        </c:dLbls>
        <c:firstSliceAng val="0"/>
      </c:pieChart>
      <c:spPr>
        <a:noFill/>
        <a:ln w="25400">
          <a:noFill/>
        </a:ln>
      </c:spPr>
    </c:plotArea>
    <c:plotVisOnly val="1"/>
    <c:dispBlanksAs val="gap"/>
    <c:showDLblsOverMax val="0"/>
  </c:chart>
  <c:spPr>
    <a:noFill/>
    <a:ln w="6350">
      <a:noFill/>
    </a:ln>
  </c:spPr>
  <c:txPr>
    <a:bodyPr/>
    <a:lstStyle/>
    <a:p>
      <a:pPr>
        <a:defRPr sz="800" b="0" i="0">
          <a:solidFill>
            <a:srgbClr val="000000"/>
          </a:solidFill>
          <a:latin typeface="Arial"/>
          <a:ea typeface="Arial"/>
          <a:cs typeface="Arial"/>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FD5E19-B5B8-470B-BBB5-BA2728452C52}" type="datetimeFigureOut">
              <a:rPr lang="en-US" smtClean="0"/>
              <a:t>9/17/2019</a:t>
            </a:fld>
            <a:endParaRPr lang="en-US" dirty="0"/>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9CA90F89-4159-4BED-956A-F7DB80B30565}" type="slidenum">
              <a:rPr lang="en-US" smtClean="0"/>
              <a:t>‹#›</a:t>
            </a:fld>
            <a:endParaRPr lang="en-US" dirty="0"/>
          </a:p>
        </p:txBody>
      </p:sp>
    </p:spTree>
    <p:extLst>
      <p:ext uri="{BB962C8B-B14F-4D97-AF65-F5344CB8AC3E}">
        <p14:creationId xmlns:p14="http://schemas.microsoft.com/office/powerpoint/2010/main" val="3731286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1233488"/>
            <a:ext cx="5916613" cy="3328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B3E936-09AF-4339-9C85-0C1B8FA1F8F6}"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27317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A90F89-4159-4BED-956A-F7DB80B30565}"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749636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A90F89-4159-4BED-956A-F7DB80B30565}"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260993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A90F89-4159-4BED-956A-F7DB80B30565}"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038822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A90F89-4159-4BED-956A-F7DB80B30565}"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698880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A90F89-4159-4BED-956A-F7DB80B30565}"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162944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A90F89-4159-4BED-956A-F7DB80B30565}"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915114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998400" y="1330126"/>
            <a:ext cx="101952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60435851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998400" y="1330126"/>
            <a:ext cx="101952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75192878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9" name="Text Placeholder 8"/>
          <p:cNvSpPr>
            <a:spLocks noGrp="1"/>
          </p:cNvSpPr>
          <p:nvPr>
            <p:ph type="body" sz="quarter" idx="10"/>
          </p:nvPr>
        </p:nvSpPr>
        <p:spPr>
          <a:xfrm>
            <a:off x="10032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8"/>
          <p:cNvSpPr>
            <a:spLocks noGrp="1"/>
          </p:cNvSpPr>
          <p:nvPr>
            <p:ph type="body" sz="quarter" idx="11"/>
          </p:nvPr>
        </p:nvSpPr>
        <p:spPr>
          <a:xfrm>
            <a:off x="62208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417798055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1623185" y="1647336"/>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98066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dirty="0">
              <a:solidFill>
                <a:srgbClr val="000000"/>
              </a:solidFill>
            </a:endParaRPr>
          </a:p>
        </p:txBody>
      </p:sp>
      <p:sp>
        <p:nvSpPr>
          <p:cNvPr id="6" name="Text Placeholder 3"/>
          <p:cNvSpPr>
            <a:spLocks noGrp="1"/>
          </p:cNvSpPr>
          <p:nvPr>
            <p:ph type="body" sz="quarter" idx="11"/>
          </p:nvPr>
        </p:nvSpPr>
        <p:spPr>
          <a:xfrm>
            <a:off x="1662785" y="5602935"/>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356085387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3">
    <p:bg>
      <p:bgPr>
        <a:solidFill>
          <a:schemeClr val="tx2"/>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2709863" y="1435300"/>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chemeClr val="accent1"/>
          </a:solidFill>
        </p:spPr>
        <p:txBody>
          <a:bodyPr wrap="square" lIns="0" tIns="0" rIns="0" bIns="0" rtlCol="0">
            <a:noAutofit/>
          </a:bodyPr>
          <a:lstStyle/>
          <a:p>
            <a:endParaRPr dirty="0">
              <a:solidFill>
                <a:srgbClr val="000000"/>
              </a:solidFill>
            </a:endParaRPr>
          </a:p>
        </p:txBody>
      </p:sp>
      <p:sp>
        <p:nvSpPr>
          <p:cNvPr id="6" name="Text Placeholder 3"/>
          <p:cNvSpPr>
            <a:spLocks noGrp="1"/>
          </p:cNvSpPr>
          <p:nvPr>
            <p:ph type="body" sz="quarter" idx="11"/>
          </p:nvPr>
        </p:nvSpPr>
        <p:spPr>
          <a:xfrm>
            <a:off x="2749463" y="5390900"/>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130863387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dirty="0">
              <a:solidFill>
                <a:srgbClr val="000000"/>
              </a:solidFill>
            </a:endParaRPr>
          </a:p>
        </p:txBody>
      </p:sp>
      <p:sp>
        <p:nvSpPr>
          <p:cNvPr id="13" name="Text Placeholder 2"/>
          <p:cNvSpPr>
            <a:spLocks noGrp="1"/>
          </p:cNvSpPr>
          <p:nvPr>
            <p:ph type="body" sz="quarter" idx="11"/>
          </p:nvPr>
        </p:nvSpPr>
        <p:spPr>
          <a:xfrm>
            <a:off x="2729165" y="5209913"/>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14" name="Text Placeholder 2"/>
          <p:cNvSpPr>
            <a:spLocks noGrp="1"/>
          </p:cNvSpPr>
          <p:nvPr>
            <p:ph type="body" sz="quarter" idx="12"/>
          </p:nvPr>
        </p:nvSpPr>
        <p:spPr>
          <a:xfrm>
            <a:off x="2729165" y="6149550"/>
            <a:ext cx="7851751" cy="169277"/>
          </a:xfrm>
        </p:spPr>
        <p:txBody>
          <a:bodyPr>
            <a:noAutofit/>
          </a:bodyPr>
          <a:lstStyle>
            <a:lvl1pPr>
              <a:buFontTx/>
              <a:buNone/>
              <a:defRPr sz="1100" b="0">
                <a:solidFill>
                  <a:schemeClr val="bg1">
                    <a:lumMod val="65000"/>
                  </a:schemeClr>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sp>
        <p:nvSpPr>
          <p:cNvPr id="15" name="Text Placeholder 2"/>
          <p:cNvSpPr>
            <a:spLocks noGrp="1"/>
          </p:cNvSpPr>
          <p:nvPr>
            <p:ph type="body" sz="quarter" idx="13"/>
          </p:nvPr>
        </p:nvSpPr>
        <p:spPr>
          <a:xfrm>
            <a:off x="2729165" y="4270277"/>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23" name="Text Placeholder 2"/>
          <p:cNvSpPr>
            <a:spLocks noGrp="1"/>
          </p:cNvSpPr>
          <p:nvPr>
            <p:ph type="body" sz="quarter" idx="14"/>
          </p:nvPr>
        </p:nvSpPr>
        <p:spPr>
          <a:xfrm>
            <a:off x="2729163" y="3918526"/>
            <a:ext cx="2411738" cy="119064"/>
          </a:xfrm>
        </p:spPr>
        <p:txBody>
          <a:bodyPr/>
          <a:lstStyle>
            <a:lvl1pPr>
              <a:buFontTx/>
              <a:buNone/>
              <a:defRPr sz="1200" b="1">
                <a:solidFill>
                  <a:schemeClr val="tx2"/>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grpSp>
        <p:nvGrpSpPr>
          <p:cNvPr id="12" name="Group 11"/>
          <p:cNvGrpSpPr/>
          <p:nvPr userDrawn="1"/>
        </p:nvGrpSpPr>
        <p:grpSpPr>
          <a:xfrm>
            <a:off x="2729163" y="3429002"/>
            <a:ext cx="2411738" cy="373181"/>
            <a:chOff x="0" y="0"/>
            <a:chExt cx="1695228" cy="262675"/>
          </a:xfrm>
        </p:grpSpPr>
        <p:grpSp>
          <p:nvGrpSpPr>
            <p:cNvPr id="17" name="Group 16"/>
            <p:cNvGrpSpPr/>
            <p:nvPr userDrawn="1"/>
          </p:nvGrpSpPr>
          <p:grpSpPr>
            <a:xfrm>
              <a:off x="288816" y="4763"/>
              <a:ext cx="254136" cy="253715"/>
              <a:chOff x="288816" y="4763"/>
              <a:chExt cx="382682" cy="382270"/>
            </a:xfrm>
          </p:grpSpPr>
          <p:sp>
            <p:nvSpPr>
              <p:cNvPr id="39" name="Freeform 38"/>
              <p:cNvSpPr>
                <a:spLocks/>
              </p:cNvSpPr>
              <p:nvPr userDrawn="1"/>
            </p:nvSpPr>
            <p:spPr bwMode="auto">
              <a:xfrm>
                <a:off x="288816"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00689E"/>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40" name="Freeform 39"/>
              <p:cNvSpPr>
                <a:spLocks noEditPoints="1"/>
              </p:cNvSpPr>
              <p:nvPr userDrawn="1"/>
            </p:nvSpPr>
            <p:spPr bwMode="auto">
              <a:xfrm>
                <a:off x="345844" y="55733"/>
                <a:ext cx="66031" cy="274335"/>
              </a:xfrm>
              <a:custGeom>
                <a:avLst/>
                <a:gdLst>
                  <a:gd name="T0" fmla="*/ 204 w 219"/>
                  <a:gd name="T1" fmla="*/ 303 h 912"/>
                  <a:gd name="T2" fmla="*/ 15 w 219"/>
                  <a:gd name="T3" fmla="*/ 912 h 912"/>
                  <a:gd name="T4" fmla="*/ 110 w 219"/>
                  <a:gd name="T5" fmla="*/ 0 h 912"/>
                  <a:gd name="T6" fmla="*/ 131 w 219"/>
                  <a:gd name="T7" fmla="*/ 2 h 912"/>
                  <a:gd name="T8" fmla="*/ 152 w 219"/>
                  <a:gd name="T9" fmla="*/ 9 h 912"/>
                  <a:gd name="T10" fmla="*/ 171 w 219"/>
                  <a:gd name="T11" fmla="*/ 20 h 912"/>
                  <a:gd name="T12" fmla="*/ 187 w 219"/>
                  <a:gd name="T13" fmla="*/ 33 h 912"/>
                  <a:gd name="T14" fmla="*/ 201 w 219"/>
                  <a:gd name="T15" fmla="*/ 49 h 912"/>
                  <a:gd name="T16" fmla="*/ 211 w 219"/>
                  <a:gd name="T17" fmla="*/ 67 h 912"/>
                  <a:gd name="T18" fmla="*/ 217 w 219"/>
                  <a:gd name="T19" fmla="*/ 88 h 912"/>
                  <a:gd name="T20" fmla="*/ 219 w 219"/>
                  <a:gd name="T21" fmla="*/ 111 h 912"/>
                  <a:gd name="T22" fmla="*/ 217 w 219"/>
                  <a:gd name="T23" fmla="*/ 132 h 912"/>
                  <a:gd name="T24" fmla="*/ 211 w 219"/>
                  <a:gd name="T25" fmla="*/ 153 h 912"/>
                  <a:gd name="T26" fmla="*/ 201 w 219"/>
                  <a:gd name="T27" fmla="*/ 172 h 912"/>
                  <a:gd name="T28" fmla="*/ 187 w 219"/>
                  <a:gd name="T29" fmla="*/ 188 h 912"/>
                  <a:gd name="T30" fmla="*/ 171 w 219"/>
                  <a:gd name="T31" fmla="*/ 202 h 912"/>
                  <a:gd name="T32" fmla="*/ 152 w 219"/>
                  <a:gd name="T33" fmla="*/ 212 h 912"/>
                  <a:gd name="T34" fmla="*/ 131 w 219"/>
                  <a:gd name="T35" fmla="*/ 218 h 912"/>
                  <a:gd name="T36" fmla="*/ 110 w 219"/>
                  <a:gd name="T37" fmla="*/ 220 h 912"/>
                  <a:gd name="T38" fmla="*/ 88 w 219"/>
                  <a:gd name="T39" fmla="*/ 218 h 912"/>
                  <a:gd name="T40" fmla="*/ 67 w 219"/>
                  <a:gd name="T41" fmla="*/ 212 h 912"/>
                  <a:gd name="T42" fmla="*/ 48 w 219"/>
                  <a:gd name="T43" fmla="*/ 202 h 912"/>
                  <a:gd name="T44" fmla="*/ 32 w 219"/>
                  <a:gd name="T45" fmla="*/ 188 h 912"/>
                  <a:gd name="T46" fmla="*/ 18 w 219"/>
                  <a:gd name="T47" fmla="*/ 172 h 912"/>
                  <a:gd name="T48" fmla="*/ 8 w 219"/>
                  <a:gd name="T49" fmla="*/ 153 h 912"/>
                  <a:gd name="T50" fmla="*/ 2 w 219"/>
                  <a:gd name="T51" fmla="*/ 132 h 912"/>
                  <a:gd name="T52" fmla="*/ 0 w 219"/>
                  <a:gd name="T53" fmla="*/ 111 h 912"/>
                  <a:gd name="T54" fmla="*/ 2 w 219"/>
                  <a:gd name="T55" fmla="*/ 88 h 912"/>
                  <a:gd name="T56" fmla="*/ 8 w 219"/>
                  <a:gd name="T57" fmla="*/ 67 h 912"/>
                  <a:gd name="T58" fmla="*/ 18 w 219"/>
                  <a:gd name="T59" fmla="*/ 49 h 912"/>
                  <a:gd name="T60" fmla="*/ 32 w 219"/>
                  <a:gd name="T61" fmla="*/ 33 h 912"/>
                  <a:gd name="T62" fmla="*/ 48 w 219"/>
                  <a:gd name="T63" fmla="*/ 20 h 912"/>
                  <a:gd name="T64" fmla="*/ 67 w 219"/>
                  <a:gd name="T65" fmla="*/ 9 h 912"/>
                  <a:gd name="T66" fmla="*/ 88 w 219"/>
                  <a:gd name="T67" fmla="*/ 2 h 912"/>
                  <a:gd name="T68" fmla="*/ 110 w 219"/>
                  <a:gd name="T69"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9" h="912">
                    <a:moveTo>
                      <a:pt x="15" y="303"/>
                    </a:moveTo>
                    <a:lnTo>
                      <a:pt x="204" y="303"/>
                    </a:lnTo>
                    <a:lnTo>
                      <a:pt x="204" y="912"/>
                    </a:lnTo>
                    <a:lnTo>
                      <a:pt x="15" y="912"/>
                    </a:lnTo>
                    <a:lnTo>
                      <a:pt x="15" y="303"/>
                    </a:lnTo>
                    <a:close/>
                    <a:moveTo>
                      <a:pt x="110" y="0"/>
                    </a:moveTo>
                    <a:lnTo>
                      <a:pt x="121" y="1"/>
                    </a:lnTo>
                    <a:lnTo>
                      <a:pt x="131" y="2"/>
                    </a:lnTo>
                    <a:lnTo>
                      <a:pt x="143" y="6"/>
                    </a:lnTo>
                    <a:lnTo>
                      <a:pt x="152" y="9"/>
                    </a:lnTo>
                    <a:lnTo>
                      <a:pt x="162" y="14"/>
                    </a:lnTo>
                    <a:lnTo>
                      <a:pt x="171" y="20"/>
                    </a:lnTo>
                    <a:lnTo>
                      <a:pt x="179" y="25"/>
                    </a:lnTo>
                    <a:lnTo>
                      <a:pt x="187" y="33"/>
                    </a:lnTo>
                    <a:lnTo>
                      <a:pt x="194" y="41"/>
                    </a:lnTo>
                    <a:lnTo>
                      <a:pt x="201" y="49"/>
                    </a:lnTo>
                    <a:lnTo>
                      <a:pt x="206" y="58"/>
                    </a:lnTo>
                    <a:lnTo>
                      <a:pt x="211" y="67"/>
                    </a:lnTo>
                    <a:lnTo>
                      <a:pt x="214" y="78"/>
                    </a:lnTo>
                    <a:lnTo>
                      <a:pt x="217" y="88"/>
                    </a:lnTo>
                    <a:lnTo>
                      <a:pt x="219" y="99"/>
                    </a:lnTo>
                    <a:lnTo>
                      <a:pt x="219" y="111"/>
                    </a:lnTo>
                    <a:lnTo>
                      <a:pt x="219" y="122"/>
                    </a:lnTo>
                    <a:lnTo>
                      <a:pt x="217" y="132"/>
                    </a:lnTo>
                    <a:lnTo>
                      <a:pt x="214" y="142"/>
                    </a:lnTo>
                    <a:lnTo>
                      <a:pt x="211" y="153"/>
                    </a:lnTo>
                    <a:lnTo>
                      <a:pt x="206" y="163"/>
                    </a:lnTo>
                    <a:lnTo>
                      <a:pt x="201" y="172"/>
                    </a:lnTo>
                    <a:lnTo>
                      <a:pt x="194" y="180"/>
                    </a:lnTo>
                    <a:lnTo>
                      <a:pt x="187" y="188"/>
                    </a:lnTo>
                    <a:lnTo>
                      <a:pt x="179" y="195"/>
                    </a:lnTo>
                    <a:lnTo>
                      <a:pt x="171" y="202"/>
                    </a:lnTo>
                    <a:lnTo>
                      <a:pt x="162" y="207"/>
                    </a:lnTo>
                    <a:lnTo>
                      <a:pt x="152" y="212"/>
                    </a:lnTo>
                    <a:lnTo>
                      <a:pt x="143" y="215"/>
                    </a:lnTo>
                    <a:lnTo>
                      <a:pt x="131" y="218"/>
                    </a:lnTo>
                    <a:lnTo>
                      <a:pt x="121" y="220"/>
                    </a:lnTo>
                    <a:lnTo>
                      <a:pt x="110" y="220"/>
                    </a:lnTo>
                    <a:lnTo>
                      <a:pt x="98" y="220"/>
                    </a:lnTo>
                    <a:lnTo>
                      <a:pt x="88" y="218"/>
                    </a:lnTo>
                    <a:lnTo>
                      <a:pt x="77" y="215"/>
                    </a:lnTo>
                    <a:lnTo>
                      <a:pt x="67" y="212"/>
                    </a:lnTo>
                    <a:lnTo>
                      <a:pt x="57" y="207"/>
                    </a:lnTo>
                    <a:lnTo>
                      <a:pt x="48" y="202"/>
                    </a:lnTo>
                    <a:lnTo>
                      <a:pt x="40" y="195"/>
                    </a:lnTo>
                    <a:lnTo>
                      <a:pt x="32" y="188"/>
                    </a:lnTo>
                    <a:lnTo>
                      <a:pt x="25" y="180"/>
                    </a:lnTo>
                    <a:lnTo>
                      <a:pt x="18" y="172"/>
                    </a:lnTo>
                    <a:lnTo>
                      <a:pt x="13" y="163"/>
                    </a:lnTo>
                    <a:lnTo>
                      <a:pt x="8" y="153"/>
                    </a:lnTo>
                    <a:lnTo>
                      <a:pt x="5" y="142"/>
                    </a:lnTo>
                    <a:lnTo>
                      <a:pt x="2" y="132"/>
                    </a:lnTo>
                    <a:lnTo>
                      <a:pt x="0" y="122"/>
                    </a:lnTo>
                    <a:lnTo>
                      <a:pt x="0" y="111"/>
                    </a:lnTo>
                    <a:lnTo>
                      <a:pt x="0" y="99"/>
                    </a:lnTo>
                    <a:lnTo>
                      <a:pt x="2" y="88"/>
                    </a:lnTo>
                    <a:lnTo>
                      <a:pt x="5" y="78"/>
                    </a:lnTo>
                    <a:lnTo>
                      <a:pt x="8" y="67"/>
                    </a:lnTo>
                    <a:lnTo>
                      <a:pt x="13" y="58"/>
                    </a:lnTo>
                    <a:lnTo>
                      <a:pt x="18" y="49"/>
                    </a:lnTo>
                    <a:lnTo>
                      <a:pt x="25" y="41"/>
                    </a:lnTo>
                    <a:lnTo>
                      <a:pt x="32" y="33"/>
                    </a:lnTo>
                    <a:lnTo>
                      <a:pt x="40" y="25"/>
                    </a:lnTo>
                    <a:lnTo>
                      <a:pt x="48" y="20"/>
                    </a:lnTo>
                    <a:lnTo>
                      <a:pt x="57" y="14"/>
                    </a:lnTo>
                    <a:lnTo>
                      <a:pt x="67" y="9"/>
                    </a:lnTo>
                    <a:lnTo>
                      <a:pt x="77" y="6"/>
                    </a:lnTo>
                    <a:lnTo>
                      <a:pt x="88" y="2"/>
                    </a:lnTo>
                    <a:lnTo>
                      <a:pt x="98" y="1"/>
                    </a:ln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41" name="Freeform 40"/>
              <p:cNvSpPr>
                <a:spLocks/>
              </p:cNvSpPr>
              <p:nvPr userDrawn="1"/>
            </p:nvSpPr>
            <p:spPr bwMode="auto">
              <a:xfrm>
                <a:off x="441889" y="142680"/>
                <a:ext cx="177084" cy="187388"/>
              </a:xfrm>
              <a:custGeom>
                <a:avLst/>
                <a:gdLst>
                  <a:gd name="T0" fmla="*/ 181 w 590"/>
                  <a:gd name="T1" fmla="*/ 15 h 624"/>
                  <a:gd name="T2" fmla="*/ 184 w 590"/>
                  <a:gd name="T3" fmla="*/ 98 h 624"/>
                  <a:gd name="T4" fmla="*/ 196 w 590"/>
                  <a:gd name="T5" fmla="*/ 81 h 624"/>
                  <a:gd name="T6" fmla="*/ 209 w 590"/>
                  <a:gd name="T7" fmla="*/ 63 h 624"/>
                  <a:gd name="T8" fmla="*/ 227 w 590"/>
                  <a:gd name="T9" fmla="*/ 46 h 624"/>
                  <a:gd name="T10" fmla="*/ 248 w 590"/>
                  <a:gd name="T11" fmla="*/ 31 h 624"/>
                  <a:gd name="T12" fmla="*/ 273 w 590"/>
                  <a:gd name="T13" fmla="*/ 18 h 624"/>
                  <a:gd name="T14" fmla="*/ 299 w 590"/>
                  <a:gd name="T15" fmla="*/ 9 h 624"/>
                  <a:gd name="T16" fmla="*/ 330 w 590"/>
                  <a:gd name="T17" fmla="*/ 3 h 624"/>
                  <a:gd name="T18" fmla="*/ 363 w 590"/>
                  <a:gd name="T19" fmla="*/ 0 h 624"/>
                  <a:gd name="T20" fmla="*/ 397 w 590"/>
                  <a:gd name="T21" fmla="*/ 1 h 624"/>
                  <a:gd name="T22" fmla="*/ 428 w 590"/>
                  <a:gd name="T23" fmla="*/ 6 h 624"/>
                  <a:gd name="T24" fmla="*/ 455 w 590"/>
                  <a:gd name="T25" fmla="*/ 13 h 624"/>
                  <a:gd name="T26" fmla="*/ 479 w 590"/>
                  <a:gd name="T27" fmla="*/ 22 h 624"/>
                  <a:gd name="T28" fmla="*/ 501 w 590"/>
                  <a:gd name="T29" fmla="*/ 34 h 624"/>
                  <a:gd name="T30" fmla="*/ 519 w 590"/>
                  <a:gd name="T31" fmla="*/ 49 h 624"/>
                  <a:gd name="T32" fmla="*/ 535 w 590"/>
                  <a:gd name="T33" fmla="*/ 65 h 624"/>
                  <a:gd name="T34" fmla="*/ 549 w 590"/>
                  <a:gd name="T35" fmla="*/ 83 h 624"/>
                  <a:gd name="T36" fmla="*/ 559 w 590"/>
                  <a:gd name="T37" fmla="*/ 104 h 624"/>
                  <a:gd name="T38" fmla="*/ 568 w 590"/>
                  <a:gd name="T39" fmla="*/ 127 h 624"/>
                  <a:gd name="T40" fmla="*/ 582 w 590"/>
                  <a:gd name="T41" fmla="*/ 176 h 624"/>
                  <a:gd name="T42" fmla="*/ 588 w 590"/>
                  <a:gd name="T43" fmla="*/ 230 h 624"/>
                  <a:gd name="T44" fmla="*/ 590 w 590"/>
                  <a:gd name="T45" fmla="*/ 291 h 624"/>
                  <a:gd name="T46" fmla="*/ 401 w 590"/>
                  <a:gd name="T47" fmla="*/ 624 h 624"/>
                  <a:gd name="T48" fmla="*/ 401 w 590"/>
                  <a:gd name="T49" fmla="*/ 301 h 624"/>
                  <a:gd name="T50" fmla="*/ 397 w 590"/>
                  <a:gd name="T51" fmla="*/ 259 h 624"/>
                  <a:gd name="T52" fmla="*/ 393 w 590"/>
                  <a:gd name="T53" fmla="*/ 232 h 624"/>
                  <a:gd name="T54" fmla="*/ 382 w 590"/>
                  <a:gd name="T55" fmla="*/ 210 h 624"/>
                  <a:gd name="T56" fmla="*/ 369 w 590"/>
                  <a:gd name="T57" fmla="*/ 189 h 624"/>
                  <a:gd name="T58" fmla="*/ 347 w 590"/>
                  <a:gd name="T59" fmla="*/ 176 h 624"/>
                  <a:gd name="T60" fmla="*/ 320 w 590"/>
                  <a:gd name="T61" fmla="*/ 168 h 624"/>
                  <a:gd name="T62" fmla="*/ 284 w 590"/>
                  <a:gd name="T63" fmla="*/ 168 h 624"/>
                  <a:gd name="T64" fmla="*/ 255 w 590"/>
                  <a:gd name="T65" fmla="*/ 174 h 624"/>
                  <a:gd name="T66" fmla="*/ 232 w 590"/>
                  <a:gd name="T67" fmla="*/ 187 h 624"/>
                  <a:gd name="T68" fmla="*/ 215 w 590"/>
                  <a:gd name="T69" fmla="*/ 204 h 624"/>
                  <a:gd name="T70" fmla="*/ 204 w 590"/>
                  <a:gd name="T71" fmla="*/ 227 h 624"/>
                  <a:gd name="T72" fmla="*/ 196 w 590"/>
                  <a:gd name="T73" fmla="*/ 252 h 624"/>
                  <a:gd name="T74" fmla="*/ 191 w 590"/>
                  <a:gd name="T75" fmla="*/ 279 h 624"/>
                  <a:gd name="T76" fmla="*/ 189 w 590"/>
                  <a:gd name="T77" fmla="*/ 308 h 624"/>
                  <a:gd name="T78" fmla="*/ 189 w 590"/>
                  <a:gd name="T79" fmla="*/ 624 h 624"/>
                  <a:gd name="T80" fmla="*/ 0 w 590"/>
                  <a:gd name="T81" fmla="*/ 15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0" h="624">
                    <a:moveTo>
                      <a:pt x="0" y="15"/>
                    </a:moveTo>
                    <a:lnTo>
                      <a:pt x="181" y="15"/>
                    </a:lnTo>
                    <a:lnTo>
                      <a:pt x="181" y="98"/>
                    </a:lnTo>
                    <a:lnTo>
                      <a:pt x="184" y="98"/>
                    </a:lnTo>
                    <a:lnTo>
                      <a:pt x="189" y="89"/>
                    </a:lnTo>
                    <a:lnTo>
                      <a:pt x="196" y="81"/>
                    </a:lnTo>
                    <a:lnTo>
                      <a:pt x="202" y="72"/>
                    </a:lnTo>
                    <a:lnTo>
                      <a:pt x="209" y="63"/>
                    </a:lnTo>
                    <a:lnTo>
                      <a:pt x="218" y="55"/>
                    </a:lnTo>
                    <a:lnTo>
                      <a:pt x="227" y="46"/>
                    </a:lnTo>
                    <a:lnTo>
                      <a:pt x="238" y="39"/>
                    </a:lnTo>
                    <a:lnTo>
                      <a:pt x="248" y="31"/>
                    </a:lnTo>
                    <a:lnTo>
                      <a:pt x="261" y="24"/>
                    </a:lnTo>
                    <a:lnTo>
                      <a:pt x="273" y="18"/>
                    </a:lnTo>
                    <a:lnTo>
                      <a:pt x="286" y="13"/>
                    </a:lnTo>
                    <a:lnTo>
                      <a:pt x="299" y="9"/>
                    </a:lnTo>
                    <a:lnTo>
                      <a:pt x="314" y="5"/>
                    </a:lnTo>
                    <a:lnTo>
                      <a:pt x="330" y="3"/>
                    </a:lnTo>
                    <a:lnTo>
                      <a:pt x="346" y="0"/>
                    </a:lnTo>
                    <a:lnTo>
                      <a:pt x="363" y="0"/>
                    </a:lnTo>
                    <a:lnTo>
                      <a:pt x="380" y="0"/>
                    </a:lnTo>
                    <a:lnTo>
                      <a:pt x="397" y="1"/>
                    </a:lnTo>
                    <a:lnTo>
                      <a:pt x="413" y="4"/>
                    </a:lnTo>
                    <a:lnTo>
                      <a:pt x="428" y="6"/>
                    </a:lnTo>
                    <a:lnTo>
                      <a:pt x="442" y="9"/>
                    </a:lnTo>
                    <a:lnTo>
                      <a:pt x="455" y="13"/>
                    </a:lnTo>
                    <a:lnTo>
                      <a:pt x="468" y="17"/>
                    </a:lnTo>
                    <a:lnTo>
                      <a:pt x="479" y="22"/>
                    </a:lnTo>
                    <a:lnTo>
                      <a:pt x="491" y="28"/>
                    </a:lnTo>
                    <a:lnTo>
                      <a:pt x="501" y="34"/>
                    </a:lnTo>
                    <a:lnTo>
                      <a:pt x="510" y="41"/>
                    </a:lnTo>
                    <a:lnTo>
                      <a:pt x="519" y="49"/>
                    </a:lnTo>
                    <a:lnTo>
                      <a:pt x="527" y="57"/>
                    </a:lnTo>
                    <a:lnTo>
                      <a:pt x="535" y="65"/>
                    </a:lnTo>
                    <a:lnTo>
                      <a:pt x="542" y="74"/>
                    </a:lnTo>
                    <a:lnTo>
                      <a:pt x="549" y="83"/>
                    </a:lnTo>
                    <a:lnTo>
                      <a:pt x="554" y="94"/>
                    </a:lnTo>
                    <a:lnTo>
                      <a:pt x="559" y="104"/>
                    </a:lnTo>
                    <a:lnTo>
                      <a:pt x="565" y="115"/>
                    </a:lnTo>
                    <a:lnTo>
                      <a:pt x="568" y="127"/>
                    </a:lnTo>
                    <a:lnTo>
                      <a:pt x="576" y="151"/>
                    </a:lnTo>
                    <a:lnTo>
                      <a:pt x="582" y="176"/>
                    </a:lnTo>
                    <a:lnTo>
                      <a:pt x="585" y="203"/>
                    </a:lnTo>
                    <a:lnTo>
                      <a:pt x="588" y="230"/>
                    </a:lnTo>
                    <a:lnTo>
                      <a:pt x="590" y="260"/>
                    </a:lnTo>
                    <a:lnTo>
                      <a:pt x="590" y="291"/>
                    </a:lnTo>
                    <a:lnTo>
                      <a:pt x="590" y="624"/>
                    </a:lnTo>
                    <a:lnTo>
                      <a:pt x="401" y="624"/>
                    </a:lnTo>
                    <a:lnTo>
                      <a:pt x="401" y="328"/>
                    </a:lnTo>
                    <a:lnTo>
                      <a:pt x="401" y="301"/>
                    </a:lnTo>
                    <a:lnTo>
                      <a:pt x="400" y="273"/>
                    </a:lnTo>
                    <a:lnTo>
                      <a:pt x="397" y="259"/>
                    </a:lnTo>
                    <a:lnTo>
                      <a:pt x="395" y="246"/>
                    </a:lnTo>
                    <a:lnTo>
                      <a:pt x="393" y="232"/>
                    </a:lnTo>
                    <a:lnTo>
                      <a:pt x="388" y="221"/>
                    </a:lnTo>
                    <a:lnTo>
                      <a:pt x="382" y="210"/>
                    </a:lnTo>
                    <a:lnTo>
                      <a:pt x="377" y="199"/>
                    </a:lnTo>
                    <a:lnTo>
                      <a:pt x="369" y="189"/>
                    </a:lnTo>
                    <a:lnTo>
                      <a:pt x="359" y="182"/>
                    </a:lnTo>
                    <a:lnTo>
                      <a:pt x="347" y="176"/>
                    </a:lnTo>
                    <a:lnTo>
                      <a:pt x="335" y="171"/>
                    </a:lnTo>
                    <a:lnTo>
                      <a:pt x="320" y="168"/>
                    </a:lnTo>
                    <a:lnTo>
                      <a:pt x="303" y="166"/>
                    </a:lnTo>
                    <a:lnTo>
                      <a:pt x="284" y="168"/>
                    </a:lnTo>
                    <a:lnTo>
                      <a:pt x="270" y="170"/>
                    </a:lnTo>
                    <a:lnTo>
                      <a:pt x="255" y="174"/>
                    </a:lnTo>
                    <a:lnTo>
                      <a:pt x="243" y="180"/>
                    </a:lnTo>
                    <a:lnTo>
                      <a:pt x="232" y="187"/>
                    </a:lnTo>
                    <a:lnTo>
                      <a:pt x="223" y="195"/>
                    </a:lnTo>
                    <a:lnTo>
                      <a:pt x="215" y="204"/>
                    </a:lnTo>
                    <a:lnTo>
                      <a:pt x="209" y="215"/>
                    </a:lnTo>
                    <a:lnTo>
                      <a:pt x="204" y="227"/>
                    </a:lnTo>
                    <a:lnTo>
                      <a:pt x="199" y="238"/>
                    </a:lnTo>
                    <a:lnTo>
                      <a:pt x="196" y="252"/>
                    </a:lnTo>
                    <a:lnTo>
                      <a:pt x="193" y="264"/>
                    </a:lnTo>
                    <a:lnTo>
                      <a:pt x="191" y="279"/>
                    </a:lnTo>
                    <a:lnTo>
                      <a:pt x="190" y="293"/>
                    </a:lnTo>
                    <a:lnTo>
                      <a:pt x="189" y="308"/>
                    </a:lnTo>
                    <a:lnTo>
                      <a:pt x="189" y="322"/>
                    </a:lnTo>
                    <a:lnTo>
                      <a:pt x="189" y="624"/>
                    </a:lnTo>
                    <a:lnTo>
                      <a:pt x="0" y="624"/>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18" name="Group 17"/>
            <p:cNvGrpSpPr/>
            <p:nvPr userDrawn="1"/>
          </p:nvGrpSpPr>
          <p:grpSpPr>
            <a:xfrm>
              <a:off x="577633" y="4763"/>
              <a:ext cx="254136" cy="253715"/>
              <a:chOff x="577633" y="4763"/>
              <a:chExt cx="382681" cy="382270"/>
            </a:xfrm>
          </p:grpSpPr>
          <p:sp>
            <p:nvSpPr>
              <p:cNvPr id="37" name="Freeform 36"/>
              <p:cNvSpPr>
                <a:spLocks/>
              </p:cNvSpPr>
              <p:nvPr userDrawn="1"/>
            </p:nvSpPr>
            <p:spPr bwMode="auto">
              <a:xfrm>
                <a:off x="577633"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3C4983"/>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8" name="Freeform 37"/>
              <p:cNvSpPr>
                <a:spLocks/>
              </p:cNvSpPr>
              <p:nvPr userDrawn="1"/>
            </p:nvSpPr>
            <p:spPr bwMode="auto">
              <a:xfrm>
                <a:off x="732206" y="61729"/>
                <a:ext cx="169580" cy="323805"/>
              </a:xfrm>
              <a:custGeom>
                <a:avLst/>
                <a:gdLst>
                  <a:gd name="T0" fmla="*/ 365 w 562"/>
                  <a:gd name="T1" fmla="*/ 1082 h 1082"/>
                  <a:gd name="T2" fmla="*/ 365 w 562"/>
                  <a:gd name="T3" fmla="*/ 589 h 1082"/>
                  <a:gd name="T4" fmla="*/ 530 w 562"/>
                  <a:gd name="T5" fmla="*/ 589 h 1082"/>
                  <a:gd name="T6" fmla="*/ 555 w 562"/>
                  <a:gd name="T7" fmla="*/ 397 h 1082"/>
                  <a:gd name="T8" fmla="*/ 365 w 562"/>
                  <a:gd name="T9" fmla="*/ 397 h 1082"/>
                  <a:gd name="T10" fmla="*/ 365 w 562"/>
                  <a:gd name="T11" fmla="*/ 274 h 1082"/>
                  <a:gd name="T12" fmla="*/ 366 w 562"/>
                  <a:gd name="T13" fmla="*/ 253 h 1082"/>
                  <a:gd name="T14" fmla="*/ 368 w 562"/>
                  <a:gd name="T15" fmla="*/ 235 h 1082"/>
                  <a:gd name="T16" fmla="*/ 371 w 562"/>
                  <a:gd name="T17" fmla="*/ 227 h 1082"/>
                  <a:gd name="T18" fmla="*/ 374 w 562"/>
                  <a:gd name="T19" fmla="*/ 219 h 1082"/>
                  <a:gd name="T20" fmla="*/ 377 w 562"/>
                  <a:gd name="T21" fmla="*/ 212 h 1082"/>
                  <a:gd name="T22" fmla="*/ 382 w 562"/>
                  <a:gd name="T23" fmla="*/ 205 h 1082"/>
                  <a:gd name="T24" fmla="*/ 388 w 562"/>
                  <a:gd name="T25" fmla="*/ 200 h 1082"/>
                  <a:gd name="T26" fmla="*/ 395 w 562"/>
                  <a:gd name="T27" fmla="*/ 195 h 1082"/>
                  <a:gd name="T28" fmla="*/ 403 w 562"/>
                  <a:gd name="T29" fmla="*/ 191 h 1082"/>
                  <a:gd name="T30" fmla="*/ 412 w 562"/>
                  <a:gd name="T31" fmla="*/ 186 h 1082"/>
                  <a:gd name="T32" fmla="*/ 422 w 562"/>
                  <a:gd name="T33" fmla="*/ 184 h 1082"/>
                  <a:gd name="T34" fmla="*/ 433 w 562"/>
                  <a:gd name="T35" fmla="*/ 181 h 1082"/>
                  <a:gd name="T36" fmla="*/ 446 w 562"/>
                  <a:gd name="T37" fmla="*/ 180 h 1082"/>
                  <a:gd name="T38" fmla="*/ 461 w 562"/>
                  <a:gd name="T39" fmla="*/ 179 h 1082"/>
                  <a:gd name="T40" fmla="*/ 562 w 562"/>
                  <a:gd name="T41" fmla="*/ 179 h 1082"/>
                  <a:gd name="T42" fmla="*/ 562 w 562"/>
                  <a:gd name="T43" fmla="*/ 7 h 1082"/>
                  <a:gd name="T44" fmla="*/ 542 w 562"/>
                  <a:gd name="T45" fmla="*/ 5 h 1082"/>
                  <a:gd name="T46" fmla="*/ 507 w 562"/>
                  <a:gd name="T47" fmla="*/ 3 h 1082"/>
                  <a:gd name="T48" fmla="*/ 464 w 562"/>
                  <a:gd name="T49" fmla="*/ 0 h 1082"/>
                  <a:gd name="T50" fmla="*/ 414 w 562"/>
                  <a:gd name="T51" fmla="*/ 0 h 1082"/>
                  <a:gd name="T52" fmla="*/ 387 w 562"/>
                  <a:gd name="T53" fmla="*/ 0 h 1082"/>
                  <a:gd name="T54" fmla="*/ 360 w 562"/>
                  <a:gd name="T55" fmla="*/ 4 h 1082"/>
                  <a:gd name="T56" fmla="*/ 348 w 562"/>
                  <a:gd name="T57" fmla="*/ 6 h 1082"/>
                  <a:gd name="T58" fmla="*/ 336 w 562"/>
                  <a:gd name="T59" fmla="*/ 9 h 1082"/>
                  <a:gd name="T60" fmla="*/ 324 w 562"/>
                  <a:gd name="T61" fmla="*/ 13 h 1082"/>
                  <a:gd name="T62" fmla="*/ 313 w 562"/>
                  <a:gd name="T63" fmla="*/ 16 h 1082"/>
                  <a:gd name="T64" fmla="*/ 302 w 562"/>
                  <a:gd name="T65" fmla="*/ 21 h 1082"/>
                  <a:gd name="T66" fmla="*/ 291 w 562"/>
                  <a:gd name="T67" fmla="*/ 25 h 1082"/>
                  <a:gd name="T68" fmla="*/ 281 w 562"/>
                  <a:gd name="T69" fmla="*/ 31 h 1082"/>
                  <a:gd name="T70" fmla="*/ 270 w 562"/>
                  <a:gd name="T71" fmla="*/ 37 h 1082"/>
                  <a:gd name="T72" fmla="*/ 261 w 562"/>
                  <a:gd name="T73" fmla="*/ 44 h 1082"/>
                  <a:gd name="T74" fmla="*/ 252 w 562"/>
                  <a:gd name="T75" fmla="*/ 50 h 1082"/>
                  <a:gd name="T76" fmla="*/ 243 w 562"/>
                  <a:gd name="T77" fmla="*/ 57 h 1082"/>
                  <a:gd name="T78" fmla="*/ 235 w 562"/>
                  <a:gd name="T79" fmla="*/ 65 h 1082"/>
                  <a:gd name="T80" fmla="*/ 227 w 562"/>
                  <a:gd name="T81" fmla="*/ 73 h 1082"/>
                  <a:gd name="T82" fmla="*/ 219 w 562"/>
                  <a:gd name="T83" fmla="*/ 82 h 1082"/>
                  <a:gd name="T84" fmla="*/ 212 w 562"/>
                  <a:gd name="T85" fmla="*/ 91 h 1082"/>
                  <a:gd name="T86" fmla="*/ 205 w 562"/>
                  <a:gd name="T87" fmla="*/ 102 h 1082"/>
                  <a:gd name="T88" fmla="*/ 200 w 562"/>
                  <a:gd name="T89" fmla="*/ 112 h 1082"/>
                  <a:gd name="T90" fmla="*/ 194 w 562"/>
                  <a:gd name="T91" fmla="*/ 122 h 1082"/>
                  <a:gd name="T92" fmla="*/ 188 w 562"/>
                  <a:gd name="T93" fmla="*/ 134 h 1082"/>
                  <a:gd name="T94" fmla="*/ 184 w 562"/>
                  <a:gd name="T95" fmla="*/ 145 h 1082"/>
                  <a:gd name="T96" fmla="*/ 180 w 562"/>
                  <a:gd name="T97" fmla="*/ 158 h 1082"/>
                  <a:gd name="T98" fmla="*/ 176 w 562"/>
                  <a:gd name="T99" fmla="*/ 170 h 1082"/>
                  <a:gd name="T100" fmla="*/ 174 w 562"/>
                  <a:gd name="T101" fmla="*/ 183 h 1082"/>
                  <a:gd name="T102" fmla="*/ 170 w 562"/>
                  <a:gd name="T103" fmla="*/ 196 h 1082"/>
                  <a:gd name="T104" fmla="*/ 169 w 562"/>
                  <a:gd name="T105" fmla="*/ 210 h 1082"/>
                  <a:gd name="T106" fmla="*/ 167 w 562"/>
                  <a:gd name="T107" fmla="*/ 225 h 1082"/>
                  <a:gd name="T108" fmla="*/ 167 w 562"/>
                  <a:gd name="T109" fmla="*/ 239 h 1082"/>
                  <a:gd name="T110" fmla="*/ 166 w 562"/>
                  <a:gd name="T111" fmla="*/ 254 h 1082"/>
                  <a:gd name="T112" fmla="*/ 166 w 562"/>
                  <a:gd name="T113" fmla="*/ 397 h 1082"/>
                  <a:gd name="T114" fmla="*/ 0 w 562"/>
                  <a:gd name="T115" fmla="*/ 397 h 1082"/>
                  <a:gd name="T116" fmla="*/ 0 w 562"/>
                  <a:gd name="T117" fmla="*/ 589 h 1082"/>
                  <a:gd name="T118" fmla="*/ 166 w 562"/>
                  <a:gd name="T119" fmla="*/ 589 h 1082"/>
                  <a:gd name="T120" fmla="*/ 166 w 562"/>
                  <a:gd name="T121" fmla="*/ 1082 h 1082"/>
                  <a:gd name="T122" fmla="*/ 365 w 562"/>
                  <a:gd name="T123" fmla="*/ 1082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 h="1082">
                    <a:moveTo>
                      <a:pt x="365" y="1082"/>
                    </a:moveTo>
                    <a:lnTo>
                      <a:pt x="365" y="589"/>
                    </a:lnTo>
                    <a:lnTo>
                      <a:pt x="530" y="589"/>
                    </a:lnTo>
                    <a:lnTo>
                      <a:pt x="555" y="397"/>
                    </a:lnTo>
                    <a:lnTo>
                      <a:pt x="365" y="397"/>
                    </a:lnTo>
                    <a:lnTo>
                      <a:pt x="365" y="274"/>
                    </a:lnTo>
                    <a:lnTo>
                      <a:pt x="366" y="253"/>
                    </a:lnTo>
                    <a:lnTo>
                      <a:pt x="368" y="235"/>
                    </a:lnTo>
                    <a:lnTo>
                      <a:pt x="371" y="227"/>
                    </a:lnTo>
                    <a:lnTo>
                      <a:pt x="374" y="219"/>
                    </a:lnTo>
                    <a:lnTo>
                      <a:pt x="377" y="212"/>
                    </a:lnTo>
                    <a:lnTo>
                      <a:pt x="382" y="205"/>
                    </a:lnTo>
                    <a:lnTo>
                      <a:pt x="388" y="200"/>
                    </a:lnTo>
                    <a:lnTo>
                      <a:pt x="395" y="195"/>
                    </a:lnTo>
                    <a:lnTo>
                      <a:pt x="403" y="191"/>
                    </a:lnTo>
                    <a:lnTo>
                      <a:pt x="412" y="186"/>
                    </a:lnTo>
                    <a:lnTo>
                      <a:pt x="422" y="184"/>
                    </a:lnTo>
                    <a:lnTo>
                      <a:pt x="433" y="181"/>
                    </a:lnTo>
                    <a:lnTo>
                      <a:pt x="446" y="180"/>
                    </a:lnTo>
                    <a:lnTo>
                      <a:pt x="461" y="179"/>
                    </a:lnTo>
                    <a:lnTo>
                      <a:pt x="562" y="179"/>
                    </a:lnTo>
                    <a:lnTo>
                      <a:pt x="562" y="7"/>
                    </a:lnTo>
                    <a:lnTo>
                      <a:pt x="542" y="5"/>
                    </a:lnTo>
                    <a:lnTo>
                      <a:pt x="507" y="3"/>
                    </a:lnTo>
                    <a:lnTo>
                      <a:pt x="464" y="0"/>
                    </a:lnTo>
                    <a:lnTo>
                      <a:pt x="414" y="0"/>
                    </a:lnTo>
                    <a:lnTo>
                      <a:pt x="387" y="0"/>
                    </a:lnTo>
                    <a:lnTo>
                      <a:pt x="360" y="4"/>
                    </a:lnTo>
                    <a:lnTo>
                      <a:pt x="348" y="6"/>
                    </a:lnTo>
                    <a:lnTo>
                      <a:pt x="336" y="9"/>
                    </a:lnTo>
                    <a:lnTo>
                      <a:pt x="324" y="13"/>
                    </a:lnTo>
                    <a:lnTo>
                      <a:pt x="313" y="16"/>
                    </a:lnTo>
                    <a:lnTo>
                      <a:pt x="302" y="21"/>
                    </a:lnTo>
                    <a:lnTo>
                      <a:pt x="291" y="25"/>
                    </a:lnTo>
                    <a:lnTo>
                      <a:pt x="281" y="31"/>
                    </a:lnTo>
                    <a:lnTo>
                      <a:pt x="270" y="37"/>
                    </a:lnTo>
                    <a:lnTo>
                      <a:pt x="261" y="44"/>
                    </a:lnTo>
                    <a:lnTo>
                      <a:pt x="252" y="50"/>
                    </a:lnTo>
                    <a:lnTo>
                      <a:pt x="243" y="57"/>
                    </a:lnTo>
                    <a:lnTo>
                      <a:pt x="235" y="65"/>
                    </a:lnTo>
                    <a:lnTo>
                      <a:pt x="227" y="73"/>
                    </a:lnTo>
                    <a:lnTo>
                      <a:pt x="219" y="82"/>
                    </a:lnTo>
                    <a:lnTo>
                      <a:pt x="212" y="91"/>
                    </a:lnTo>
                    <a:lnTo>
                      <a:pt x="205" y="102"/>
                    </a:lnTo>
                    <a:lnTo>
                      <a:pt x="200" y="112"/>
                    </a:lnTo>
                    <a:lnTo>
                      <a:pt x="194" y="122"/>
                    </a:lnTo>
                    <a:lnTo>
                      <a:pt x="188" y="134"/>
                    </a:lnTo>
                    <a:lnTo>
                      <a:pt x="184" y="145"/>
                    </a:lnTo>
                    <a:lnTo>
                      <a:pt x="180" y="158"/>
                    </a:lnTo>
                    <a:lnTo>
                      <a:pt x="176" y="170"/>
                    </a:lnTo>
                    <a:lnTo>
                      <a:pt x="174" y="183"/>
                    </a:lnTo>
                    <a:lnTo>
                      <a:pt x="170" y="196"/>
                    </a:lnTo>
                    <a:lnTo>
                      <a:pt x="169" y="210"/>
                    </a:lnTo>
                    <a:lnTo>
                      <a:pt x="167" y="225"/>
                    </a:lnTo>
                    <a:lnTo>
                      <a:pt x="167" y="239"/>
                    </a:lnTo>
                    <a:lnTo>
                      <a:pt x="166" y="254"/>
                    </a:lnTo>
                    <a:lnTo>
                      <a:pt x="166" y="397"/>
                    </a:lnTo>
                    <a:lnTo>
                      <a:pt x="0" y="397"/>
                    </a:lnTo>
                    <a:lnTo>
                      <a:pt x="0" y="589"/>
                    </a:lnTo>
                    <a:lnTo>
                      <a:pt x="166" y="589"/>
                    </a:lnTo>
                    <a:lnTo>
                      <a:pt x="166" y="1082"/>
                    </a:lnTo>
                    <a:lnTo>
                      <a:pt x="365" y="10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19" name="Group 18"/>
            <p:cNvGrpSpPr/>
            <p:nvPr userDrawn="1"/>
          </p:nvGrpSpPr>
          <p:grpSpPr>
            <a:xfrm>
              <a:off x="1441092" y="4763"/>
              <a:ext cx="254136" cy="253715"/>
              <a:chOff x="1441092" y="4763"/>
              <a:chExt cx="382681" cy="382270"/>
            </a:xfrm>
          </p:grpSpPr>
          <p:sp>
            <p:nvSpPr>
              <p:cNvPr id="35" name="Freeform 34"/>
              <p:cNvSpPr>
                <a:spLocks/>
              </p:cNvSpPr>
              <p:nvPr userDrawn="1"/>
            </p:nvSpPr>
            <p:spPr bwMode="auto">
              <a:xfrm>
                <a:off x="1441092"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6" name="Freeform 35"/>
              <p:cNvSpPr>
                <a:spLocks noEditPoints="1"/>
              </p:cNvSpPr>
              <p:nvPr userDrawn="1"/>
            </p:nvSpPr>
            <p:spPr bwMode="auto">
              <a:xfrm>
                <a:off x="1504122" y="99207"/>
                <a:ext cx="252118" cy="190386"/>
              </a:xfrm>
              <a:custGeom>
                <a:avLst/>
                <a:gdLst>
                  <a:gd name="T0" fmla="*/ 125 w 836"/>
                  <a:gd name="T1" fmla="*/ 0 h 633"/>
                  <a:gd name="T2" fmla="*/ 100 w 836"/>
                  <a:gd name="T3" fmla="*/ 3 h 633"/>
                  <a:gd name="T4" fmla="*/ 76 w 836"/>
                  <a:gd name="T5" fmla="*/ 10 h 633"/>
                  <a:gd name="T6" fmla="*/ 55 w 836"/>
                  <a:gd name="T7" fmla="*/ 21 h 633"/>
                  <a:gd name="T8" fmla="*/ 37 w 836"/>
                  <a:gd name="T9" fmla="*/ 36 h 633"/>
                  <a:gd name="T10" fmla="*/ 21 w 836"/>
                  <a:gd name="T11" fmla="*/ 54 h 633"/>
                  <a:gd name="T12" fmla="*/ 10 w 836"/>
                  <a:gd name="T13" fmla="*/ 76 h 633"/>
                  <a:gd name="T14" fmla="*/ 3 w 836"/>
                  <a:gd name="T15" fmla="*/ 99 h 633"/>
                  <a:gd name="T16" fmla="*/ 0 w 836"/>
                  <a:gd name="T17" fmla="*/ 125 h 633"/>
                  <a:gd name="T18" fmla="*/ 0 w 836"/>
                  <a:gd name="T19" fmla="*/ 521 h 633"/>
                  <a:gd name="T20" fmla="*/ 5 w 836"/>
                  <a:gd name="T21" fmla="*/ 546 h 633"/>
                  <a:gd name="T22" fmla="*/ 15 w 836"/>
                  <a:gd name="T23" fmla="*/ 568 h 633"/>
                  <a:gd name="T24" fmla="*/ 28 w 836"/>
                  <a:gd name="T25" fmla="*/ 588 h 633"/>
                  <a:gd name="T26" fmla="*/ 45 w 836"/>
                  <a:gd name="T27" fmla="*/ 605 h 633"/>
                  <a:gd name="T28" fmla="*/ 65 w 836"/>
                  <a:gd name="T29" fmla="*/ 618 h 633"/>
                  <a:gd name="T30" fmla="*/ 87 w 836"/>
                  <a:gd name="T31" fmla="*/ 628 h 633"/>
                  <a:gd name="T32" fmla="*/ 112 w 836"/>
                  <a:gd name="T33" fmla="*/ 633 h 633"/>
                  <a:gd name="T34" fmla="*/ 711 w 836"/>
                  <a:gd name="T35" fmla="*/ 633 h 633"/>
                  <a:gd name="T36" fmla="*/ 736 w 836"/>
                  <a:gd name="T37" fmla="*/ 630 h 633"/>
                  <a:gd name="T38" fmla="*/ 760 w 836"/>
                  <a:gd name="T39" fmla="*/ 624 h 633"/>
                  <a:gd name="T40" fmla="*/ 781 w 836"/>
                  <a:gd name="T41" fmla="*/ 612 h 633"/>
                  <a:gd name="T42" fmla="*/ 799 w 836"/>
                  <a:gd name="T43" fmla="*/ 596 h 633"/>
                  <a:gd name="T44" fmla="*/ 815 w 836"/>
                  <a:gd name="T45" fmla="*/ 578 h 633"/>
                  <a:gd name="T46" fmla="*/ 826 w 836"/>
                  <a:gd name="T47" fmla="*/ 558 h 633"/>
                  <a:gd name="T48" fmla="*/ 833 w 836"/>
                  <a:gd name="T49" fmla="*/ 534 h 633"/>
                  <a:gd name="T50" fmla="*/ 836 w 836"/>
                  <a:gd name="T51" fmla="*/ 509 h 633"/>
                  <a:gd name="T52" fmla="*/ 836 w 836"/>
                  <a:gd name="T53" fmla="*/ 111 h 633"/>
                  <a:gd name="T54" fmla="*/ 830 w 836"/>
                  <a:gd name="T55" fmla="*/ 87 h 633"/>
                  <a:gd name="T56" fmla="*/ 821 w 836"/>
                  <a:gd name="T57" fmla="*/ 65 h 633"/>
                  <a:gd name="T58" fmla="*/ 807 w 836"/>
                  <a:gd name="T59" fmla="*/ 45 h 633"/>
                  <a:gd name="T60" fmla="*/ 791 w 836"/>
                  <a:gd name="T61" fmla="*/ 28 h 633"/>
                  <a:gd name="T62" fmla="*/ 771 w 836"/>
                  <a:gd name="T63" fmla="*/ 14 h 633"/>
                  <a:gd name="T64" fmla="*/ 749 w 836"/>
                  <a:gd name="T65" fmla="*/ 5 h 633"/>
                  <a:gd name="T66" fmla="*/ 724 w 836"/>
                  <a:gd name="T67" fmla="*/ 1 h 633"/>
                  <a:gd name="T68" fmla="*/ 298 w 836"/>
                  <a:gd name="T69" fmla="*/ 456 h 633"/>
                  <a:gd name="T70" fmla="*/ 538 w 836"/>
                  <a:gd name="T71" fmla="*/ 31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6" h="633">
                    <a:moveTo>
                      <a:pt x="711" y="0"/>
                    </a:moveTo>
                    <a:lnTo>
                      <a:pt x="125" y="0"/>
                    </a:lnTo>
                    <a:lnTo>
                      <a:pt x="112" y="1"/>
                    </a:lnTo>
                    <a:lnTo>
                      <a:pt x="100" y="3"/>
                    </a:lnTo>
                    <a:lnTo>
                      <a:pt x="87" y="5"/>
                    </a:lnTo>
                    <a:lnTo>
                      <a:pt x="76" y="10"/>
                    </a:lnTo>
                    <a:lnTo>
                      <a:pt x="65" y="14"/>
                    </a:lnTo>
                    <a:lnTo>
                      <a:pt x="55" y="21"/>
                    </a:lnTo>
                    <a:lnTo>
                      <a:pt x="45" y="28"/>
                    </a:lnTo>
                    <a:lnTo>
                      <a:pt x="37" y="36"/>
                    </a:lnTo>
                    <a:lnTo>
                      <a:pt x="28" y="45"/>
                    </a:lnTo>
                    <a:lnTo>
                      <a:pt x="21" y="54"/>
                    </a:lnTo>
                    <a:lnTo>
                      <a:pt x="15" y="65"/>
                    </a:lnTo>
                    <a:lnTo>
                      <a:pt x="10" y="76"/>
                    </a:lnTo>
                    <a:lnTo>
                      <a:pt x="5" y="87"/>
                    </a:lnTo>
                    <a:lnTo>
                      <a:pt x="3" y="99"/>
                    </a:lnTo>
                    <a:lnTo>
                      <a:pt x="0" y="111"/>
                    </a:lnTo>
                    <a:lnTo>
                      <a:pt x="0" y="125"/>
                    </a:lnTo>
                    <a:lnTo>
                      <a:pt x="0" y="509"/>
                    </a:lnTo>
                    <a:lnTo>
                      <a:pt x="0" y="521"/>
                    </a:lnTo>
                    <a:lnTo>
                      <a:pt x="3" y="534"/>
                    </a:lnTo>
                    <a:lnTo>
                      <a:pt x="5" y="546"/>
                    </a:lnTo>
                    <a:lnTo>
                      <a:pt x="10" y="558"/>
                    </a:lnTo>
                    <a:lnTo>
                      <a:pt x="15" y="568"/>
                    </a:lnTo>
                    <a:lnTo>
                      <a:pt x="21" y="578"/>
                    </a:lnTo>
                    <a:lnTo>
                      <a:pt x="28" y="588"/>
                    </a:lnTo>
                    <a:lnTo>
                      <a:pt x="37" y="596"/>
                    </a:lnTo>
                    <a:lnTo>
                      <a:pt x="45" y="605"/>
                    </a:lnTo>
                    <a:lnTo>
                      <a:pt x="55" y="612"/>
                    </a:lnTo>
                    <a:lnTo>
                      <a:pt x="65" y="618"/>
                    </a:lnTo>
                    <a:lnTo>
                      <a:pt x="76" y="624"/>
                    </a:lnTo>
                    <a:lnTo>
                      <a:pt x="87" y="628"/>
                    </a:lnTo>
                    <a:lnTo>
                      <a:pt x="100" y="630"/>
                    </a:lnTo>
                    <a:lnTo>
                      <a:pt x="112" y="633"/>
                    </a:lnTo>
                    <a:lnTo>
                      <a:pt x="125" y="633"/>
                    </a:lnTo>
                    <a:lnTo>
                      <a:pt x="711" y="633"/>
                    </a:lnTo>
                    <a:lnTo>
                      <a:pt x="724" y="633"/>
                    </a:lnTo>
                    <a:lnTo>
                      <a:pt x="736" y="630"/>
                    </a:lnTo>
                    <a:lnTo>
                      <a:pt x="749" y="628"/>
                    </a:lnTo>
                    <a:lnTo>
                      <a:pt x="760" y="624"/>
                    </a:lnTo>
                    <a:lnTo>
                      <a:pt x="771" y="618"/>
                    </a:lnTo>
                    <a:lnTo>
                      <a:pt x="781" y="612"/>
                    </a:lnTo>
                    <a:lnTo>
                      <a:pt x="791" y="605"/>
                    </a:lnTo>
                    <a:lnTo>
                      <a:pt x="799" y="596"/>
                    </a:lnTo>
                    <a:lnTo>
                      <a:pt x="807" y="588"/>
                    </a:lnTo>
                    <a:lnTo>
                      <a:pt x="815" y="578"/>
                    </a:lnTo>
                    <a:lnTo>
                      <a:pt x="821" y="568"/>
                    </a:lnTo>
                    <a:lnTo>
                      <a:pt x="826" y="558"/>
                    </a:lnTo>
                    <a:lnTo>
                      <a:pt x="830" y="546"/>
                    </a:lnTo>
                    <a:lnTo>
                      <a:pt x="833" y="534"/>
                    </a:lnTo>
                    <a:lnTo>
                      <a:pt x="836" y="521"/>
                    </a:lnTo>
                    <a:lnTo>
                      <a:pt x="836" y="509"/>
                    </a:lnTo>
                    <a:lnTo>
                      <a:pt x="836" y="125"/>
                    </a:lnTo>
                    <a:lnTo>
                      <a:pt x="836" y="111"/>
                    </a:lnTo>
                    <a:lnTo>
                      <a:pt x="833" y="99"/>
                    </a:lnTo>
                    <a:lnTo>
                      <a:pt x="830" y="87"/>
                    </a:lnTo>
                    <a:lnTo>
                      <a:pt x="826" y="76"/>
                    </a:lnTo>
                    <a:lnTo>
                      <a:pt x="821" y="65"/>
                    </a:lnTo>
                    <a:lnTo>
                      <a:pt x="815" y="54"/>
                    </a:lnTo>
                    <a:lnTo>
                      <a:pt x="807" y="45"/>
                    </a:lnTo>
                    <a:lnTo>
                      <a:pt x="799" y="36"/>
                    </a:lnTo>
                    <a:lnTo>
                      <a:pt x="791" y="28"/>
                    </a:lnTo>
                    <a:lnTo>
                      <a:pt x="781" y="21"/>
                    </a:lnTo>
                    <a:lnTo>
                      <a:pt x="771" y="14"/>
                    </a:lnTo>
                    <a:lnTo>
                      <a:pt x="760" y="10"/>
                    </a:lnTo>
                    <a:lnTo>
                      <a:pt x="749" y="5"/>
                    </a:lnTo>
                    <a:lnTo>
                      <a:pt x="736" y="3"/>
                    </a:lnTo>
                    <a:lnTo>
                      <a:pt x="724" y="1"/>
                    </a:lnTo>
                    <a:lnTo>
                      <a:pt x="711" y="0"/>
                    </a:lnTo>
                    <a:close/>
                    <a:moveTo>
                      <a:pt x="298" y="456"/>
                    </a:moveTo>
                    <a:lnTo>
                      <a:pt x="298" y="177"/>
                    </a:lnTo>
                    <a:lnTo>
                      <a:pt x="538" y="316"/>
                    </a:lnTo>
                    <a:lnTo>
                      <a:pt x="298" y="4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20" name="Group 19"/>
            <p:cNvGrpSpPr/>
            <p:nvPr userDrawn="1"/>
          </p:nvGrpSpPr>
          <p:grpSpPr>
            <a:xfrm>
              <a:off x="0" y="4763"/>
              <a:ext cx="254136" cy="253715"/>
              <a:chOff x="0" y="4763"/>
              <a:chExt cx="382682" cy="382270"/>
            </a:xfrm>
          </p:grpSpPr>
          <p:sp>
            <p:nvSpPr>
              <p:cNvPr id="33" name="Freeform 32"/>
              <p:cNvSpPr>
                <a:spLocks/>
              </p:cNvSpPr>
              <p:nvPr userDrawn="1"/>
            </p:nvSpPr>
            <p:spPr bwMode="auto">
              <a:xfrm>
                <a:off x="0"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5A96CC"/>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4" name="Freeform 33"/>
              <p:cNvSpPr>
                <a:spLocks/>
              </p:cNvSpPr>
              <p:nvPr userDrawn="1"/>
            </p:nvSpPr>
            <p:spPr bwMode="auto">
              <a:xfrm>
                <a:off x="58528" y="85716"/>
                <a:ext cx="271628" cy="221866"/>
              </a:xfrm>
              <a:custGeom>
                <a:avLst/>
                <a:gdLst>
                  <a:gd name="T0" fmla="*/ 827 w 905"/>
                  <a:gd name="T1" fmla="*/ 113 h 736"/>
                  <a:gd name="T2" fmla="*/ 837 w 905"/>
                  <a:gd name="T3" fmla="*/ 86 h 736"/>
                  <a:gd name="T4" fmla="*/ 875 w 905"/>
                  <a:gd name="T5" fmla="*/ 30 h 736"/>
                  <a:gd name="T6" fmla="*/ 838 w 905"/>
                  <a:gd name="T7" fmla="*/ 36 h 736"/>
                  <a:gd name="T8" fmla="*/ 778 w 905"/>
                  <a:gd name="T9" fmla="*/ 56 h 736"/>
                  <a:gd name="T10" fmla="*/ 719 w 905"/>
                  <a:gd name="T11" fmla="*/ 25 h 736"/>
                  <a:gd name="T12" fmla="*/ 647 w 905"/>
                  <a:gd name="T13" fmla="*/ 2 h 736"/>
                  <a:gd name="T14" fmla="*/ 572 w 905"/>
                  <a:gd name="T15" fmla="*/ 9 h 736"/>
                  <a:gd name="T16" fmla="*/ 509 w 905"/>
                  <a:gd name="T17" fmla="*/ 44 h 736"/>
                  <a:gd name="T18" fmla="*/ 463 w 905"/>
                  <a:gd name="T19" fmla="*/ 98 h 736"/>
                  <a:gd name="T20" fmla="*/ 442 w 905"/>
                  <a:gd name="T21" fmla="*/ 168 h 736"/>
                  <a:gd name="T22" fmla="*/ 444 w 905"/>
                  <a:gd name="T23" fmla="*/ 219 h 736"/>
                  <a:gd name="T24" fmla="*/ 361 w 905"/>
                  <a:gd name="T25" fmla="*/ 218 h 736"/>
                  <a:gd name="T26" fmla="*/ 256 w 905"/>
                  <a:gd name="T27" fmla="*/ 183 h 736"/>
                  <a:gd name="T28" fmla="*/ 161 w 905"/>
                  <a:gd name="T29" fmla="*/ 128 h 736"/>
                  <a:gd name="T30" fmla="*/ 81 w 905"/>
                  <a:gd name="T31" fmla="*/ 55 h 736"/>
                  <a:gd name="T32" fmla="*/ 49 w 905"/>
                  <a:gd name="T33" fmla="*/ 68 h 736"/>
                  <a:gd name="T34" fmla="*/ 38 w 905"/>
                  <a:gd name="T35" fmla="*/ 115 h 736"/>
                  <a:gd name="T36" fmla="*/ 42 w 905"/>
                  <a:gd name="T37" fmla="*/ 163 h 736"/>
                  <a:gd name="T38" fmla="*/ 56 w 905"/>
                  <a:gd name="T39" fmla="*/ 206 h 736"/>
                  <a:gd name="T40" fmla="*/ 79 w 905"/>
                  <a:gd name="T41" fmla="*/ 245 h 736"/>
                  <a:gd name="T42" fmla="*/ 111 w 905"/>
                  <a:gd name="T43" fmla="*/ 276 h 736"/>
                  <a:gd name="T44" fmla="*/ 87 w 905"/>
                  <a:gd name="T45" fmla="*/ 278 h 736"/>
                  <a:gd name="T46" fmla="*/ 46 w 905"/>
                  <a:gd name="T47" fmla="*/ 265 h 736"/>
                  <a:gd name="T48" fmla="*/ 37 w 905"/>
                  <a:gd name="T49" fmla="*/ 278 h 736"/>
                  <a:gd name="T50" fmla="*/ 54 w 905"/>
                  <a:gd name="T51" fmla="*/ 341 h 736"/>
                  <a:gd name="T52" fmla="*/ 90 w 905"/>
                  <a:gd name="T53" fmla="*/ 392 h 736"/>
                  <a:gd name="T54" fmla="*/ 140 w 905"/>
                  <a:gd name="T55" fmla="*/ 428 h 736"/>
                  <a:gd name="T56" fmla="*/ 174 w 905"/>
                  <a:gd name="T57" fmla="*/ 447 h 736"/>
                  <a:gd name="T58" fmla="*/ 127 w 905"/>
                  <a:gd name="T59" fmla="*/ 450 h 736"/>
                  <a:gd name="T60" fmla="*/ 107 w 905"/>
                  <a:gd name="T61" fmla="*/ 460 h 736"/>
                  <a:gd name="T62" fmla="*/ 136 w 905"/>
                  <a:gd name="T63" fmla="*/ 509 h 736"/>
                  <a:gd name="T64" fmla="*/ 179 w 905"/>
                  <a:gd name="T65" fmla="*/ 547 h 736"/>
                  <a:gd name="T66" fmla="*/ 231 w 905"/>
                  <a:gd name="T67" fmla="*/ 570 h 736"/>
                  <a:gd name="T68" fmla="*/ 263 w 905"/>
                  <a:gd name="T69" fmla="*/ 584 h 736"/>
                  <a:gd name="T70" fmla="*/ 210 w 905"/>
                  <a:gd name="T71" fmla="*/ 616 h 736"/>
                  <a:gd name="T72" fmla="*/ 154 w 905"/>
                  <a:gd name="T73" fmla="*/ 639 h 736"/>
                  <a:gd name="T74" fmla="*/ 93 w 905"/>
                  <a:gd name="T75" fmla="*/ 653 h 736"/>
                  <a:gd name="T76" fmla="*/ 33 w 905"/>
                  <a:gd name="T77" fmla="*/ 655 h 736"/>
                  <a:gd name="T78" fmla="*/ 16 w 905"/>
                  <a:gd name="T79" fmla="*/ 662 h 736"/>
                  <a:gd name="T80" fmla="*/ 82 w 905"/>
                  <a:gd name="T81" fmla="*/ 695 h 736"/>
                  <a:gd name="T82" fmla="*/ 152 w 905"/>
                  <a:gd name="T83" fmla="*/ 719 h 736"/>
                  <a:gd name="T84" fmla="*/ 226 w 905"/>
                  <a:gd name="T85" fmla="*/ 732 h 736"/>
                  <a:gd name="T86" fmla="*/ 316 w 905"/>
                  <a:gd name="T87" fmla="*/ 736 h 736"/>
                  <a:gd name="T88" fmla="*/ 434 w 905"/>
                  <a:gd name="T89" fmla="*/ 717 h 736"/>
                  <a:gd name="T90" fmla="*/ 535 w 905"/>
                  <a:gd name="T91" fmla="*/ 677 h 736"/>
                  <a:gd name="T92" fmla="*/ 623 w 905"/>
                  <a:gd name="T93" fmla="*/ 617 h 736"/>
                  <a:gd name="T94" fmla="*/ 694 w 905"/>
                  <a:gd name="T95" fmla="*/ 545 h 736"/>
                  <a:gd name="T96" fmla="*/ 748 w 905"/>
                  <a:gd name="T97" fmla="*/ 461 h 736"/>
                  <a:gd name="T98" fmla="*/ 787 w 905"/>
                  <a:gd name="T99" fmla="*/ 372 h 736"/>
                  <a:gd name="T100" fmla="*/ 809 w 905"/>
                  <a:gd name="T101" fmla="*/ 278 h 736"/>
                  <a:gd name="T102" fmla="*/ 813 w 905"/>
                  <a:gd name="T103" fmla="*/ 196 h 736"/>
                  <a:gd name="T104" fmla="*/ 852 w 905"/>
                  <a:gd name="T105" fmla="*/ 152 h 736"/>
                  <a:gd name="T106" fmla="*/ 895 w 905"/>
                  <a:gd name="T107" fmla="*/ 102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5" h="736">
                    <a:moveTo>
                      <a:pt x="905" y="88"/>
                    </a:moveTo>
                    <a:lnTo>
                      <a:pt x="880" y="98"/>
                    </a:lnTo>
                    <a:lnTo>
                      <a:pt x="853" y="106"/>
                    </a:lnTo>
                    <a:lnTo>
                      <a:pt x="827" y="113"/>
                    </a:lnTo>
                    <a:lnTo>
                      <a:pt x="798" y="118"/>
                    </a:lnTo>
                    <a:lnTo>
                      <a:pt x="812" y="107"/>
                    </a:lnTo>
                    <a:lnTo>
                      <a:pt x="826" y="97"/>
                    </a:lnTo>
                    <a:lnTo>
                      <a:pt x="837" y="86"/>
                    </a:lnTo>
                    <a:lnTo>
                      <a:pt x="849" y="73"/>
                    </a:lnTo>
                    <a:lnTo>
                      <a:pt x="859" y="60"/>
                    </a:lnTo>
                    <a:lnTo>
                      <a:pt x="867" y="46"/>
                    </a:lnTo>
                    <a:lnTo>
                      <a:pt x="875" y="30"/>
                    </a:lnTo>
                    <a:lnTo>
                      <a:pt x="880" y="14"/>
                    </a:lnTo>
                    <a:lnTo>
                      <a:pt x="867" y="22"/>
                    </a:lnTo>
                    <a:lnTo>
                      <a:pt x="853" y="29"/>
                    </a:lnTo>
                    <a:lnTo>
                      <a:pt x="838" y="36"/>
                    </a:lnTo>
                    <a:lnTo>
                      <a:pt x="823" y="41"/>
                    </a:lnTo>
                    <a:lnTo>
                      <a:pt x="809" y="47"/>
                    </a:lnTo>
                    <a:lnTo>
                      <a:pt x="794" y="52"/>
                    </a:lnTo>
                    <a:lnTo>
                      <a:pt x="778" y="56"/>
                    </a:lnTo>
                    <a:lnTo>
                      <a:pt x="762" y="60"/>
                    </a:lnTo>
                    <a:lnTo>
                      <a:pt x="749" y="47"/>
                    </a:lnTo>
                    <a:lnTo>
                      <a:pt x="735" y="35"/>
                    </a:lnTo>
                    <a:lnTo>
                      <a:pt x="719" y="25"/>
                    </a:lnTo>
                    <a:lnTo>
                      <a:pt x="702" y="16"/>
                    </a:lnTo>
                    <a:lnTo>
                      <a:pt x="684" y="9"/>
                    </a:lnTo>
                    <a:lnTo>
                      <a:pt x="666" y="5"/>
                    </a:lnTo>
                    <a:lnTo>
                      <a:pt x="647" y="2"/>
                    </a:lnTo>
                    <a:lnTo>
                      <a:pt x="626" y="0"/>
                    </a:lnTo>
                    <a:lnTo>
                      <a:pt x="608" y="2"/>
                    </a:lnTo>
                    <a:lnTo>
                      <a:pt x="590" y="5"/>
                    </a:lnTo>
                    <a:lnTo>
                      <a:pt x="572" y="9"/>
                    </a:lnTo>
                    <a:lnTo>
                      <a:pt x="555" y="15"/>
                    </a:lnTo>
                    <a:lnTo>
                      <a:pt x="539" y="23"/>
                    </a:lnTo>
                    <a:lnTo>
                      <a:pt x="523" y="32"/>
                    </a:lnTo>
                    <a:lnTo>
                      <a:pt x="509" y="44"/>
                    </a:lnTo>
                    <a:lnTo>
                      <a:pt x="495" y="55"/>
                    </a:lnTo>
                    <a:lnTo>
                      <a:pt x="484" y="69"/>
                    </a:lnTo>
                    <a:lnTo>
                      <a:pt x="473" y="82"/>
                    </a:lnTo>
                    <a:lnTo>
                      <a:pt x="463" y="98"/>
                    </a:lnTo>
                    <a:lnTo>
                      <a:pt x="455" y="114"/>
                    </a:lnTo>
                    <a:lnTo>
                      <a:pt x="450" y="131"/>
                    </a:lnTo>
                    <a:lnTo>
                      <a:pt x="445" y="150"/>
                    </a:lnTo>
                    <a:lnTo>
                      <a:pt x="442" y="168"/>
                    </a:lnTo>
                    <a:lnTo>
                      <a:pt x="441" y="186"/>
                    </a:lnTo>
                    <a:lnTo>
                      <a:pt x="442" y="197"/>
                    </a:lnTo>
                    <a:lnTo>
                      <a:pt x="443" y="208"/>
                    </a:lnTo>
                    <a:lnTo>
                      <a:pt x="444" y="219"/>
                    </a:lnTo>
                    <a:lnTo>
                      <a:pt x="446" y="229"/>
                    </a:lnTo>
                    <a:lnTo>
                      <a:pt x="417" y="227"/>
                    </a:lnTo>
                    <a:lnTo>
                      <a:pt x="389" y="222"/>
                    </a:lnTo>
                    <a:lnTo>
                      <a:pt x="361" y="218"/>
                    </a:lnTo>
                    <a:lnTo>
                      <a:pt x="334" y="211"/>
                    </a:lnTo>
                    <a:lnTo>
                      <a:pt x="307" y="203"/>
                    </a:lnTo>
                    <a:lnTo>
                      <a:pt x="281" y="194"/>
                    </a:lnTo>
                    <a:lnTo>
                      <a:pt x="256" y="183"/>
                    </a:lnTo>
                    <a:lnTo>
                      <a:pt x="231" y="171"/>
                    </a:lnTo>
                    <a:lnTo>
                      <a:pt x="207" y="157"/>
                    </a:lnTo>
                    <a:lnTo>
                      <a:pt x="184" y="144"/>
                    </a:lnTo>
                    <a:lnTo>
                      <a:pt x="161" y="128"/>
                    </a:lnTo>
                    <a:lnTo>
                      <a:pt x="140" y="111"/>
                    </a:lnTo>
                    <a:lnTo>
                      <a:pt x="119" y="94"/>
                    </a:lnTo>
                    <a:lnTo>
                      <a:pt x="100" y="76"/>
                    </a:lnTo>
                    <a:lnTo>
                      <a:pt x="81" y="55"/>
                    </a:lnTo>
                    <a:lnTo>
                      <a:pt x="63" y="35"/>
                    </a:lnTo>
                    <a:lnTo>
                      <a:pt x="58" y="45"/>
                    </a:lnTo>
                    <a:lnTo>
                      <a:pt x="52" y="56"/>
                    </a:lnTo>
                    <a:lnTo>
                      <a:pt x="49" y="68"/>
                    </a:lnTo>
                    <a:lnTo>
                      <a:pt x="44" y="79"/>
                    </a:lnTo>
                    <a:lnTo>
                      <a:pt x="42" y="90"/>
                    </a:lnTo>
                    <a:lnTo>
                      <a:pt x="40" y="103"/>
                    </a:lnTo>
                    <a:lnTo>
                      <a:pt x="38" y="115"/>
                    </a:lnTo>
                    <a:lnTo>
                      <a:pt x="38" y="128"/>
                    </a:lnTo>
                    <a:lnTo>
                      <a:pt x="38" y="140"/>
                    </a:lnTo>
                    <a:lnTo>
                      <a:pt x="40" y="152"/>
                    </a:lnTo>
                    <a:lnTo>
                      <a:pt x="42" y="163"/>
                    </a:lnTo>
                    <a:lnTo>
                      <a:pt x="44" y="175"/>
                    </a:lnTo>
                    <a:lnTo>
                      <a:pt x="48" y="186"/>
                    </a:lnTo>
                    <a:lnTo>
                      <a:pt x="51" y="196"/>
                    </a:lnTo>
                    <a:lnTo>
                      <a:pt x="56" y="206"/>
                    </a:lnTo>
                    <a:lnTo>
                      <a:pt x="60" y="217"/>
                    </a:lnTo>
                    <a:lnTo>
                      <a:pt x="66" y="227"/>
                    </a:lnTo>
                    <a:lnTo>
                      <a:pt x="73" y="236"/>
                    </a:lnTo>
                    <a:lnTo>
                      <a:pt x="79" y="245"/>
                    </a:lnTo>
                    <a:lnTo>
                      <a:pt x="86" y="253"/>
                    </a:lnTo>
                    <a:lnTo>
                      <a:pt x="94" y="261"/>
                    </a:lnTo>
                    <a:lnTo>
                      <a:pt x="102" y="269"/>
                    </a:lnTo>
                    <a:lnTo>
                      <a:pt x="111" y="276"/>
                    </a:lnTo>
                    <a:lnTo>
                      <a:pt x="120" y="283"/>
                    </a:lnTo>
                    <a:lnTo>
                      <a:pt x="109" y="282"/>
                    </a:lnTo>
                    <a:lnTo>
                      <a:pt x="98" y="280"/>
                    </a:lnTo>
                    <a:lnTo>
                      <a:pt x="87" y="278"/>
                    </a:lnTo>
                    <a:lnTo>
                      <a:pt x="76" y="276"/>
                    </a:lnTo>
                    <a:lnTo>
                      <a:pt x="66" y="272"/>
                    </a:lnTo>
                    <a:lnTo>
                      <a:pt x="56" y="269"/>
                    </a:lnTo>
                    <a:lnTo>
                      <a:pt x="46" y="265"/>
                    </a:lnTo>
                    <a:lnTo>
                      <a:pt x="36" y="260"/>
                    </a:lnTo>
                    <a:lnTo>
                      <a:pt x="36" y="261"/>
                    </a:lnTo>
                    <a:lnTo>
                      <a:pt x="36" y="262"/>
                    </a:lnTo>
                    <a:lnTo>
                      <a:pt x="37" y="278"/>
                    </a:lnTo>
                    <a:lnTo>
                      <a:pt x="40" y="295"/>
                    </a:lnTo>
                    <a:lnTo>
                      <a:pt x="43" y="310"/>
                    </a:lnTo>
                    <a:lnTo>
                      <a:pt x="48" y="326"/>
                    </a:lnTo>
                    <a:lnTo>
                      <a:pt x="54" y="341"/>
                    </a:lnTo>
                    <a:lnTo>
                      <a:pt x="61" y="354"/>
                    </a:lnTo>
                    <a:lnTo>
                      <a:pt x="69" y="368"/>
                    </a:lnTo>
                    <a:lnTo>
                      <a:pt x="79" y="381"/>
                    </a:lnTo>
                    <a:lnTo>
                      <a:pt x="90" y="392"/>
                    </a:lnTo>
                    <a:lnTo>
                      <a:pt x="101" y="402"/>
                    </a:lnTo>
                    <a:lnTo>
                      <a:pt x="114" y="413"/>
                    </a:lnTo>
                    <a:lnTo>
                      <a:pt x="126" y="420"/>
                    </a:lnTo>
                    <a:lnTo>
                      <a:pt x="140" y="428"/>
                    </a:lnTo>
                    <a:lnTo>
                      <a:pt x="155" y="435"/>
                    </a:lnTo>
                    <a:lnTo>
                      <a:pt x="169" y="440"/>
                    </a:lnTo>
                    <a:lnTo>
                      <a:pt x="185" y="443"/>
                    </a:lnTo>
                    <a:lnTo>
                      <a:pt x="174" y="447"/>
                    </a:lnTo>
                    <a:lnTo>
                      <a:pt x="161" y="449"/>
                    </a:lnTo>
                    <a:lnTo>
                      <a:pt x="149" y="450"/>
                    </a:lnTo>
                    <a:lnTo>
                      <a:pt x="136" y="450"/>
                    </a:lnTo>
                    <a:lnTo>
                      <a:pt x="127" y="450"/>
                    </a:lnTo>
                    <a:lnTo>
                      <a:pt x="119" y="449"/>
                    </a:lnTo>
                    <a:lnTo>
                      <a:pt x="110" y="448"/>
                    </a:lnTo>
                    <a:lnTo>
                      <a:pt x="101" y="447"/>
                    </a:lnTo>
                    <a:lnTo>
                      <a:pt x="107" y="460"/>
                    </a:lnTo>
                    <a:lnTo>
                      <a:pt x="112" y="474"/>
                    </a:lnTo>
                    <a:lnTo>
                      <a:pt x="119" y="487"/>
                    </a:lnTo>
                    <a:lnTo>
                      <a:pt x="127" y="498"/>
                    </a:lnTo>
                    <a:lnTo>
                      <a:pt x="136" y="509"/>
                    </a:lnTo>
                    <a:lnTo>
                      <a:pt x="146" y="520"/>
                    </a:lnTo>
                    <a:lnTo>
                      <a:pt x="156" y="530"/>
                    </a:lnTo>
                    <a:lnTo>
                      <a:pt x="167" y="539"/>
                    </a:lnTo>
                    <a:lnTo>
                      <a:pt x="179" y="547"/>
                    </a:lnTo>
                    <a:lnTo>
                      <a:pt x="191" y="554"/>
                    </a:lnTo>
                    <a:lnTo>
                      <a:pt x="204" y="561"/>
                    </a:lnTo>
                    <a:lnTo>
                      <a:pt x="217" y="565"/>
                    </a:lnTo>
                    <a:lnTo>
                      <a:pt x="231" y="570"/>
                    </a:lnTo>
                    <a:lnTo>
                      <a:pt x="246" y="573"/>
                    </a:lnTo>
                    <a:lnTo>
                      <a:pt x="259" y="575"/>
                    </a:lnTo>
                    <a:lnTo>
                      <a:pt x="275" y="575"/>
                    </a:lnTo>
                    <a:lnTo>
                      <a:pt x="263" y="584"/>
                    </a:lnTo>
                    <a:lnTo>
                      <a:pt x="250" y="594"/>
                    </a:lnTo>
                    <a:lnTo>
                      <a:pt x="238" y="602"/>
                    </a:lnTo>
                    <a:lnTo>
                      <a:pt x="224" y="610"/>
                    </a:lnTo>
                    <a:lnTo>
                      <a:pt x="210" y="616"/>
                    </a:lnTo>
                    <a:lnTo>
                      <a:pt x="197" y="623"/>
                    </a:lnTo>
                    <a:lnTo>
                      <a:pt x="183" y="629"/>
                    </a:lnTo>
                    <a:lnTo>
                      <a:pt x="168" y="635"/>
                    </a:lnTo>
                    <a:lnTo>
                      <a:pt x="154" y="639"/>
                    </a:lnTo>
                    <a:lnTo>
                      <a:pt x="139" y="644"/>
                    </a:lnTo>
                    <a:lnTo>
                      <a:pt x="124" y="647"/>
                    </a:lnTo>
                    <a:lnTo>
                      <a:pt x="108" y="650"/>
                    </a:lnTo>
                    <a:lnTo>
                      <a:pt x="93" y="653"/>
                    </a:lnTo>
                    <a:lnTo>
                      <a:pt x="77" y="654"/>
                    </a:lnTo>
                    <a:lnTo>
                      <a:pt x="61" y="655"/>
                    </a:lnTo>
                    <a:lnTo>
                      <a:pt x="44" y="655"/>
                    </a:lnTo>
                    <a:lnTo>
                      <a:pt x="33" y="655"/>
                    </a:lnTo>
                    <a:lnTo>
                      <a:pt x="22" y="655"/>
                    </a:lnTo>
                    <a:lnTo>
                      <a:pt x="11" y="654"/>
                    </a:lnTo>
                    <a:lnTo>
                      <a:pt x="0" y="653"/>
                    </a:lnTo>
                    <a:lnTo>
                      <a:pt x="16" y="662"/>
                    </a:lnTo>
                    <a:lnTo>
                      <a:pt x="32" y="671"/>
                    </a:lnTo>
                    <a:lnTo>
                      <a:pt x="48" y="680"/>
                    </a:lnTo>
                    <a:lnTo>
                      <a:pt x="65" y="688"/>
                    </a:lnTo>
                    <a:lnTo>
                      <a:pt x="82" y="695"/>
                    </a:lnTo>
                    <a:lnTo>
                      <a:pt x="99" y="703"/>
                    </a:lnTo>
                    <a:lnTo>
                      <a:pt x="116" y="709"/>
                    </a:lnTo>
                    <a:lnTo>
                      <a:pt x="134" y="714"/>
                    </a:lnTo>
                    <a:lnTo>
                      <a:pt x="152" y="719"/>
                    </a:lnTo>
                    <a:lnTo>
                      <a:pt x="171" y="723"/>
                    </a:lnTo>
                    <a:lnTo>
                      <a:pt x="189" y="728"/>
                    </a:lnTo>
                    <a:lnTo>
                      <a:pt x="208" y="730"/>
                    </a:lnTo>
                    <a:lnTo>
                      <a:pt x="226" y="732"/>
                    </a:lnTo>
                    <a:lnTo>
                      <a:pt x="246" y="735"/>
                    </a:lnTo>
                    <a:lnTo>
                      <a:pt x="265" y="736"/>
                    </a:lnTo>
                    <a:lnTo>
                      <a:pt x="285" y="736"/>
                    </a:lnTo>
                    <a:lnTo>
                      <a:pt x="316" y="736"/>
                    </a:lnTo>
                    <a:lnTo>
                      <a:pt x="347" y="732"/>
                    </a:lnTo>
                    <a:lnTo>
                      <a:pt x="377" y="729"/>
                    </a:lnTo>
                    <a:lnTo>
                      <a:pt x="405" y="723"/>
                    </a:lnTo>
                    <a:lnTo>
                      <a:pt x="434" y="717"/>
                    </a:lnTo>
                    <a:lnTo>
                      <a:pt x="460" y="709"/>
                    </a:lnTo>
                    <a:lnTo>
                      <a:pt x="486" y="699"/>
                    </a:lnTo>
                    <a:lnTo>
                      <a:pt x="511" y="688"/>
                    </a:lnTo>
                    <a:lnTo>
                      <a:pt x="535" y="677"/>
                    </a:lnTo>
                    <a:lnTo>
                      <a:pt x="559" y="663"/>
                    </a:lnTo>
                    <a:lnTo>
                      <a:pt x="581" y="649"/>
                    </a:lnTo>
                    <a:lnTo>
                      <a:pt x="602" y="633"/>
                    </a:lnTo>
                    <a:lnTo>
                      <a:pt x="623" y="617"/>
                    </a:lnTo>
                    <a:lnTo>
                      <a:pt x="641" y="600"/>
                    </a:lnTo>
                    <a:lnTo>
                      <a:pt x="659" y="582"/>
                    </a:lnTo>
                    <a:lnTo>
                      <a:pt x="678" y="564"/>
                    </a:lnTo>
                    <a:lnTo>
                      <a:pt x="694" y="545"/>
                    </a:lnTo>
                    <a:lnTo>
                      <a:pt x="708" y="525"/>
                    </a:lnTo>
                    <a:lnTo>
                      <a:pt x="723" y="504"/>
                    </a:lnTo>
                    <a:lnTo>
                      <a:pt x="736" y="483"/>
                    </a:lnTo>
                    <a:lnTo>
                      <a:pt x="748" y="461"/>
                    </a:lnTo>
                    <a:lnTo>
                      <a:pt x="760" y="439"/>
                    </a:lnTo>
                    <a:lnTo>
                      <a:pt x="770" y="417"/>
                    </a:lnTo>
                    <a:lnTo>
                      <a:pt x="779" y="394"/>
                    </a:lnTo>
                    <a:lnTo>
                      <a:pt x="787" y="372"/>
                    </a:lnTo>
                    <a:lnTo>
                      <a:pt x="794" y="348"/>
                    </a:lnTo>
                    <a:lnTo>
                      <a:pt x="800" y="325"/>
                    </a:lnTo>
                    <a:lnTo>
                      <a:pt x="804" y="301"/>
                    </a:lnTo>
                    <a:lnTo>
                      <a:pt x="809" y="278"/>
                    </a:lnTo>
                    <a:lnTo>
                      <a:pt x="811" y="254"/>
                    </a:lnTo>
                    <a:lnTo>
                      <a:pt x="813" y="231"/>
                    </a:lnTo>
                    <a:lnTo>
                      <a:pt x="813" y="208"/>
                    </a:lnTo>
                    <a:lnTo>
                      <a:pt x="813" y="196"/>
                    </a:lnTo>
                    <a:lnTo>
                      <a:pt x="813" y="184"/>
                    </a:lnTo>
                    <a:lnTo>
                      <a:pt x="826" y="173"/>
                    </a:lnTo>
                    <a:lnTo>
                      <a:pt x="839" y="163"/>
                    </a:lnTo>
                    <a:lnTo>
                      <a:pt x="852" y="152"/>
                    </a:lnTo>
                    <a:lnTo>
                      <a:pt x="863" y="140"/>
                    </a:lnTo>
                    <a:lnTo>
                      <a:pt x="875" y="128"/>
                    </a:lnTo>
                    <a:lnTo>
                      <a:pt x="885" y="115"/>
                    </a:lnTo>
                    <a:lnTo>
                      <a:pt x="895" y="102"/>
                    </a:lnTo>
                    <a:lnTo>
                      <a:pt x="905" y="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21" name="Group 20"/>
            <p:cNvGrpSpPr/>
            <p:nvPr userDrawn="1"/>
          </p:nvGrpSpPr>
          <p:grpSpPr>
            <a:xfrm>
              <a:off x="866449" y="4763"/>
              <a:ext cx="254136" cy="253715"/>
              <a:chOff x="866449" y="4763"/>
              <a:chExt cx="382682" cy="382270"/>
            </a:xfrm>
          </p:grpSpPr>
          <p:sp>
            <p:nvSpPr>
              <p:cNvPr id="29" name="Freeform 28"/>
              <p:cNvSpPr>
                <a:spLocks/>
              </p:cNvSpPr>
              <p:nvPr userDrawn="1"/>
            </p:nvSpPr>
            <p:spPr bwMode="auto">
              <a:xfrm>
                <a:off x="866449"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nvGrpSpPr>
              <p:cNvPr id="30" name="Group 29"/>
              <p:cNvGrpSpPr/>
              <p:nvPr userDrawn="1"/>
            </p:nvGrpSpPr>
            <p:grpSpPr>
              <a:xfrm>
                <a:off x="945224" y="121235"/>
                <a:ext cx="225150" cy="149328"/>
                <a:chOff x="945224" y="121235"/>
                <a:chExt cx="176610" cy="117261"/>
              </a:xfrm>
            </p:grpSpPr>
            <p:sp>
              <p:nvSpPr>
                <p:cNvPr id="31" name="Freeform 30"/>
                <p:cNvSpPr>
                  <a:spLocks/>
                </p:cNvSpPr>
                <p:nvPr userDrawn="1"/>
              </p:nvSpPr>
              <p:spPr bwMode="auto">
                <a:xfrm>
                  <a:off x="945224" y="121235"/>
                  <a:ext cx="111279" cy="117261"/>
                </a:xfrm>
                <a:custGeom>
                  <a:avLst/>
                  <a:gdLst>
                    <a:gd name="T0" fmla="*/ 1 w 58"/>
                    <a:gd name="T1" fmla="*/ 30 h 61"/>
                    <a:gd name="T2" fmla="*/ 28 w 58"/>
                    <a:gd name="T3" fmla="*/ 1 h 61"/>
                    <a:gd name="T4" fmla="*/ 49 w 58"/>
                    <a:gd name="T5" fmla="*/ 8 h 61"/>
                    <a:gd name="T6" fmla="*/ 41 w 58"/>
                    <a:gd name="T7" fmla="*/ 16 h 61"/>
                    <a:gd name="T8" fmla="*/ 24 w 58"/>
                    <a:gd name="T9" fmla="*/ 12 h 61"/>
                    <a:gd name="T10" fmla="*/ 13 w 58"/>
                    <a:gd name="T11" fmla="*/ 36 h 61"/>
                    <a:gd name="T12" fmla="*/ 37 w 58"/>
                    <a:gd name="T13" fmla="*/ 47 h 61"/>
                    <a:gd name="T14" fmla="*/ 46 w 58"/>
                    <a:gd name="T15" fmla="*/ 36 h 61"/>
                    <a:gd name="T16" fmla="*/ 29 w 58"/>
                    <a:gd name="T17" fmla="*/ 36 h 61"/>
                    <a:gd name="T18" fmla="*/ 29 w 58"/>
                    <a:gd name="T19" fmla="*/ 26 h 61"/>
                    <a:gd name="T20" fmla="*/ 57 w 58"/>
                    <a:gd name="T21" fmla="*/ 26 h 61"/>
                    <a:gd name="T22" fmla="*/ 51 w 58"/>
                    <a:gd name="T23" fmla="*/ 49 h 61"/>
                    <a:gd name="T24" fmla="*/ 20 w 58"/>
                    <a:gd name="T25" fmla="*/ 57 h 61"/>
                    <a:gd name="T26" fmla="*/ 1 w 58"/>
                    <a:gd name="T27"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61">
                      <a:moveTo>
                        <a:pt x="1" y="30"/>
                      </a:moveTo>
                      <a:cubicBezTo>
                        <a:pt x="0" y="15"/>
                        <a:pt x="13" y="1"/>
                        <a:pt x="28" y="1"/>
                      </a:cubicBezTo>
                      <a:cubicBezTo>
                        <a:pt x="36" y="0"/>
                        <a:pt x="43" y="3"/>
                        <a:pt x="49" y="8"/>
                      </a:cubicBezTo>
                      <a:cubicBezTo>
                        <a:pt x="46" y="11"/>
                        <a:pt x="44" y="13"/>
                        <a:pt x="41" y="16"/>
                      </a:cubicBezTo>
                      <a:cubicBezTo>
                        <a:pt x="36" y="13"/>
                        <a:pt x="30" y="10"/>
                        <a:pt x="24" y="12"/>
                      </a:cubicBezTo>
                      <a:cubicBezTo>
                        <a:pt x="15" y="15"/>
                        <a:pt x="9" y="26"/>
                        <a:pt x="13" y="36"/>
                      </a:cubicBezTo>
                      <a:cubicBezTo>
                        <a:pt x="15" y="46"/>
                        <a:pt x="27" y="51"/>
                        <a:pt x="37" y="47"/>
                      </a:cubicBezTo>
                      <a:cubicBezTo>
                        <a:pt x="41" y="45"/>
                        <a:pt x="45" y="41"/>
                        <a:pt x="46" y="36"/>
                      </a:cubicBezTo>
                      <a:cubicBezTo>
                        <a:pt x="40" y="36"/>
                        <a:pt x="35" y="36"/>
                        <a:pt x="29" y="36"/>
                      </a:cubicBezTo>
                      <a:cubicBezTo>
                        <a:pt x="29" y="32"/>
                        <a:pt x="29" y="29"/>
                        <a:pt x="29" y="26"/>
                      </a:cubicBezTo>
                      <a:cubicBezTo>
                        <a:pt x="39" y="26"/>
                        <a:pt x="48" y="26"/>
                        <a:pt x="57" y="26"/>
                      </a:cubicBezTo>
                      <a:cubicBezTo>
                        <a:pt x="58" y="34"/>
                        <a:pt x="56" y="42"/>
                        <a:pt x="51" y="49"/>
                      </a:cubicBezTo>
                      <a:cubicBezTo>
                        <a:pt x="44" y="58"/>
                        <a:pt x="31" y="61"/>
                        <a:pt x="20" y="57"/>
                      </a:cubicBezTo>
                      <a:cubicBezTo>
                        <a:pt x="9" y="53"/>
                        <a:pt x="0" y="42"/>
                        <a:pt x="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2" name="Freeform 31"/>
                <p:cNvSpPr>
                  <a:spLocks/>
                </p:cNvSpPr>
                <p:nvPr userDrawn="1"/>
              </p:nvSpPr>
              <p:spPr bwMode="auto">
                <a:xfrm>
                  <a:off x="1073972" y="155935"/>
                  <a:ext cx="47862" cy="46187"/>
                </a:xfrm>
                <a:custGeom>
                  <a:avLst/>
                  <a:gdLst>
                    <a:gd name="T0" fmla="*/ 8 w 25"/>
                    <a:gd name="T1" fmla="*/ 0 h 24"/>
                    <a:gd name="T2" fmla="*/ 16 w 25"/>
                    <a:gd name="T3" fmla="*/ 0 h 24"/>
                    <a:gd name="T4" fmla="*/ 16 w 25"/>
                    <a:gd name="T5" fmla="*/ 8 h 24"/>
                    <a:gd name="T6" fmla="*/ 25 w 25"/>
                    <a:gd name="T7" fmla="*/ 8 h 24"/>
                    <a:gd name="T8" fmla="*/ 25 w 25"/>
                    <a:gd name="T9" fmla="*/ 16 h 24"/>
                    <a:gd name="T10" fmla="*/ 16 w 25"/>
                    <a:gd name="T11" fmla="*/ 16 h 24"/>
                    <a:gd name="T12" fmla="*/ 16 w 25"/>
                    <a:gd name="T13" fmla="*/ 24 h 24"/>
                    <a:gd name="T14" fmla="*/ 8 w 25"/>
                    <a:gd name="T15" fmla="*/ 24 h 24"/>
                    <a:gd name="T16" fmla="*/ 8 w 25"/>
                    <a:gd name="T17" fmla="*/ 16 h 24"/>
                    <a:gd name="T18" fmla="*/ 0 w 25"/>
                    <a:gd name="T19" fmla="*/ 16 h 24"/>
                    <a:gd name="T20" fmla="*/ 0 w 25"/>
                    <a:gd name="T21" fmla="*/ 8 h 24"/>
                    <a:gd name="T22" fmla="*/ 8 w 25"/>
                    <a:gd name="T23" fmla="*/ 8 h 24"/>
                    <a:gd name="T24" fmla="*/ 8 w 2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4">
                      <a:moveTo>
                        <a:pt x="8" y="0"/>
                      </a:moveTo>
                      <a:cubicBezTo>
                        <a:pt x="11" y="0"/>
                        <a:pt x="13" y="0"/>
                        <a:pt x="16" y="0"/>
                      </a:cubicBezTo>
                      <a:cubicBezTo>
                        <a:pt x="16" y="2"/>
                        <a:pt x="16" y="5"/>
                        <a:pt x="16" y="8"/>
                      </a:cubicBezTo>
                      <a:cubicBezTo>
                        <a:pt x="19" y="8"/>
                        <a:pt x="22" y="8"/>
                        <a:pt x="25" y="8"/>
                      </a:cubicBezTo>
                      <a:cubicBezTo>
                        <a:pt x="25" y="11"/>
                        <a:pt x="25" y="13"/>
                        <a:pt x="25" y="16"/>
                      </a:cubicBezTo>
                      <a:cubicBezTo>
                        <a:pt x="22" y="16"/>
                        <a:pt x="19" y="16"/>
                        <a:pt x="16" y="16"/>
                      </a:cubicBezTo>
                      <a:cubicBezTo>
                        <a:pt x="16" y="19"/>
                        <a:pt x="16" y="22"/>
                        <a:pt x="16" y="24"/>
                      </a:cubicBezTo>
                      <a:cubicBezTo>
                        <a:pt x="13" y="24"/>
                        <a:pt x="11" y="24"/>
                        <a:pt x="8" y="24"/>
                      </a:cubicBezTo>
                      <a:cubicBezTo>
                        <a:pt x="8" y="22"/>
                        <a:pt x="8" y="19"/>
                        <a:pt x="8" y="16"/>
                      </a:cubicBezTo>
                      <a:cubicBezTo>
                        <a:pt x="5" y="16"/>
                        <a:pt x="2" y="16"/>
                        <a:pt x="0" y="16"/>
                      </a:cubicBezTo>
                      <a:cubicBezTo>
                        <a:pt x="0" y="13"/>
                        <a:pt x="0" y="11"/>
                        <a:pt x="0" y="8"/>
                      </a:cubicBezTo>
                      <a:cubicBezTo>
                        <a:pt x="2" y="8"/>
                        <a:pt x="5" y="8"/>
                        <a:pt x="8" y="8"/>
                      </a:cubicBezTo>
                      <a:cubicBezTo>
                        <a:pt x="8" y="5"/>
                        <a:pt x="8" y="2"/>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grpSp>
          <p:nvGrpSpPr>
            <p:cNvPr id="22" name="Group 21"/>
            <p:cNvGrpSpPr/>
            <p:nvPr userDrawn="1"/>
          </p:nvGrpSpPr>
          <p:grpSpPr>
            <a:xfrm>
              <a:off x="1145239" y="0"/>
              <a:ext cx="271198" cy="262675"/>
              <a:chOff x="1145239" y="0"/>
              <a:chExt cx="271198" cy="262675"/>
            </a:xfrm>
          </p:grpSpPr>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5239" y="0"/>
                <a:ext cx="271198" cy="262675"/>
              </a:xfrm>
              <a:prstGeom prst="rect">
                <a:avLst/>
              </a:prstGeom>
              <a:ln>
                <a:noFill/>
              </a:ln>
            </p:spPr>
          </p:pic>
          <p:sp>
            <p:nvSpPr>
              <p:cNvPr id="28" name="Rounded Rectangle 27"/>
              <p:cNvSpPr/>
              <p:nvPr userDrawn="1"/>
            </p:nvSpPr>
            <p:spPr>
              <a:xfrm>
                <a:off x="1150050" y="3605"/>
                <a:ext cx="261577" cy="252720"/>
              </a:xfrm>
              <a:prstGeom prst="roundRect">
                <a:avLst>
                  <a:gd name="adj" fmla="val 6303"/>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US" dirty="0">
                  <a:solidFill>
                    <a:prstClr val="white"/>
                  </a:solidFill>
                </a:endParaRPr>
              </a:p>
            </p:txBody>
          </p:sp>
        </p:grpSp>
      </p:grpSp>
    </p:spTree>
    <p:extLst>
      <p:ext uri="{BB962C8B-B14F-4D97-AF65-F5344CB8AC3E}">
        <p14:creationId xmlns:p14="http://schemas.microsoft.com/office/powerpoint/2010/main" val="347109325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535315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1" y="0"/>
            <a:ext cx="12189631" cy="6858000"/>
          </a:xfrm>
          <a:prstGeom prst="rect">
            <a:avLst/>
          </a:prstGeom>
        </p:spPr>
      </p:pic>
    </p:spTree>
    <p:extLst>
      <p:ext uri="{BB962C8B-B14F-4D97-AF65-F5344CB8AC3E}">
        <p14:creationId xmlns:p14="http://schemas.microsoft.com/office/powerpoint/2010/main" val="65821394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DIVIDER 3">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69" y="0"/>
            <a:ext cx="12189631" cy="6858000"/>
          </a:xfrm>
          <a:prstGeom prst="rect">
            <a:avLst/>
          </a:prstGeom>
        </p:spPr>
      </p:pic>
    </p:spTree>
    <p:extLst>
      <p:ext uri="{BB962C8B-B14F-4D97-AF65-F5344CB8AC3E}">
        <p14:creationId xmlns:p14="http://schemas.microsoft.com/office/powerpoint/2010/main" val="149863010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7" name="Title 9"/>
          <p:cNvSpPr>
            <a:spLocks noGrp="1"/>
          </p:cNvSpPr>
          <p:nvPr>
            <p:ph type="title"/>
          </p:nvPr>
        </p:nvSpPr>
        <p:spPr>
          <a:xfrm>
            <a:off x="838200" y="365126"/>
            <a:ext cx="10515600" cy="734804"/>
          </a:xfrm>
          <a:prstGeom prst="rect">
            <a:avLst/>
          </a:prstGeom>
        </p:spPr>
        <p:txBody>
          <a:bodyPr lIns="0" tIns="0" rIns="0" bIns="0" anchor="ctr"/>
          <a:lstStyle>
            <a:lvl1pPr algn="l" defTabSz="914400" rtl="0" eaLnBrk="1" latinLnBrk="0" hangingPunct="1">
              <a:lnSpc>
                <a:spcPct val="70000"/>
              </a:lnSpc>
              <a:spcBef>
                <a:spcPct val="0"/>
              </a:spcBef>
              <a:buNone/>
              <a:defRPr lang="en-US" sz="4400" kern="1200" dirty="0">
                <a:solidFill>
                  <a:srgbClr val="005EB8"/>
                </a:solidFill>
                <a:latin typeface="KPMG Extralight" panose="020B0303030202040204" pitchFamily="34" charset="0"/>
                <a:ea typeface="+mj-ea"/>
                <a:cs typeface="KPMG Extralight" panose="020B0303030202040204"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0654606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998400" y="1330126"/>
            <a:ext cx="101952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2549323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9" name="Text Placeholder 8"/>
          <p:cNvSpPr>
            <a:spLocks noGrp="1"/>
          </p:cNvSpPr>
          <p:nvPr>
            <p:ph type="body" sz="quarter" idx="10"/>
          </p:nvPr>
        </p:nvSpPr>
        <p:spPr>
          <a:xfrm>
            <a:off x="10032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8"/>
          <p:cNvSpPr>
            <a:spLocks noGrp="1"/>
          </p:cNvSpPr>
          <p:nvPr>
            <p:ph type="body" sz="quarter" idx="11"/>
          </p:nvPr>
        </p:nvSpPr>
        <p:spPr>
          <a:xfrm>
            <a:off x="62208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76099674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9" name="Text Placeholder 8"/>
          <p:cNvSpPr>
            <a:spLocks noGrp="1"/>
          </p:cNvSpPr>
          <p:nvPr>
            <p:ph type="body" sz="quarter" idx="10"/>
          </p:nvPr>
        </p:nvSpPr>
        <p:spPr>
          <a:xfrm>
            <a:off x="10032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8"/>
          <p:cNvSpPr>
            <a:spLocks noGrp="1"/>
          </p:cNvSpPr>
          <p:nvPr>
            <p:ph type="body" sz="quarter" idx="11"/>
          </p:nvPr>
        </p:nvSpPr>
        <p:spPr>
          <a:xfrm>
            <a:off x="62208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630839302"/>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1623185" y="1647336"/>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98066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dirty="0">
              <a:solidFill>
                <a:srgbClr val="000000"/>
              </a:solidFill>
            </a:endParaRPr>
          </a:p>
        </p:txBody>
      </p:sp>
      <p:sp>
        <p:nvSpPr>
          <p:cNvPr id="6" name="Text Placeholder 3"/>
          <p:cNvSpPr>
            <a:spLocks noGrp="1"/>
          </p:cNvSpPr>
          <p:nvPr>
            <p:ph type="body" sz="quarter" idx="11"/>
          </p:nvPr>
        </p:nvSpPr>
        <p:spPr>
          <a:xfrm>
            <a:off x="1662785" y="5602935"/>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375196810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DIVIDER 3">
    <p:bg>
      <p:bgPr>
        <a:solidFill>
          <a:schemeClr val="tx2"/>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2709863" y="1435300"/>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chemeClr val="accent1"/>
          </a:solidFill>
        </p:spPr>
        <p:txBody>
          <a:bodyPr wrap="square" lIns="0" tIns="0" rIns="0" bIns="0" rtlCol="0">
            <a:noAutofit/>
          </a:bodyPr>
          <a:lstStyle/>
          <a:p>
            <a:endParaRPr dirty="0">
              <a:solidFill>
                <a:srgbClr val="000000"/>
              </a:solidFill>
            </a:endParaRPr>
          </a:p>
        </p:txBody>
      </p:sp>
      <p:sp>
        <p:nvSpPr>
          <p:cNvPr id="6" name="Text Placeholder 3"/>
          <p:cNvSpPr>
            <a:spLocks noGrp="1"/>
          </p:cNvSpPr>
          <p:nvPr>
            <p:ph type="body" sz="quarter" idx="11"/>
          </p:nvPr>
        </p:nvSpPr>
        <p:spPr>
          <a:xfrm>
            <a:off x="2749463" y="5390900"/>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57508781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dirty="0">
              <a:solidFill>
                <a:srgbClr val="000000"/>
              </a:solidFill>
            </a:endParaRPr>
          </a:p>
        </p:txBody>
      </p:sp>
      <p:sp>
        <p:nvSpPr>
          <p:cNvPr id="13" name="Text Placeholder 2"/>
          <p:cNvSpPr>
            <a:spLocks noGrp="1"/>
          </p:cNvSpPr>
          <p:nvPr>
            <p:ph type="body" sz="quarter" idx="11"/>
          </p:nvPr>
        </p:nvSpPr>
        <p:spPr>
          <a:xfrm>
            <a:off x="2729165" y="5209913"/>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14" name="Text Placeholder 2"/>
          <p:cNvSpPr>
            <a:spLocks noGrp="1"/>
          </p:cNvSpPr>
          <p:nvPr>
            <p:ph type="body" sz="quarter" idx="12"/>
          </p:nvPr>
        </p:nvSpPr>
        <p:spPr>
          <a:xfrm>
            <a:off x="2729165" y="6149550"/>
            <a:ext cx="7851751" cy="169277"/>
          </a:xfrm>
        </p:spPr>
        <p:txBody>
          <a:bodyPr>
            <a:noAutofit/>
          </a:bodyPr>
          <a:lstStyle>
            <a:lvl1pPr>
              <a:buFontTx/>
              <a:buNone/>
              <a:defRPr sz="1100" b="0">
                <a:solidFill>
                  <a:schemeClr val="bg1">
                    <a:lumMod val="65000"/>
                  </a:schemeClr>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sp>
        <p:nvSpPr>
          <p:cNvPr id="15" name="Text Placeholder 2"/>
          <p:cNvSpPr>
            <a:spLocks noGrp="1"/>
          </p:cNvSpPr>
          <p:nvPr>
            <p:ph type="body" sz="quarter" idx="13"/>
          </p:nvPr>
        </p:nvSpPr>
        <p:spPr>
          <a:xfrm>
            <a:off x="2729165" y="4270277"/>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23" name="Text Placeholder 2"/>
          <p:cNvSpPr>
            <a:spLocks noGrp="1"/>
          </p:cNvSpPr>
          <p:nvPr>
            <p:ph type="body" sz="quarter" idx="14"/>
          </p:nvPr>
        </p:nvSpPr>
        <p:spPr>
          <a:xfrm>
            <a:off x="2729163" y="3918526"/>
            <a:ext cx="2411738" cy="119064"/>
          </a:xfrm>
        </p:spPr>
        <p:txBody>
          <a:bodyPr/>
          <a:lstStyle>
            <a:lvl1pPr>
              <a:buFontTx/>
              <a:buNone/>
              <a:defRPr sz="1200" b="1">
                <a:solidFill>
                  <a:schemeClr val="tx2"/>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grpSp>
        <p:nvGrpSpPr>
          <p:cNvPr id="12" name="Group 11"/>
          <p:cNvGrpSpPr/>
          <p:nvPr userDrawn="1"/>
        </p:nvGrpSpPr>
        <p:grpSpPr>
          <a:xfrm>
            <a:off x="2729163" y="3429002"/>
            <a:ext cx="2411738" cy="373181"/>
            <a:chOff x="0" y="0"/>
            <a:chExt cx="1695228" cy="262675"/>
          </a:xfrm>
        </p:grpSpPr>
        <p:grpSp>
          <p:nvGrpSpPr>
            <p:cNvPr id="17" name="Group 16"/>
            <p:cNvGrpSpPr/>
            <p:nvPr userDrawn="1"/>
          </p:nvGrpSpPr>
          <p:grpSpPr>
            <a:xfrm>
              <a:off x="288816" y="4763"/>
              <a:ext cx="254136" cy="253715"/>
              <a:chOff x="288816" y="4763"/>
              <a:chExt cx="382682" cy="382270"/>
            </a:xfrm>
          </p:grpSpPr>
          <p:sp>
            <p:nvSpPr>
              <p:cNvPr id="39" name="Freeform 38"/>
              <p:cNvSpPr>
                <a:spLocks/>
              </p:cNvSpPr>
              <p:nvPr userDrawn="1"/>
            </p:nvSpPr>
            <p:spPr bwMode="auto">
              <a:xfrm>
                <a:off x="288816"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00689E"/>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40" name="Freeform 39"/>
              <p:cNvSpPr>
                <a:spLocks noEditPoints="1"/>
              </p:cNvSpPr>
              <p:nvPr userDrawn="1"/>
            </p:nvSpPr>
            <p:spPr bwMode="auto">
              <a:xfrm>
                <a:off x="345844" y="55733"/>
                <a:ext cx="66031" cy="274335"/>
              </a:xfrm>
              <a:custGeom>
                <a:avLst/>
                <a:gdLst>
                  <a:gd name="T0" fmla="*/ 204 w 219"/>
                  <a:gd name="T1" fmla="*/ 303 h 912"/>
                  <a:gd name="T2" fmla="*/ 15 w 219"/>
                  <a:gd name="T3" fmla="*/ 912 h 912"/>
                  <a:gd name="T4" fmla="*/ 110 w 219"/>
                  <a:gd name="T5" fmla="*/ 0 h 912"/>
                  <a:gd name="T6" fmla="*/ 131 w 219"/>
                  <a:gd name="T7" fmla="*/ 2 h 912"/>
                  <a:gd name="T8" fmla="*/ 152 w 219"/>
                  <a:gd name="T9" fmla="*/ 9 h 912"/>
                  <a:gd name="T10" fmla="*/ 171 w 219"/>
                  <a:gd name="T11" fmla="*/ 20 h 912"/>
                  <a:gd name="T12" fmla="*/ 187 w 219"/>
                  <a:gd name="T13" fmla="*/ 33 h 912"/>
                  <a:gd name="T14" fmla="*/ 201 w 219"/>
                  <a:gd name="T15" fmla="*/ 49 h 912"/>
                  <a:gd name="T16" fmla="*/ 211 w 219"/>
                  <a:gd name="T17" fmla="*/ 67 h 912"/>
                  <a:gd name="T18" fmla="*/ 217 w 219"/>
                  <a:gd name="T19" fmla="*/ 88 h 912"/>
                  <a:gd name="T20" fmla="*/ 219 w 219"/>
                  <a:gd name="T21" fmla="*/ 111 h 912"/>
                  <a:gd name="T22" fmla="*/ 217 w 219"/>
                  <a:gd name="T23" fmla="*/ 132 h 912"/>
                  <a:gd name="T24" fmla="*/ 211 w 219"/>
                  <a:gd name="T25" fmla="*/ 153 h 912"/>
                  <a:gd name="T26" fmla="*/ 201 w 219"/>
                  <a:gd name="T27" fmla="*/ 172 h 912"/>
                  <a:gd name="T28" fmla="*/ 187 w 219"/>
                  <a:gd name="T29" fmla="*/ 188 h 912"/>
                  <a:gd name="T30" fmla="*/ 171 w 219"/>
                  <a:gd name="T31" fmla="*/ 202 h 912"/>
                  <a:gd name="T32" fmla="*/ 152 w 219"/>
                  <a:gd name="T33" fmla="*/ 212 h 912"/>
                  <a:gd name="T34" fmla="*/ 131 w 219"/>
                  <a:gd name="T35" fmla="*/ 218 h 912"/>
                  <a:gd name="T36" fmla="*/ 110 w 219"/>
                  <a:gd name="T37" fmla="*/ 220 h 912"/>
                  <a:gd name="T38" fmla="*/ 88 w 219"/>
                  <a:gd name="T39" fmla="*/ 218 h 912"/>
                  <a:gd name="T40" fmla="*/ 67 w 219"/>
                  <a:gd name="T41" fmla="*/ 212 h 912"/>
                  <a:gd name="T42" fmla="*/ 48 w 219"/>
                  <a:gd name="T43" fmla="*/ 202 h 912"/>
                  <a:gd name="T44" fmla="*/ 32 w 219"/>
                  <a:gd name="T45" fmla="*/ 188 h 912"/>
                  <a:gd name="T46" fmla="*/ 18 w 219"/>
                  <a:gd name="T47" fmla="*/ 172 h 912"/>
                  <a:gd name="T48" fmla="*/ 8 w 219"/>
                  <a:gd name="T49" fmla="*/ 153 h 912"/>
                  <a:gd name="T50" fmla="*/ 2 w 219"/>
                  <a:gd name="T51" fmla="*/ 132 h 912"/>
                  <a:gd name="T52" fmla="*/ 0 w 219"/>
                  <a:gd name="T53" fmla="*/ 111 h 912"/>
                  <a:gd name="T54" fmla="*/ 2 w 219"/>
                  <a:gd name="T55" fmla="*/ 88 h 912"/>
                  <a:gd name="T56" fmla="*/ 8 w 219"/>
                  <a:gd name="T57" fmla="*/ 67 h 912"/>
                  <a:gd name="T58" fmla="*/ 18 w 219"/>
                  <a:gd name="T59" fmla="*/ 49 h 912"/>
                  <a:gd name="T60" fmla="*/ 32 w 219"/>
                  <a:gd name="T61" fmla="*/ 33 h 912"/>
                  <a:gd name="T62" fmla="*/ 48 w 219"/>
                  <a:gd name="T63" fmla="*/ 20 h 912"/>
                  <a:gd name="T64" fmla="*/ 67 w 219"/>
                  <a:gd name="T65" fmla="*/ 9 h 912"/>
                  <a:gd name="T66" fmla="*/ 88 w 219"/>
                  <a:gd name="T67" fmla="*/ 2 h 912"/>
                  <a:gd name="T68" fmla="*/ 110 w 219"/>
                  <a:gd name="T69"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9" h="912">
                    <a:moveTo>
                      <a:pt x="15" y="303"/>
                    </a:moveTo>
                    <a:lnTo>
                      <a:pt x="204" y="303"/>
                    </a:lnTo>
                    <a:lnTo>
                      <a:pt x="204" y="912"/>
                    </a:lnTo>
                    <a:lnTo>
                      <a:pt x="15" y="912"/>
                    </a:lnTo>
                    <a:lnTo>
                      <a:pt x="15" y="303"/>
                    </a:lnTo>
                    <a:close/>
                    <a:moveTo>
                      <a:pt x="110" y="0"/>
                    </a:moveTo>
                    <a:lnTo>
                      <a:pt x="121" y="1"/>
                    </a:lnTo>
                    <a:lnTo>
                      <a:pt x="131" y="2"/>
                    </a:lnTo>
                    <a:lnTo>
                      <a:pt x="143" y="6"/>
                    </a:lnTo>
                    <a:lnTo>
                      <a:pt x="152" y="9"/>
                    </a:lnTo>
                    <a:lnTo>
                      <a:pt x="162" y="14"/>
                    </a:lnTo>
                    <a:lnTo>
                      <a:pt x="171" y="20"/>
                    </a:lnTo>
                    <a:lnTo>
                      <a:pt x="179" y="25"/>
                    </a:lnTo>
                    <a:lnTo>
                      <a:pt x="187" y="33"/>
                    </a:lnTo>
                    <a:lnTo>
                      <a:pt x="194" y="41"/>
                    </a:lnTo>
                    <a:lnTo>
                      <a:pt x="201" y="49"/>
                    </a:lnTo>
                    <a:lnTo>
                      <a:pt x="206" y="58"/>
                    </a:lnTo>
                    <a:lnTo>
                      <a:pt x="211" y="67"/>
                    </a:lnTo>
                    <a:lnTo>
                      <a:pt x="214" y="78"/>
                    </a:lnTo>
                    <a:lnTo>
                      <a:pt x="217" y="88"/>
                    </a:lnTo>
                    <a:lnTo>
                      <a:pt x="219" y="99"/>
                    </a:lnTo>
                    <a:lnTo>
                      <a:pt x="219" y="111"/>
                    </a:lnTo>
                    <a:lnTo>
                      <a:pt x="219" y="122"/>
                    </a:lnTo>
                    <a:lnTo>
                      <a:pt x="217" y="132"/>
                    </a:lnTo>
                    <a:lnTo>
                      <a:pt x="214" y="142"/>
                    </a:lnTo>
                    <a:lnTo>
                      <a:pt x="211" y="153"/>
                    </a:lnTo>
                    <a:lnTo>
                      <a:pt x="206" y="163"/>
                    </a:lnTo>
                    <a:lnTo>
                      <a:pt x="201" y="172"/>
                    </a:lnTo>
                    <a:lnTo>
                      <a:pt x="194" y="180"/>
                    </a:lnTo>
                    <a:lnTo>
                      <a:pt x="187" y="188"/>
                    </a:lnTo>
                    <a:lnTo>
                      <a:pt x="179" y="195"/>
                    </a:lnTo>
                    <a:lnTo>
                      <a:pt x="171" y="202"/>
                    </a:lnTo>
                    <a:lnTo>
                      <a:pt x="162" y="207"/>
                    </a:lnTo>
                    <a:lnTo>
                      <a:pt x="152" y="212"/>
                    </a:lnTo>
                    <a:lnTo>
                      <a:pt x="143" y="215"/>
                    </a:lnTo>
                    <a:lnTo>
                      <a:pt x="131" y="218"/>
                    </a:lnTo>
                    <a:lnTo>
                      <a:pt x="121" y="220"/>
                    </a:lnTo>
                    <a:lnTo>
                      <a:pt x="110" y="220"/>
                    </a:lnTo>
                    <a:lnTo>
                      <a:pt x="98" y="220"/>
                    </a:lnTo>
                    <a:lnTo>
                      <a:pt x="88" y="218"/>
                    </a:lnTo>
                    <a:lnTo>
                      <a:pt x="77" y="215"/>
                    </a:lnTo>
                    <a:lnTo>
                      <a:pt x="67" y="212"/>
                    </a:lnTo>
                    <a:lnTo>
                      <a:pt x="57" y="207"/>
                    </a:lnTo>
                    <a:lnTo>
                      <a:pt x="48" y="202"/>
                    </a:lnTo>
                    <a:lnTo>
                      <a:pt x="40" y="195"/>
                    </a:lnTo>
                    <a:lnTo>
                      <a:pt x="32" y="188"/>
                    </a:lnTo>
                    <a:lnTo>
                      <a:pt x="25" y="180"/>
                    </a:lnTo>
                    <a:lnTo>
                      <a:pt x="18" y="172"/>
                    </a:lnTo>
                    <a:lnTo>
                      <a:pt x="13" y="163"/>
                    </a:lnTo>
                    <a:lnTo>
                      <a:pt x="8" y="153"/>
                    </a:lnTo>
                    <a:lnTo>
                      <a:pt x="5" y="142"/>
                    </a:lnTo>
                    <a:lnTo>
                      <a:pt x="2" y="132"/>
                    </a:lnTo>
                    <a:lnTo>
                      <a:pt x="0" y="122"/>
                    </a:lnTo>
                    <a:lnTo>
                      <a:pt x="0" y="111"/>
                    </a:lnTo>
                    <a:lnTo>
                      <a:pt x="0" y="99"/>
                    </a:lnTo>
                    <a:lnTo>
                      <a:pt x="2" y="88"/>
                    </a:lnTo>
                    <a:lnTo>
                      <a:pt x="5" y="78"/>
                    </a:lnTo>
                    <a:lnTo>
                      <a:pt x="8" y="67"/>
                    </a:lnTo>
                    <a:lnTo>
                      <a:pt x="13" y="58"/>
                    </a:lnTo>
                    <a:lnTo>
                      <a:pt x="18" y="49"/>
                    </a:lnTo>
                    <a:lnTo>
                      <a:pt x="25" y="41"/>
                    </a:lnTo>
                    <a:lnTo>
                      <a:pt x="32" y="33"/>
                    </a:lnTo>
                    <a:lnTo>
                      <a:pt x="40" y="25"/>
                    </a:lnTo>
                    <a:lnTo>
                      <a:pt x="48" y="20"/>
                    </a:lnTo>
                    <a:lnTo>
                      <a:pt x="57" y="14"/>
                    </a:lnTo>
                    <a:lnTo>
                      <a:pt x="67" y="9"/>
                    </a:lnTo>
                    <a:lnTo>
                      <a:pt x="77" y="6"/>
                    </a:lnTo>
                    <a:lnTo>
                      <a:pt x="88" y="2"/>
                    </a:lnTo>
                    <a:lnTo>
                      <a:pt x="98" y="1"/>
                    </a:ln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41" name="Freeform 40"/>
              <p:cNvSpPr>
                <a:spLocks/>
              </p:cNvSpPr>
              <p:nvPr userDrawn="1"/>
            </p:nvSpPr>
            <p:spPr bwMode="auto">
              <a:xfrm>
                <a:off x="441889" y="142680"/>
                <a:ext cx="177084" cy="187388"/>
              </a:xfrm>
              <a:custGeom>
                <a:avLst/>
                <a:gdLst>
                  <a:gd name="T0" fmla="*/ 181 w 590"/>
                  <a:gd name="T1" fmla="*/ 15 h 624"/>
                  <a:gd name="T2" fmla="*/ 184 w 590"/>
                  <a:gd name="T3" fmla="*/ 98 h 624"/>
                  <a:gd name="T4" fmla="*/ 196 w 590"/>
                  <a:gd name="T5" fmla="*/ 81 h 624"/>
                  <a:gd name="T6" fmla="*/ 209 w 590"/>
                  <a:gd name="T7" fmla="*/ 63 h 624"/>
                  <a:gd name="T8" fmla="*/ 227 w 590"/>
                  <a:gd name="T9" fmla="*/ 46 h 624"/>
                  <a:gd name="T10" fmla="*/ 248 w 590"/>
                  <a:gd name="T11" fmla="*/ 31 h 624"/>
                  <a:gd name="T12" fmla="*/ 273 w 590"/>
                  <a:gd name="T13" fmla="*/ 18 h 624"/>
                  <a:gd name="T14" fmla="*/ 299 w 590"/>
                  <a:gd name="T15" fmla="*/ 9 h 624"/>
                  <a:gd name="T16" fmla="*/ 330 w 590"/>
                  <a:gd name="T17" fmla="*/ 3 h 624"/>
                  <a:gd name="T18" fmla="*/ 363 w 590"/>
                  <a:gd name="T19" fmla="*/ 0 h 624"/>
                  <a:gd name="T20" fmla="*/ 397 w 590"/>
                  <a:gd name="T21" fmla="*/ 1 h 624"/>
                  <a:gd name="T22" fmla="*/ 428 w 590"/>
                  <a:gd name="T23" fmla="*/ 6 h 624"/>
                  <a:gd name="T24" fmla="*/ 455 w 590"/>
                  <a:gd name="T25" fmla="*/ 13 h 624"/>
                  <a:gd name="T26" fmla="*/ 479 w 590"/>
                  <a:gd name="T27" fmla="*/ 22 h 624"/>
                  <a:gd name="T28" fmla="*/ 501 w 590"/>
                  <a:gd name="T29" fmla="*/ 34 h 624"/>
                  <a:gd name="T30" fmla="*/ 519 w 590"/>
                  <a:gd name="T31" fmla="*/ 49 h 624"/>
                  <a:gd name="T32" fmla="*/ 535 w 590"/>
                  <a:gd name="T33" fmla="*/ 65 h 624"/>
                  <a:gd name="T34" fmla="*/ 549 w 590"/>
                  <a:gd name="T35" fmla="*/ 83 h 624"/>
                  <a:gd name="T36" fmla="*/ 559 w 590"/>
                  <a:gd name="T37" fmla="*/ 104 h 624"/>
                  <a:gd name="T38" fmla="*/ 568 w 590"/>
                  <a:gd name="T39" fmla="*/ 127 h 624"/>
                  <a:gd name="T40" fmla="*/ 582 w 590"/>
                  <a:gd name="T41" fmla="*/ 176 h 624"/>
                  <a:gd name="T42" fmla="*/ 588 w 590"/>
                  <a:gd name="T43" fmla="*/ 230 h 624"/>
                  <a:gd name="T44" fmla="*/ 590 w 590"/>
                  <a:gd name="T45" fmla="*/ 291 h 624"/>
                  <a:gd name="T46" fmla="*/ 401 w 590"/>
                  <a:gd name="T47" fmla="*/ 624 h 624"/>
                  <a:gd name="T48" fmla="*/ 401 w 590"/>
                  <a:gd name="T49" fmla="*/ 301 h 624"/>
                  <a:gd name="T50" fmla="*/ 397 w 590"/>
                  <a:gd name="T51" fmla="*/ 259 h 624"/>
                  <a:gd name="T52" fmla="*/ 393 w 590"/>
                  <a:gd name="T53" fmla="*/ 232 h 624"/>
                  <a:gd name="T54" fmla="*/ 382 w 590"/>
                  <a:gd name="T55" fmla="*/ 210 h 624"/>
                  <a:gd name="T56" fmla="*/ 369 w 590"/>
                  <a:gd name="T57" fmla="*/ 189 h 624"/>
                  <a:gd name="T58" fmla="*/ 347 w 590"/>
                  <a:gd name="T59" fmla="*/ 176 h 624"/>
                  <a:gd name="T60" fmla="*/ 320 w 590"/>
                  <a:gd name="T61" fmla="*/ 168 h 624"/>
                  <a:gd name="T62" fmla="*/ 284 w 590"/>
                  <a:gd name="T63" fmla="*/ 168 h 624"/>
                  <a:gd name="T64" fmla="*/ 255 w 590"/>
                  <a:gd name="T65" fmla="*/ 174 h 624"/>
                  <a:gd name="T66" fmla="*/ 232 w 590"/>
                  <a:gd name="T67" fmla="*/ 187 h 624"/>
                  <a:gd name="T68" fmla="*/ 215 w 590"/>
                  <a:gd name="T69" fmla="*/ 204 h 624"/>
                  <a:gd name="T70" fmla="*/ 204 w 590"/>
                  <a:gd name="T71" fmla="*/ 227 h 624"/>
                  <a:gd name="T72" fmla="*/ 196 w 590"/>
                  <a:gd name="T73" fmla="*/ 252 h 624"/>
                  <a:gd name="T74" fmla="*/ 191 w 590"/>
                  <a:gd name="T75" fmla="*/ 279 h 624"/>
                  <a:gd name="T76" fmla="*/ 189 w 590"/>
                  <a:gd name="T77" fmla="*/ 308 h 624"/>
                  <a:gd name="T78" fmla="*/ 189 w 590"/>
                  <a:gd name="T79" fmla="*/ 624 h 624"/>
                  <a:gd name="T80" fmla="*/ 0 w 590"/>
                  <a:gd name="T81" fmla="*/ 15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0" h="624">
                    <a:moveTo>
                      <a:pt x="0" y="15"/>
                    </a:moveTo>
                    <a:lnTo>
                      <a:pt x="181" y="15"/>
                    </a:lnTo>
                    <a:lnTo>
                      <a:pt x="181" y="98"/>
                    </a:lnTo>
                    <a:lnTo>
                      <a:pt x="184" y="98"/>
                    </a:lnTo>
                    <a:lnTo>
                      <a:pt x="189" y="89"/>
                    </a:lnTo>
                    <a:lnTo>
                      <a:pt x="196" y="81"/>
                    </a:lnTo>
                    <a:lnTo>
                      <a:pt x="202" y="72"/>
                    </a:lnTo>
                    <a:lnTo>
                      <a:pt x="209" y="63"/>
                    </a:lnTo>
                    <a:lnTo>
                      <a:pt x="218" y="55"/>
                    </a:lnTo>
                    <a:lnTo>
                      <a:pt x="227" y="46"/>
                    </a:lnTo>
                    <a:lnTo>
                      <a:pt x="238" y="39"/>
                    </a:lnTo>
                    <a:lnTo>
                      <a:pt x="248" y="31"/>
                    </a:lnTo>
                    <a:lnTo>
                      <a:pt x="261" y="24"/>
                    </a:lnTo>
                    <a:lnTo>
                      <a:pt x="273" y="18"/>
                    </a:lnTo>
                    <a:lnTo>
                      <a:pt x="286" y="13"/>
                    </a:lnTo>
                    <a:lnTo>
                      <a:pt x="299" y="9"/>
                    </a:lnTo>
                    <a:lnTo>
                      <a:pt x="314" y="5"/>
                    </a:lnTo>
                    <a:lnTo>
                      <a:pt x="330" y="3"/>
                    </a:lnTo>
                    <a:lnTo>
                      <a:pt x="346" y="0"/>
                    </a:lnTo>
                    <a:lnTo>
                      <a:pt x="363" y="0"/>
                    </a:lnTo>
                    <a:lnTo>
                      <a:pt x="380" y="0"/>
                    </a:lnTo>
                    <a:lnTo>
                      <a:pt x="397" y="1"/>
                    </a:lnTo>
                    <a:lnTo>
                      <a:pt x="413" y="4"/>
                    </a:lnTo>
                    <a:lnTo>
                      <a:pt x="428" y="6"/>
                    </a:lnTo>
                    <a:lnTo>
                      <a:pt x="442" y="9"/>
                    </a:lnTo>
                    <a:lnTo>
                      <a:pt x="455" y="13"/>
                    </a:lnTo>
                    <a:lnTo>
                      <a:pt x="468" y="17"/>
                    </a:lnTo>
                    <a:lnTo>
                      <a:pt x="479" y="22"/>
                    </a:lnTo>
                    <a:lnTo>
                      <a:pt x="491" y="28"/>
                    </a:lnTo>
                    <a:lnTo>
                      <a:pt x="501" y="34"/>
                    </a:lnTo>
                    <a:lnTo>
                      <a:pt x="510" y="41"/>
                    </a:lnTo>
                    <a:lnTo>
                      <a:pt x="519" y="49"/>
                    </a:lnTo>
                    <a:lnTo>
                      <a:pt x="527" y="57"/>
                    </a:lnTo>
                    <a:lnTo>
                      <a:pt x="535" y="65"/>
                    </a:lnTo>
                    <a:lnTo>
                      <a:pt x="542" y="74"/>
                    </a:lnTo>
                    <a:lnTo>
                      <a:pt x="549" y="83"/>
                    </a:lnTo>
                    <a:lnTo>
                      <a:pt x="554" y="94"/>
                    </a:lnTo>
                    <a:lnTo>
                      <a:pt x="559" y="104"/>
                    </a:lnTo>
                    <a:lnTo>
                      <a:pt x="565" y="115"/>
                    </a:lnTo>
                    <a:lnTo>
                      <a:pt x="568" y="127"/>
                    </a:lnTo>
                    <a:lnTo>
                      <a:pt x="576" y="151"/>
                    </a:lnTo>
                    <a:lnTo>
                      <a:pt x="582" y="176"/>
                    </a:lnTo>
                    <a:lnTo>
                      <a:pt x="585" y="203"/>
                    </a:lnTo>
                    <a:lnTo>
                      <a:pt x="588" y="230"/>
                    </a:lnTo>
                    <a:lnTo>
                      <a:pt x="590" y="260"/>
                    </a:lnTo>
                    <a:lnTo>
                      <a:pt x="590" y="291"/>
                    </a:lnTo>
                    <a:lnTo>
                      <a:pt x="590" y="624"/>
                    </a:lnTo>
                    <a:lnTo>
                      <a:pt x="401" y="624"/>
                    </a:lnTo>
                    <a:lnTo>
                      <a:pt x="401" y="328"/>
                    </a:lnTo>
                    <a:lnTo>
                      <a:pt x="401" y="301"/>
                    </a:lnTo>
                    <a:lnTo>
                      <a:pt x="400" y="273"/>
                    </a:lnTo>
                    <a:lnTo>
                      <a:pt x="397" y="259"/>
                    </a:lnTo>
                    <a:lnTo>
                      <a:pt x="395" y="246"/>
                    </a:lnTo>
                    <a:lnTo>
                      <a:pt x="393" y="232"/>
                    </a:lnTo>
                    <a:lnTo>
                      <a:pt x="388" y="221"/>
                    </a:lnTo>
                    <a:lnTo>
                      <a:pt x="382" y="210"/>
                    </a:lnTo>
                    <a:lnTo>
                      <a:pt x="377" y="199"/>
                    </a:lnTo>
                    <a:lnTo>
                      <a:pt x="369" y="189"/>
                    </a:lnTo>
                    <a:lnTo>
                      <a:pt x="359" y="182"/>
                    </a:lnTo>
                    <a:lnTo>
                      <a:pt x="347" y="176"/>
                    </a:lnTo>
                    <a:lnTo>
                      <a:pt x="335" y="171"/>
                    </a:lnTo>
                    <a:lnTo>
                      <a:pt x="320" y="168"/>
                    </a:lnTo>
                    <a:lnTo>
                      <a:pt x="303" y="166"/>
                    </a:lnTo>
                    <a:lnTo>
                      <a:pt x="284" y="168"/>
                    </a:lnTo>
                    <a:lnTo>
                      <a:pt x="270" y="170"/>
                    </a:lnTo>
                    <a:lnTo>
                      <a:pt x="255" y="174"/>
                    </a:lnTo>
                    <a:lnTo>
                      <a:pt x="243" y="180"/>
                    </a:lnTo>
                    <a:lnTo>
                      <a:pt x="232" y="187"/>
                    </a:lnTo>
                    <a:lnTo>
                      <a:pt x="223" y="195"/>
                    </a:lnTo>
                    <a:lnTo>
                      <a:pt x="215" y="204"/>
                    </a:lnTo>
                    <a:lnTo>
                      <a:pt x="209" y="215"/>
                    </a:lnTo>
                    <a:lnTo>
                      <a:pt x="204" y="227"/>
                    </a:lnTo>
                    <a:lnTo>
                      <a:pt x="199" y="238"/>
                    </a:lnTo>
                    <a:lnTo>
                      <a:pt x="196" y="252"/>
                    </a:lnTo>
                    <a:lnTo>
                      <a:pt x="193" y="264"/>
                    </a:lnTo>
                    <a:lnTo>
                      <a:pt x="191" y="279"/>
                    </a:lnTo>
                    <a:lnTo>
                      <a:pt x="190" y="293"/>
                    </a:lnTo>
                    <a:lnTo>
                      <a:pt x="189" y="308"/>
                    </a:lnTo>
                    <a:lnTo>
                      <a:pt x="189" y="322"/>
                    </a:lnTo>
                    <a:lnTo>
                      <a:pt x="189" y="624"/>
                    </a:lnTo>
                    <a:lnTo>
                      <a:pt x="0" y="624"/>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18" name="Group 17"/>
            <p:cNvGrpSpPr/>
            <p:nvPr userDrawn="1"/>
          </p:nvGrpSpPr>
          <p:grpSpPr>
            <a:xfrm>
              <a:off x="577633" y="4763"/>
              <a:ext cx="254136" cy="253715"/>
              <a:chOff x="577633" y="4763"/>
              <a:chExt cx="382681" cy="382270"/>
            </a:xfrm>
          </p:grpSpPr>
          <p:sp>
            <p:nvSpPr>
              <p:cNvPr id="37" name="Freeform 36"/>
              <p:cNvSpPr>
                <a:spLocks/>
              </p:cNvSpPr>
              <p:nvPr userDrawn="1"/>
            </p:nvSpPr>
            <p:spPr bwMode="auto">
              <a:xfrm>
                <a:off x="577633"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3C4983"/>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8" name="Freeform 37"/>
              <p:cNvSpPr>
                <a:spLocks/>
              </p:cNvSpPr>
              <p:nvPr userDrawn="1"/>
            </p:nvSpPr>
            <p:spPr bwMode="auto">
              <a:xfrm>
                <a:off x="732206" y="61729"/>
                <a:ext cx="169580" cy="323805"/>
              </a:xfrm>
              <a:custGeom>
                <a:avLst/>
                <a:gdLst>
                  <a:gd name="T0" fmla="*/ 365 w 562"/>
                  <a:gd name="T1" fmla="*/ 1082 h 1082"/>
                  <a:gd name="T2" fmla="*/ 365 w 562"/>
                  <a:gd name="T3" fmla="*/ 589 h 1082"/>
                  <a:gd name="T4" fmla="*/ 530 w 562"/>
                  <a:gd name="T5" fmla="*/ 589 h 1082"/>
                  <a:gd name="T6" fmla="*/ 555 w 562"/>
                  <a:gd name="T7" fmla="*/ 397 h 1082"/>
                  <a:gd name="T8" fmla="*/ 365 w 562"/>
                  <a:gd name="T9" fmla="*/ 397 h 1082"/>
                  <a:gd name="T10" fmla="*/ 365 w 562"/>
                  <a:gd name="T11" fmla="*/ 274 h 1082"/>
                  <a:gd name="T12" fmla="*/ 366 w 562"/>
                  <a:gd name="T13" fmla="*/ 253 h 1082"/>
                  <a:gd name="T14" fmla="*/ 368 w 562"/>
                  <a:gd name="T15" fmla="*/ 235 h 1082"/>
                  <a:gd name="T16" fmla="*/ 371 w 562"/>
                  <a:gd name="T17" fmla="*/ 227 h 1082"/>
                  <a:gd name="T18" fmla="*/ 374 w 562"/>
                  <a:gd name="T19" fmla="*/ 219 h 1082"/>
                  <a:gd name="T20" fmla="*/ 377 w 562"/>
                  <a:gd name="T21" fmla="*/ 212 h 1082"/>
                  <a:gd name="T22" fmla="*/ 382 w 562"/>
                  <a:gd name="T23" fmla="*/ 205 h 1082"/>
                  <a:gd name="T24" fmla="*/ 388 w 562"/>
                  <a:gd name="T25" fmla="*/ 200 h 1082"/>
                  <a:gd name="T26" fmla="*/ 395 w 562"/>
                  <a:gd name="T27" fmla="*/ 195 h 1082"/>
                  <a:gd name="T28" fmla="*/ 403 w 562"/>
                  <a:gd name="T29" fmla="*/ 191 h 1082"/>
                  <a:gd name="T30" fmla="*/ 412 w 562"/>
                  <a:gd name="T31" fmla="*/ 186 h 1082"/>
                  <a:gd name="T32" fmla="*/ 422 w 562"/>
                  <a:gd name="T33" fmla="*/ 184 h 1082"/>
                  <a:gd name="T34" fmla="*/ 433 w 562"/>
                  <a:gd name="T35" fmla="*/ 181 h 1082"/>
                  <a:gd name="T36" fmla="*/ 446 w 562"/>
                  <a:gd name="T37" fmla="*/ 180 h 1082"/>
                  <a:gd name="T38" fmla="*/ 461 w 562"/>
                  <a:gd name="T39" fmla="*/ 179 h 1082"/>
                  <a:gd name="T40" fmla="*/ 562 w 562"/>
                  <a:gd name="T41" fmla="*/ 179 h 1082"/>
                  <a:gd name="T42" fmla="*/ 562 w 562"/>
                  <a:gd name="T43" fmla="*/ 7 h 1082"/>
                  <a:gd name="T44" fmla="*/ 542 w 562"/>
                  <a:gd name="T45" fmla="*/ 5 h 1082"/>
                  <a:gd name="T46" fmla="*/ 507 w 562"/>
                  <a:gd name="T47" fmla="*/ 3 h 1082"/>
                  <a:gd name="T48" fmla="*/ 464 w 562"/>
                  <a:gd name="T49" fmla="*/ 0 h 1082"/>
                  <a:gd name="T50" fmla="*/ 414 w 562"/>
                  <a:gd name="T51" fmla="*/ 0 h 1082"/>
                  <a:gd name="T52" fmla="*/ 387 w 562"/>
                  <a:gd name="T53" fmla="*/ 0 h 1082"/>
                  <a:gd name="T54" fmla="*/ 360 w 562"/>
                  <a:gd name="T55" fmla="*/ 4 h 1082"/>
                  <a:gd name="T56" fmla="*/ 348 w 562"/>
                  <a:gd name="T57" fmla="*/ 6 h 1082"/>
                  <a:gd name="T58" fmla="*/ 336 w 562"/>
                  <a:gd name="T59" fmla="*/ 9 h 1082"/>
                  <a:gd name="T60" fmla="*/ 324 w 562"/>
                  <a:gd name="T61" fmla="*/ 13 h 1082"/>
                  <a:gd name="T62" fmla="*/ 313 w 562"/>
                  <a:gd name="T63" fmla="*/ 16 h 1082"/>
                  <a:gd name="T64" fmla="*/ 302 w 562"/>
                  <a:gd name="T65" fmla="*/ 21 h 1082"/>
                  <a:gd name="T66" fmla="*/ 291 w 562"/>
                  <a:gd name="T67" fmla="*/ 25 h 1082"/>
                  <a:gd name="T68" fmla="*/ 281 w 562"/>
                  <a:gd name="T69" fmla="*/ 31 h 1082"/>
                  <a:gd name="T70" fmla="*/ 270 w 562"/>
                  <a:gd name="T71" fmla="*/ 37 h 1082"/>
                  <a:gd name="T72" fmla="*/ 261 w 562"/>
                  <a:gd name="T73" fmla="*/ 44 h 1082"/>
                  <a:gd name="T74" fmla="*/ 252 w 562"/>
                  <a:gd name="T75" fmla="*/ 50 h 1082"/>
                  <a:gd name="T76" fmla="*/ 243 w 562"/>
                  <a:gd name="T77" fmla="*/ 57 h 1082"/>
                  <a:gd name="T78" fmla="*/ 235 w 562"/>
                  <a:gd name="T79" fmla="*/ 65 h 1082"/>
                  <a:gd name="T80" fmla="*/ 227 w 562"/>
                  <a:gd name="T81" fmla="*/ 73 h 1082"/>
                  <a:gd name="T82" fmla="*/ 219 w 562"/>
                  <a:gd name="T83" fmla="*/ 82 h 1082"/>
                  <a:gd name="T84" fmla="*/ 212 w 562"/>
                  <a:gd name="T85" fmla="*/ 91 h 1082"/>
                  <a:gd name="T86" fmla="*/ 205 w 562"/>
                  <a:gd name="T87" fmla="*/ 102 h 1082"/>
                  <a:gd name="T88" fmla="*/ 200 w 562"/>
                  <a:gd name="T89" fmla="*/ 112 h 1082"/>
                  <a:gd name="T90" fmla="*/ 194 w 562"/>
                  <a:gd name="T91" fmla="*/ 122 h 1082"/>
                  <a:gd name="T92" fmla="*/ 188 w 562"/>
                  <a:gd name="T93" fmla="*/ 134 h 1082"/>
                  <a:gd name="T94" fmla="*/ 184 w 562"/>
                  <a:gd name="T95" fmla="*/ 145 h 1082"/>
                  <a:gd name="T96" fmla="*/ 180 w 562"/>
                  <a:gd name="T97" fmla="*/ 158 h 1082"/>
                  <a:gd name="T98" fmla="*/ 176 w 562"/>
                  <a:gd name="T99" fmla="*/ 170 h 1082"/>
                  <a:gd name="T100" fmla="*/ 174 w 562"/>
                  <a:gd name="T101" fmla="*/ 183 h 1082"/>
                  <a:gd name="T102" fmla="*/ 170 w 562"/>
                  <a:gd name="T103" fmla="*/ 196 h 1082"/>
                  <a:gd name="T104" fmla="*/ 169 w 562"/>
                  <a:gd name="T105" fmla="*/ 210 h 1082"/>
                  <a:gd name="T106" fmla="*/ 167 w 562"/>
                  <a:gd name="T107" fmla="*/ 225 h 1082"/>
                  <a:gd name="T108" fmla="*/ 167 w 562"/>
                  <a:gd name="T109" fmla="*/ 239 h 1082"/>
                  <a:gd name="T110" fmla="*/ 166 w 562"/>
                  <a:gd name="T111" fmla="*/ 254 h 1082"/>
                  <a:gd name="T112" fmla="*/ 166 w 562"/>
                  <a:gd name="T113" fmla="*/ 397 h 1082"/>
                  <a:gd name="T114" fmla="*/ 0 w 562"/>
                  <a:gd name="T115" fmla="*/ 397 h 1082"/>
                  <a:gd name="T116" fmla="*/ 0 w 562"/>
                  <a:gd name="T117" fmla="*/ 589 h 1082"/>
                  <a:gd name="T118" fmla="*/ 166 w 562"/>
                  <a:gd name="T119" fmla="*/ 589 h 1082"/>
                  <a:gd name="T120" fmla="*/ 166 w 562"/>
                  <a:gd name="T121" fmla="*/ 1082 h 1082"/>
                  <a:gd name="T122" fmla="*/ 365 w 562"/>
                  <a:gd name="T123" fmla="*/ 1082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 h="1082">
                    <a:moveTo>
                      <a:pt x="365" y="1082"/>
                    </a:moveTo>
                    <a:lnTo>
                      <a:pt x="365" y="589"/>
                    </a:lnTo>
                    <a:lnTo>
                      <a:pt x="530" y="589"/>
                    </a:lnTo>
                    <a:lnTo>
                      <a:pt x="555" y="397"/>
                    </a:lnTo>
                    <a:lnTo>
                      <a:pt x="365" y="397"/>
                    </a:lnTo>
                    <a:lnTo>
                      <a:pt x="365" y="274"/>
                    </a:lnTo>
                    <a:lnTo>
                      <a:pt x="366" y="253"/>
                    </a:lnTo>
                    <a:lnTo>
                      <a:pt x="368" y="235"/>
                    </a:lnTo>
                    <a:lnTo>
                      <a:pt x="371" y="227"/>
                    </a:lnTo>
                    <a:lnTo>
                      <a:pt x="374" y="219"/>
                    </a:lnTo>
                    <a:lnTo>
                      <a:pt x="377" y="212"/>
                    </a:lnTo>
                    <a:lnTo>
                      <a:pt x="382" y="205"/>
                    </a:lnTo>
                    <a:lnTo>
                      <a:pt x="388" y="200"/>
                    </a:lnTo>
                    <a:lnTo>
                      <a:pt x="395" y="195"/>
                    </a:lnTo>
                    <a:lnTo>
                      <a:pt x="403" y="191"/>
                    </a:lnTo>
                    <a:lnTo>
                      <a:pt x="412" y="186"/>
                    </a:lnTo>
                    <a:lnTo>
                      <a:pt x="422" y="184"/>
                    </a:lnTo>
                    <a:lnTo>
                      <a:pt x="433" y="181"/>
                    </a:lnTo>
                    <a:lnTo>
                      <a:pt x="446" y="180"/>
                    </a:lnTo>
                    <a:lnTo>
                      <a:pt x="461" y="179"/>
                    </a:lnTo>
                    <a:lnTo>
                      <a:pt x="562" y="179"/>
                    </a:lnTo>
                    <a:lnTo>
                      <a:pt x="562" y="7"/>
                    </a:lnTo>
                    <a:lnTo>
                      <a:pt x="542" y="5"/>
                    </a:lnTo>
                    <a:lnTo>
                      <a:pt x="507" y="3"/>
                    </a:lnTo>
                    <a:lnTo>
                      <a:pt x="464" y="0"/>
                    </a:lnTo>
                    <a:lnTo>
                      <a:pt x="414" y="0"/>
                    </a:lnTo>
                    <a:lnTo>
                      <a:pt x="387" y="0"/>
                    </a:lnTo>
                    <a:lnTo>
                      <a:pt x="360" y="4"/>
                    </a:lnTo>
                    <a:lnTo>
                      <a:pt x="348" y="6"/>
                    </a:lnTo>
                    <a:lnTo>
                      <a:pt x="336" y="9"/>
                    </a:lnTo>
                    <a:lnTo>
                      <a:pt x="324" y="13"/>
                    </a:lnTo>
                    <a:lnTo>
                      <a:pt x="313" y="16"/>
                    </a:lnTo>
                    <a:lnTo>
                      <a:pt x="302" y="21"/>
                    </a:lnTo>
                    <a:lnTo>
                      <a:pt x="291" y="25"/>
                    </a:lnTo>
                    <a:lnTo>
                      <a:pt x="281" y="31"/>
                    </a:lnTo>
                    <a:lnTo>
                      <a:pt x="270" y="37"/>
                    </a:lnTo>
                    <a:lnTo>
                      <a:pt x="261" y="44"/>
                    </a:lnTo>
                    <a:lnTo>
                      <a:pt x="252" y="50"/>
                    </a:lnTo>
                    <a:lnTo>
                      <a:pt x="243" y="57"/>
                    </a:lnTo>
                    <a:lnTo>
                      <a:pt x="235" y="65"/>
                    </a:lnTo>
                    <a:lnTo>
                      <a:pt x="227" y="73"/>
                    </a:lnTo>
                    <a:lnTo>
                      <a:pt x="219" y="82"/>
                    </a:lnTo>
                    <a:lnTo>
                      <a:pt x="212" y="91"/>
                    </a:lnTo>
                    <a:lnTo>
                      <a:pt x="205" y="102"/>
                    </a:lnTo>
                    <a:lnTo>
                      <a:pt x="200" y="112"/>
                    </a:lnTo>
                    <a:lnTo>
                      <a:pt x="194" y="122"/>
                    </a:lnTo>
                    <a:lnTo>
                      <a:pt x="188" y="134"/>
                    </a:lnTo>
                    <a:lnTo>
                      <a:pt x="184" y="145"/>
                    </a:lnTo>
                    <a:lnTo>
                      <a:pt x="180" y="158"/>
                    </a:lnTo>
                    <a:lnTo>
                      <a:pt x="176" y="170"/>
                    </a:lnTo>
                    <a:lnTo>
                      <a:pt x="174" y="183"/>
                    </a:lnTo>
                    <a:lnTo>
                      <a:pt x="170" y="196"/>
                    </a:lnTo>
                    <a:lnTo>
                      <a:pt x="169" y="210"/>
                    </a:lnTo>
                    <a:lnTo>
                      <a:pt x="167" y="225"/>
                    </a:lnTo>
                    <a:lnTo>
                      <a:pt x="167" y="239"/>
                    </a:lnTo>
                    <a:lnTo>
                      <a:pt x="166" y="254"/>
                    </a:lnTo>
                    <a:lnTo>
                      <a:pt x="166" y="397"/>
                    </a:lnTo>
                    <a:lnTo>
                      <a:pt x="0" y="397"/>
                    </a:lnTo>
                    <a:lnTo>
                      <a:pt x="0" y="589"/>
                    </a:lnTo>
                    <a:lnTo>
                      <a:pt x="166" y="589"/>
                    </a:lnTo>
                    <a:lnTo>
                      <a:pt x="166" y="1082"/>
                    </a:lnTo>
                    <a:lnTo>
                      <a:pt x="365" y="10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19" name="Group 18"/>
            <p:cNvGrpSpPr/>
            <p:nvPr userDrawn="1"/>
          </p:nvGrpSpPr>
          <p:grpSpPr>
            <a:xfrm>
              <a:off x="1441092" y="4763"/>
              <a:ext cx="254136" cy="253715"/>
              <a:chOff x="1441092" y="4763"/>
              <a:chExt cx="382681" cy="382270"/>
            </a:xfrm>
          </p:grpSpPr>
          <p:sp>
            <p:nvSpPr>
              <p:cNvPr id="35" name="Freeform 34"/>
              <p:cNvSpPr>
                <a:spLocks/>
              </p:cNvSpPr>
              <p:nvPr userDrawn="1"/>
            </p:nvSpPr>
            <p:spPr bwMode="auto">
              <a:xfrm>
                <a:off x="1441092"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6" name="Freeform 35"/>
              <p:cNvSpPr>
                <a:spLocks noEditPoints="1"/>
              </p:cNvSpPr>
              <p:nvPr userDrawn="1"/>
            </p:nvSpPr>
            <p:spPr bwMode="auto">
              <a:xfrm>
                <a:off x="1504122" y="99207"/>
                <a:ext cx="252118" cy="190386"/>
              </a:xfrm>
              <a:custGeom>
                <a:avLst/>
                <a:gdLst>
                  <a:gd name="T0" fmla="*/ 125 w 836"/>
                  <a:gd name="T1" fmla="*/ 0 h 633"/>
                  <a:gd name="T2" fmla="*/ 100 w 836"/>
                  <a:gd name="T3" fmla="*/ 3 h 633"/>
                  <a:gd name="T4" fmla="*/ 76 w 836"/>
                  <a:gd name="T5" fmla="*/ 10 h 633"/>
                  <a:gd name="T6" fmla="*/ 55 w 836"/>
                  <a:gd name="T7" fmla="*/ 21 h 633"/>
                  <a:gd name="T8" fmla="*/ 37 w 836"/>
                  <a:gd name="T9" fmla="*/ 36 h 633"/>
                  <a:gd name="T10" fmla="*/ 21 w 836"/>
                  <a:gd name="T11" fmla="*/ 54 h 633"/>
                  <a:gd name="T12" fmla="*/ 10 w 836"/>
                  <a:gd name="T13" fmla="*/ 76 h 633"/>
                  <a:gd name="T14" fmla="*/ 3 w 836"/>
                  <a:gd name="T15" fmla="*/ 99 h 633"/>
                  <a:gd name="T16" fmla="*/ 0 w 836"/>
                  <a:gd name="T17" fmla="*/ 125 h 633"/>
                  <a:gd name="T18" fmla="*/ 0 w 836"/>
                  <a:gd name="T19" fmla="*/ 521 h 633"/>
                  <a:gd name="T20" fmla="*/ 5 w 836"/>
                  <a:gd name="T21" fmla="*/ 546 h 633"/>
                  <a:gd name="T22" fmla="*/ 15 w 836"/>
                  <a:gd name="T23" fmla="*/ 568 h 633"/>
                  <a:gd name="T24" fmla="*/ 28 w 836"/>
                  <a:gd name="T25" fmla="*/ 588 h 633"/>
                  <a:gd name="T26" fmla="*/ 45 w 836"/>
                  <a:gd name="T27" fmla="*/ 605 h 633"/>
                  <a:gd name="T28" fmla="*/ 65 w 836"/>
                  <a:gd name="T29" fmla="*/ 618 h 633"/>
                  <a:gd name="T30" fmla="*/ 87 w 836"/>
                  <a:gd name="T31" fmla="*/ 628 h 633"/>
                  <a:gd name="T32" fmla="*/ 112 w 836"/>
                  <a:gd name="T33" fmla="*/ 633 h 633"/>
                  <a:gd name="T34" fmla="*/ 711 w 836"/>
                  <a:gd name="T35" fmla="*/ 633 h 633"/>
                  <a:gd name="T36" fmla="*/ 736 w 836"/>
                  <a:gd name="T37" fmla="*/ 630 h 633"/>
                  <a:gd name="T38" fmla="*/ 760 w 836"/>
                  <a:gd name="T39" fmla="*/ 624 h 633"/>
                  <a:gd name="T40" fmla="*/ 781 w 836"/>
                  <a:gd name="T41" fmla="*/ 612 h 633"/>
                  <a:gd name="T42" fmla="*/ 799 w 836"/>
                  <a:gd name="T43" fmla="*/ 596 h 633"/>
                  <a:gd name="T44" fmla="*/ 815 w 836"/>
                  <a:gd name="T45" fmla="*/ 578 h 633"/>
                  <a:gd name="T46" fmla="*/ 826 w 836"/>
                  <a:gd name="T47" fmla="*/ 558 h 633"/>
                  <a:gd name="T48" fmla="*/ 833 w 836"/>
                  <a:gd name="T49" fmla="*/ 534 h 633"/>
                  <a:gd name="T50" fmla="*/ 836 w 836"/>
                  <a:gd name="T51" fmla="*/ 509 h 633"/>
                  <a:gd name="T52" fmla="*/ 836 w 836"/>
                  <a:gd name="T53" fmla="*/ 111 h 633"/>
                  <a:gd name="T54" fmla="*/ 830 w 836"/>
                  <a:gd name="T55" fmla="*/ 87 h 633"/>
                  <a:gd name="T56" fmla="*/ 821 w 836"/>
                  <a:gd name="T57" fmla="*/ 65 h 633"/>
                  <a:gd name="T58" fmla="*/ 807 w 836"/>
                  <a:gd name="T59" fmla="*/ 45 h 633"/>
                  <a:gd name="T60" fmla="*/ 791 w 836"/>
                  <a:gd name="T61" fmla="*/ 28 h 633"/>
                  <a:gd name="T62" fmla="*/ 771 w 836"/>
                  <a:gd name="T63" fmla="*/ 14 h 633"/>
                  <a:gd name="T64" fmla="*/ 749 w 836"/>
                  <a:gd name="T65" fmla="*/ 5 h 633"/>
                  <a:gd name="T66" fmla="*/ 724 w 836"/>
                  <a:gd name="T67" fmla="*/ 1 h 633"/>
                  <a:gd name="T68" fmla="*/ 298 w 836"/>
                  <a:gd name="T69" fmla="*/ 456 h 633"/>
                  <a:gd name="T70" fmla="*/ 538 w 836"/>
                  <a:gd name="T71" fmla="*/ 31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6" h="633">
                    <a:moveTo>
                      <a:pt x="711" y="0"/>
                    </a:moveTo>
                    <a:lnTo>
                      <a:pt x="125" y="0"/>
                    </a:lnTo>
                    <a:lnTo>
                      <a:pt x="112" y="1"/>
                    </a:lnTo>
                    <a:lnTo>
                      <a:pt x="100" y="3"/>
                    </a:lnTo>
                    <a:lnTo>
                      <a:pt x="87" y="5"/>
                    </a:lnTo>
                    <a:lnTo>
                      <a:pt x="76" y="10"/>
                    </a:lnTo>
                    <a:lnTo>
                      <a:pt x="65" y="14"/>
                    </a:lnTo>
                    <a:lnTo>
                      <a:pt x="55" y="21"/>
                    </a:lnTo>
                    <a:lnTo>
                      <a:pt x="45" y="28"/>
                    </a:lnTo>
                    <a:lnTo>
                      <a:pt x="37" y="36"/>
                    </a:lnTo>
                    <a:lnTo>
                      <a:pt x="28" y="45"/>
                    </a:lnTo>
                    <a:lnTo>
                      <a:pt x="21" y="54"/>
                    </a:lnTo>
                    <a:lnTo>
                      <a:pt x="15" y="65"/>
                    </a:lnTo>
                    <a:lnTo>
                      <a:pt x="10" y="76"/>
                    </a:lnTo>
                    <a:lnTo>
                      <a:pt x="5" y="87"/>
                    </a:lnTo>
                    <a:lnTo>
                      <a:pt x="3" y="99"/>
                    </a:lnTo>
                    <a:lnTo>
                      <a:pt x="0" y="111"/>
                    </a:lnTo>
                    <a:lnTo>
                      <a:pt x="0" y="125"/>
                    </a:lnTo>
                    <a:lnTo>
                      <a:pt x="0" y="509"/>
                    </a:lnTo>
                    <a:lnTo>
                      <a:pt x="0" y="521"/>
                    </a:lnTo>
                    <a:lnTo>
                      <a:pt x="3" y="534"/>
                    </a:lnTo>
                    <a:lnTo>
                      <a:pt x="5" y="546"/>
                    </a:lnTo>
                    <a:lnTo>
                      <a:pt x="10" y="558"/>
                    </a:lnTo>
                    <a:lnTo>
                      <a:pt x="15" y="568"/>
                    </a:lnTo>
                    <a:lnTo>
                      <a:pt x="21" y="578"/>
                    </a:lnTo>
                    <a:lnTo>
                      <a:pt x="28" y="588"/>
                    </a:lnTo>
                    <a:lnTo>
                      <a:pt x="37" y="596"/>
                    </a:lnTo>
                    <a:lnTo>
                      <a:pt x="45" y="605"/>
                    </a:lnTo>
                    <a:lnTo>
                      <a:pt x="55" y="612"/>
                    </a:lnTo>
                    <a:lnTo>
                      <a:pt x="65" y="618"/>
                    </a:lnTo>
                    <a:lnTo>
                      <a:pt x="76" y="624"/>
                    </a:lnTo>
                    <a:lnTo>
                      <a:pt x="87" y="628"/>
                    </a:lnTo>
                    <a:lnTo>
                      <a:pt x="100" y="630"/>
                    </a:lnTo>
                    <a:lnTo>
                      <a:pt x="112" y="633"/>
                    </a:lnTo>
                    <a:lnTo>
                      <a:pt x="125" y="633"/>
                    </a:lnTo>
                    <a:lnTo>
                      <a:pt x="711" y="633"/>
                    </a:lnTo>
                    <a:lnTo>
                      <a:pt x="724" y="633"/>
                    </a:lnTo>
                    <a:lnTo>
                      <a:pt x="736" y="630"/>
                    </a:lnTo>
                    <a:lnTo>
                      <a:pt x="749" y="628"/>
                    </a:lnTo>
                    <a:lnTo>
                      <a:pt x="760" y="624"/>
                    </a:lnTo>
                    <a:lnTo>
                      <a:pt x="771" y="618"/>
                    </a:lnTo>
                    <a:lnTo>
                      <a:pt x="781" y="612"/>
                    </a:lnTo>
                    <a:lnTo>
                      <a:pt x="791" y="605"/>
                    </a:lnTo>
                    <a:lnTo>
                      <a:pt x="799" y="596"/>
                    </a:lnTo>
                    <a:lnTo>
                      <a:pt x="807" y="588"/>
                    </a:lnTo>
                    <a:lnTo>
                      <a:pt x="815" y="578"/>
                    </a:lnTo>
                    <a:lnTo>
                      <a:pt x="821" y="568"/>
                    </a:lnTo>
                    <a:lnTo>
                      <a:pt x="826" y="558"/>
                    </a:lnTo>
                    <a:lnTo>
                      <a:pt x="830" y="546"/>
                    </a:lnTo>
                    <a:lnTo>
                      <a:pt x="833" y="534"/>
                    </a:lnTo>
                    <a:lnTo>
                      <a:pt x="836" y="521"/>
                    </a:lnTo>
                    <a:lnTo>
                      <a:pt x="836" y="509"/>
                    </a:lnTo>
                    <a:lnTo>
                      <a:pt x="836" y="125"/>
                    </a:lnTo>
                    <a:lnTo>
                      <a:pt x="836" y="111"/>
                    </a:lnTo>
                    <a:lnTo>
                      <a:pt x="833" y="99"/>
                    </a:lnTo>
                    <a:lnTo>
                      <a:pt x="830" y="87"/>
                    </a:lnTo>
                    <a:lnTo>
                      <a:pt x="826" y="76"/>
                    </a:lnTo>
                    <a:lnTo>
                      <a:pt x="821" y="65"/>
                    </a:lnTo>
                    <a:lnTo>
                      <a:pt x="815" y="54"/>
                    </a:lnTo>
                    <a:lnTo>
                      <a:pt x="807" y="45"/>
                    </a:lnTo>
                    <a:lnTo>
                      <a:pt x="799" y="36"/>
                    </a:lnTo>
                    <a:lnTo>
                      <a:pt x="791" y="28"/>
                    </a:lnTo>
                    <a:lnTo>
                      <a:pt x="781" y="21"/>
                    </a:lnTo>
                    <a:lnTo>
                      <a:pt x="771" y="14"/>
                    </a:lnTo>
                    <a:lnTo>
                      <a:pt x="760" y="10"/>
                    </a:lnTo>
                    <a:lnTo>
                      <a:pt x="749" y="5"/>
                    </a:lnTo>
                    <a:lnTo>
                      <a:pt x="736" y="3"/>
                    </a:lnTo>
                    <a:lnTo>
                      <a:pt x="724" y="1"/>
                    </a:lnTo>
                    <a:lnTo>
                      <a:pt x="711" y="0"/>
                    </a:lnTo>
                    <a:close/>
                    <a:moveTo>
                      <a:pt x="298" y="456"/>
                    </a:moveTo>
                    <a:lnTo>
                      <a:pt x="298" y="177"/>
                    </a:lnTo>
                    <a:lnTo>
                      <a:pt x="538" y="316"/>
                    </a:lnTo>
                    <a:lnTo>
                      <a:pt x="298" y="4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20" name="Group 19"/>
            <p:cNvGrpSpPr/>
            <p:nvPr userDrawn="1"/>
          </p:nvGrpSpPr>
          <p:grpSpPr>
            <a:xfrm>
              <a:off x="0" y="4763"/>
              <a:ext cx="254136" cy="253715"/>
              <a:chOff x="0" y="4763"/>
              <a:chExt cx="382682" cy="382270"/>
            </a:xfrm>
          </p:grpSpPr>
          <p:sp>
            <p:nvSpPr>
              <p:cNvPr id="33" name="Freeform 32"/>
              <p:cNvSpPr>
                <a:spLocks/>
              </p:cNvSpPr>
              <p:nvPr userDrawn="1"/>
            </p:nvSpPr>
            <p:spPr bwMode="auto">
              <a:xfrm>
                <a:off x="0"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5A96CC"/>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4" name="Freeform 33"/>
              <p:cNvSpPr>
                <a:spLocks/>
              </p:cNvSpPr>
              <p:nvPr userDrawn="1"/>
            </p:nvSpPr>
            <p:spPr bwMode="auto">
              <a:xfrm>
                <a:off x="58528" y="85716"/>
                <a:ext cx="271628" cy="221866"/>
              </a:xfrm>
              <a:custGeom>
                <a:avLst/>
                <a:gdLst>
                  <a:gd name="T0" fmla="*/ 827 w 905"/>
                  <a:gd name="T1" fmla="*/ 113 h 736"/>
                  <a:gd name="T2" fmla="*/ 837 w 905"/>
                  <a:gd name="T3" fmla="*/ 86 h 736"/>
                  <a:gd name="T4" fmla="*/ 875 w 905"/>
                  <a:gd name="T5" fmla="*/ 30 h 736"/>
                  <a:gd name="T6" fmla="*/ 838 w 905"/>
                  <a:gd name="T7" fmla="*/ 36 h 736"/>
                  <a:gd name="T8" fmla="*/ 778 w 905"/>
                  <a:gd name="T9" fmla="*/ 56 h 736"/>
                  <a:gd name="T10" fmla="*/ 719 w 905"/>
                  <a:gd name="T11" fmla="*/ 25 h 736"/>
                  <a:gd name="T12" fmla="*/ 647 w 905"/>
                  <a:gd name="T13" fmla="*/ 2 h 736"/>
                  <a:gd name="T14" fmla="*/ 572 w 905"/>
                  <a:gd name="T15" fmla="*/ 9 h 736"/>
                  <a:gd name="T16" fmla="*/ 509 w 905"/>
                  <a:gd name="T17" fmla="*/ 44 h 736"/>
                  <a:gd name="T18" fmla="*/ 463 w 905"/>
                  <a:gd name="T19" fmla="*/ 98 h 736"/>
                  <a:gd name="T20" fmla="*/ 442 w 905"/>
                  <a:gd name="T21" fmla="*/ 168 h 736"/>
                  <a:gd name="T22" fmla="*/ 444 w 905"/>
                  <a:gd name="T23" fmla="*/ 219 h 736"/>
                  <a:gd name="T24" fmla="*/ 361 w 905"/>
                  <a:gd name="T25" fmla="*/ 218 h 736"/>
                  <a:gd name="T26" fmla="*/ 256 w 905"/>
                  <a:gd name="T27" fmla="*/ 183 h 736"/>
                  <a:gd name="T28" fmla="*/ 161 w 905"/>
                  <a:gd name="T29" fmla="*/ 128 h 736"/>
                  <a:gd name="T30" fmla="*/ 81 w 905"/>
                  <a:gd name="T31" fmla="*/ 55 h 736"/>
                  <a:gd name="T32" fmla="*/ 49 w 905"/>
                  <a:gd name="T33" fmla="*/ 68 h 736"/>
                  <a:gd name="T34" fmla="*/ 38 w 905"/>
                  <a:gd name="T35" fmla="*/ 115 h 736"/>
                  <a:gd name="T36" fmla="*/ 42 w 905"/>
                  <a:gd name="T37" fmla="*/ 163 h 736"/>
                  <a:gd name="T38" fmla="*/ 56 w 905"/>
                  <a:gd name="T39" fmla="*/ 206 h 736"/>
                  <a:gd name="T40" fmla="*/ 79 w 905"/>
                  <a:gd name="T41" fmla="*/ 245 h 736"/>
                  <a:gd name="T42" fmla="*/ 111 w 905"/>
                  <a:gd name="T43" fmla="*/ 276 h 736"/>
                  <a:gd name="T44" fmla="*/ 87 w 905"/>
                  <a:gd name="T45" fmla="*/ 278 h 736"/>
                  <a:gd name="T46" fmla="*/ 46 w 905"/>
                  <a:gd name="T47" fmla="*/ 265 h 736"/>
                  <a:gd name="T48" fmla="*/ 37 w 905"/>
                  <a:gd name="T49" fmla="*/ 278 h 736"/>
                  <a:gd name="T50" fmla="*/ 54 w 905"/>
                  <a:gd name="T51" fmla="*/ 341 h 736"/>
                  <a:gd name="T52" fmla="*/ 90 w 905"/>
                  <a:gd name="T53" fmla="*/ 392 h 736"/>
                  <a:gd name="T54" fmla="*/ 140 w 905"/>
                  <a:gd name="T55" fmla="*/ 428 h 736"/>
                  <a:gd name="T56" fmla="*/ 174 w 905"/>
                  <a:gd name="T57" fmla="*/ 447 h 736"/>
                  <a:gd name="T58" fmla="*/ 127 w 905"/>
                  <a:gd name="T59" fmla="*/ 450 h 736"/>
                  <a:gd name="T60" fmla="*/ 107 w 905"/>
                  <a:gd name="T61" fmla="*/ 460 h 736"/>
                  <a:gd name="T62" fmla="*/ 136 w 905"/>
                  <a:gd name="T63" fmla="*/ 509 h 736"/>
                  <a:gd name="T64" fmla="*/ 179 w 905"/>
                  <a:gd name="T65" fmla="*/ 547 h 736"/>
                  <a:gd name="T66" fmla="*/ 231 w 905"/>
                  <a:gd name="T67" fmla="*/ 570 h 736"/>
                  <a:gd name="T68" fmla="*/ 263 w 905"/>
                  <a:gd name="T69" fmla="*/ 584 h 736"/>
                  <a:gd name="T70" fmla="*/ 210 w 905"/>
                  <a:gd name="T71" fmla="*/ 616 h 736"/>
                  <a:gd name="T72" fmla="*/ 154 w 905"/>
                  <a:gd name="T73" fmla="*/ 639 h 736"/>
                  <a:gd name="T74" fmla="*/ 93 w 905"/>
                  <a:gd name="T75" fmla="*/ 653 h 736"/>
                  <a:gd name="T76" fmla="*/ 33 w 905"/>
                  <a:gd name="T77" fmla="*/ 655 h 736"/>
                  <a:gd name="T78" fmla="*/ 16 w 905"/>
                  <a:gd name="T79" fmla="*/ 662 h 736"/>
                  <a:gd name="T80" fmla="*/ 82 w 905"/>
                  <a:gd name="T81" fmla="*/ 695 h 736"/>
                  <a:gd name="T82" fmla="*/ 152 w 905"/>
                  <a:gd name="T83" fmla="*/ 719 h 736"/>
                  <a:gd name="T84" fmla="*/ 226 w 905"/>
                  <a:gd name="T85" fmla="*/ 732 h 736"/>
                  <a:gd name="T86" fmla="*/ 316 w 905"/>
                  <a:gd name="T87" fmla="*/ 736 h 736"/>
                  <a:gd name="T88" fmla="*/ 434 w 905"/>
                  <a:gd name="T89" fmla="*/ 717 h 736"/>
                  <a:gd name="T90" fmla="*/ 535 w 905"/>
                  <a:gd name="T91" fmla="*/ 677 h 736"/>
                  <a:gd name="T92" fmla="*/ 623 w 905"/>
                  <a:gd name="T93" fmla="*/ 617 h 736"/>
                  <a:gd name="T94" fmla="*/ 694 w 905"/>
                  <a:gd name="T95" fmla="*/ 545 h 736"/>
                  <a:gd name="T96" fmla="*/ 748 w 905"/>
                  <a:gd name="T97" fmla="*/ 461 h 736"/>
                  <a:gd name="T98" fmla="*/ 787 w 905"/>
                  <a:gd name="T99" fmla="*/ 372 h 736"/>
                  <a:gd name="T100" fmla="*/ 809 w 905"/>
                  <a:gd name="T101" fmla="*/ 278 h 736"/>
                  <a:gd name="T102" fmla="*/ 813 w 905"/>
                  <a:gd name="T103" fmla="*/ 196 h 736"/>
                  <a:gd name="T104" fmla="*/ 852 w 905"/>
                  <a:gd name="T105" fmla="*/ 152 h 736"/>
                  <a:gd name="T106" fmla="*/ 895 w 905"/>
                  <a:gd name="T107" fmla="*/ 102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5" h="736">
                    <a:moveTo>
                      <a:pt x="905" y="88"/>
                    </a:moveTo>
                    <a:lnTo>
                      <a:pt x="880" y="98"/>
                    </a:lnTo>
                    <a:lnTo>
                      <a:pt x="853" y="106"/>
                    </a:lnTo>
                    <a:lnTo>
                      <a:pt x="827" y="113"/>
                    </a:lnTo>
                    <a:lnTo>
                      <a:pt x="798" y="118"/>
                    </a:lnTo>
                    <a:lnTo>
                      <a:pt x="812" y="107"/>
                    </a:lnTo>
                    <a:lnTo>
                      <a:pt x="826" y="97"/>
                    </a:lnTo>
                    <a:lnTo>
                      <a:pt x="837" y="86"/>
                    </a:lnTo>
                    <a:lnTo>
                      <a:pt x="849" y="73"/>
                    </a:lnTo>
                    <a:lnTo>
                      <a:pt x="859" y="60"/>
                    </a:lnTo>
                    <a:lnTo>
                      <a:pt x="867" y="46"/>
                    </a:lnTo>
                    <a:lnTo>
                      <a:pt x="875" y="30"/>
                    </a:lnTo>
                    <a:lnTo>
                      <a:pt x="880" y="14"/>
                    </a:lnTo>
                    <a:lnTo>
                      <a:pt x="867" y="22"/>
                    </a:lnTo>
                    <a:lnTo>
                      <a:pt x="853" y="29"/>
                    </a:lnTo>
                    <a:lnTo>
                      <a:pt x="838" y="36"/>
                    </a:lnTo>
                    <a:lnTo>
                      <a:pt x="823" y="41"/>
                    </a:lnTo>
                    <a:lnTo>
                      <a:pt x="809" y="47"/>
                    </a:lnTo>
                    <a:lnTo>
                      <a:pt x="794" y="52"/>
                    </a:lnTo>
                    <a:lnTo>
                      <a:pt x="778" y="56"/>
                    </a:lnTo>
                    <a:lnTo>
                      <a:pt x="762" y="60"/>
                    </a:lnTo>
                    <a:lnTo>
                      <a:pt x="749" y="47"/>
                    </a:lnTo>
                    <a:lnTo>
                      <a:pt x="735" y="35"/>
                    </a:lnTo>
                    <a:lnTo>
                      <a:pt x="719" y="25"/>
                    </a:lnTo>
                    <a:lnTo>
                      <a:pt x="702" y="16"/>
                    </a:lnTo>
                    <a:lnTo>
                      <a:pt x="684" y="9"/>
                    </a:lnTo>
                    <a:lnTo>
                      <a:pt x="666" y="5"/>
                    </a:lnTo>
                    <a:lnTo>
                      <a:pt x="647" y="2"/>
                    </a:lnTo>
                    <a:lnTo>
                      <a:pt x="626" y="0"/>
                    </a:lnTo>
                    <a:lnTo>
                      <a:pt x="608" y="2"/>
                    </a:lnTo>
                    <a:lnTo>
                      <a:pt x="590" y="5"/>
                    </a:lnTo>
                    <a:lnTo>
                      <a:pt x="572" y="9"/>
                    </a:lnTo>
                    <a:lnTo>
                      <a:pt x="555" y="15"/>
                    </a:lnTo>
                    <a:lnTo>
                      <a:pt x="539" y="23"/>
                    </a:lnTo>
                    <a:lnTo>
                      <a:pt x="523" y="32"/>
                    </a:lnTo>
                    <a:lnTo>
                      <a:pt x="509" y="44"/>
                    </a:lnTo>
                    <a:lnTo>
                      <a:pt x="495" y="55"/>
                    </a:lnTo>
                    <a:lnTo>
                      <a:pt x="484" y="69"/>
                    </a:lnTo>
                    <a:lnTo>
                      <a:pt x="473" y="82"/>
                    </a:lnTo>
                    <a:lnTo>
                      <a:pt x="463" y="98"/>
                    </a:lnTo>
                    <a:lnTo>
                      <a:pt x="455" y="114"/>
                    </a:lnTo>
                    <a:lnTo>
                      <a:pt x="450" y="131"/>
                    </a:lnTo>
                    <a:lnTo>
                      <a:pt x="445" y="150"/>
                    </a:lnTo>
                    <a:lnTo>
                      <a:pt x="442" y="168"/>
                    </a:lnTo>
                    <a:lnTo>
                      <a:pt x="441" y="186"/>
                    </a:lnTo>
                    <a:lnTo>
                      <a:pt x="442" y="197"/>
                    </a:lnTo>
                    <a:lnTo>
                      <a:pt x="443" y="208"/>
                    </a:lnTo>
                    <a:lnTo>
                      <a:pt x="444" y="219"/>
                    </a:lnTo>
                    <a:lnTo>
                      <a:pt x="446" y="229"/>
                    </a:lnTo>
                    <a:lnTo>
                      <a:pt x="417" y="227"/>
                    </a:lnTo>
                    <a:lnTo>
                      <a:pt x="389" y="222"/>
                    </a:lnTo>
                    <a:lnTo>
                      <a:pt x="361" y="218"/>
                    </a:lnTo>
                    <a:lnTo>
                      <a:pt x="334" y="211"/>
                    </a:lnTo>
                    <a:lnTo>
                      <a:pt x="307" y="203"/>
                    </a:lnTo>
                    <a:lnTo>
                      <a:pt x="281" y="194"/>
                    </a:lnTo>
                    <a:lnTo>
                      <a:pt x="256" y="183"/>
                    </a:lnTo>
                    <a:lnTo>
                      <a:pt x="231" y="171"/>
                    </a:lnTo>
                    <a:lnTo>
                      <a:pt x="207" y="157"/>
                    </a:lnTo>
                    <a:lnTo>
                      <a:pt x="184" y="144"/>
                    </a:lnTo>
                    <a:lnTo>
                      <a:pt x="161" y="128"/>
                    </a:lnTo>
                    <a:lnTo>
                      <a:pt x="140" y="111"/>
                    </a:lnTo>
                    <a:lnTo>
                      <a:pt x="119" y="94"/>
                    </a:lnTo>
                    <a:lnTo>
                      <a:pt x="100" y="76"/>
                    </a:lnTo>
                    <a:lnTo>
                      <a:pt x="81" y="55"/>
                    </a:lnTo>
                    <a:lnTo>
                      <a:pt x="63" y="35"/>
                    </a:lnTo>
                    <a:lnTo>
                      <a:pt x="58" y="45"/>
                    </a:lnTo>
                    <a:lnTo>
                      <a:pt x="52" y="56"/>
                    </a:lnTo>
                    <a:lnTo>
                      <a:pt x="49" y="68"/>
                    </a:lnTo>
                    <a:lnTo>
                      <a:pt x="44" y="79"/>
                    </a:lnTo>
                    <a:lnTo>
                      <a:pt x="42" y="90"/>
                    </a:lnTo>
                    <a:lnTo>
                      <a:pt x="40" y="103"/>
                    </a:lnTo>
                    <a:lnTo>
                      <a:pt x="38" y="115"/>
                    </a:lnTo>
                    <a:lnTo>
                      <a:pt x="38" y="128"/>
                    </a:lnTo>
                    <a:lnTo>
                      <a:pt x="38" y="140"/>
                    </a:lnTo>
                    <a:lnTo>
                      <a:pt x="40" y="152"/>
                    </a:lnTo>
                    <a:lnTo>
                      <a:pt x="42" y="163"/>
                    </a:lnTo>
                    <a:lnTo>
                      <a:pt x="44" y="175"/>
                    </a:lnTo>
                    <a:lnTo>
                      <a:pt x="48" y="186"/>
                    </a:lnTo>
                    <a:lnTo>
                      <a:pt x="51" y="196"/>
                    </a:lnTo>
                    <a:lnTo>
                      <a:pt x="56" y="206"/>
                    </a:lnTo>
                    <a:lnTo>
                      <a:pt x="60" y="217"/>
                    </a:lnTo>
                    <a:lnTo>
                      <a:pt x="66" y="227"/>
                    </a:lnTo>
                    <a:lnTo>
                      <a:pt x="73" y="236"/>
                    </a:lnTo>
                    <a:lnTo>
                      <a:pt x="79" y="245"/>
                    </a:lnTo>
                    <a:lnTo>
                      <a:pt x="86" y="253"/>
                    </a:lnTo>
                    <a:lnTo>
                      <a:pt x="94" y="261"/>
                    </a:lnTo>
                    <a:lnTo>
                      <a:pt x="102" y="269"/>
                    </a:lnTo>
                    <a:lnTo>
                      <a:pt x="111" y="276"/>
                    </a:lnTo>
                    <a:lnTo>
                      <a:pt x="120" y="283"/>
                    </a:lnTo>
                    <a:lnTo>
                      <a:pt x="109" y="282"/>
                    </a:lnTo>
                    <a:lnTo>
                      <a:pt x="98" y="280"/>
                    </a:lnTo>
                    <a:lnTo>
                      <a:pt x="87" y="278"/>
                    </a:lnTo>
                    <a:lnTo>
                      <a:pt x="76" y="276"/>
                    </a:lnTo>
                    <a:lnTo>
                      <a:pt x="66" y="272"/>
                    </a:lnTo>
                    <a:lnTo>
                      <a:pt x="56" y="269"/>
                    </a:lnTo>
                    <a:lnTo>
                      <a:pt x="46" y="265"/>
                    </a:lnTo>
                    <a:lnTo>
                      <a:pt x="36" y="260"/>
                    </a:lnTo>
                    <a:lnTo>
                      <a:pt x="36" y="261"/>
                    </a:lnTo>
                    <a:lnTo>
                      <a:pt x="36" y="262"/>
                    </a:lnTo>
                    <a:lnTo>
                      <a:pt x="37" y="278"/>
                    </a:lnTo>
                    <a:lnTo>
                      <a:pt x="40" y="295"/>
                    </a:lnTo>
                    <a:lnTo>
                      <a:pt x="43" y="310"/>
                    </a:lnTo>
                    <a:lnTo>
                      <a:pt x="48" y="326"/>
                    </a:lnTo>
                    <a:lnTo>
                      <a:pt x="54" y="341"/>
                    </a:lnTo>
                    <a:lnTo>
                      <a:pt x="61" y="354"/>
                    </a:lnTo>
                    <a:lnTo>
                      <a:pt x="69" y="368"/>
                    </a:lnTo>
                    <a:lnTo>
                      <a:pt x="79" y="381"/>
                    </a:lnTo>
                    <a:lnTo>
                      <a:pt x="90" y="392"/>
                    </a:lnTo>
                    <a:lnTo>
                      <a:pt x="101" y="402"/>
                    </a:lnTo>
                    <a:lnTo>
                      <a:pt x="114" y="413"/>
                    </a:lnTo>
                    <a:lnTo>
                      <a:pt x="126" y="420"/>
                    </a:lnTo>
                    <a:lnTo>
                      <a:pt x="140" y="428"/>
                    </a:lnTo>
                    <a:lnTo>
                      <a:pt x="155" y="435"/>
                    </a:lnTo>
                    <a:lnTo>
                      <a:pt x="169" y="440"/>
                    </a:lnTo>
                    <a:lnTo>
                      <a:pt x="185" y="443"/>
                    </a:lnTo>
                    <a:lnTo>
                      <a:pt x="174" y="447"/>
                    </a:lnTo>
                    <a:lnTo>
                      <a:pt x="161" y="449"/>
                    </a:lnTo>
                    <a:lnTo>
                      <a:pt x="149" y="450"/>
                    </a:lnTo>
                    <a:lnTo>
                      <a:pt x="136" y="450"/>
                    </a:lnTo>
                    <a:lnTo>
                      <a:pt x="127" y="450"/>
                    </a:lnTo>
                    <a:lnTo>
                      <a:pt x="119" y="449"/>
                    </a:lnTo>
                    <a:lnTo>
                      <a:pt x="110" y="448"/>
                    </a:lnTo>
                    <a:lnTo>
                      <a:pt x="101" y="447"/>
                    </a:lnTo>
                    <a:lnTo>
                      <a:pt x="107" y="460"/>
                    </a:lnTo>
                    <a:lnTo>
                      <a:pt x="112" y="474"/>
                    </a:lnTo>
                    <a:lnTo>
                      <a:pt x="119" y="487"/>
                    </a:lnTo>
                    <a:lnTo>
                      <a:pt x="127" y="498"/>
                    </a:lnTo>
                    <a:lnTo>
                      <a:pt x="136" y="509"/>
                    </a:lnTo>
                    <a:lnTo>
                      <a:pt x="146" y="520"/>
                    </a:lnTo>
                    <a:lnTo>
                      <a:pt x="156" y="530"/>
                    </a:lnTo>
                    <a:lnTo>
                      <a:pt x="167" y="539"/>
                    </a:lnTo>
                    <a:lnTo>
                      <a:pt x="179" y="547"/>
                    </a:lnTo>
                    <a:lnTo>
                      <a:pt x="191" y="554"/>
                    </a:lnTo>
                    <a:lnTo>
                      <a:pt x="204" y="561"/>
                    </a:lnTo>
                    <a:lnTo>
                      <a:pt x="217" y="565"/>
                    </a:lnTo>
                    <a:lnTo>
                      <a:pt x="231" y="570"/>
                    </a:lnTo>
                    <a:lnTo>
                      <a:pt x="246" y="573"/>
                    </a:lnTo>
                    <a:lnTo>
                      <a:pt x="259" y="575"/>
                    </a:lnTo>
                    <a:lnTo>
                      <a:pt x="275" y="575"/>
                    </a:lnTo>
                    <a:lnTo>
                      <a:pt x="263" y="584"/>
                    </a:lnTo>
                    <a:lnTo>
                      <a:pt x="250" y="594"/>
                    </a:lnTo>
                    <a:lnTo>
                      <a:pt x="238" y="602"/>
                    </a:lnTo>
                    <a:lnTo>
                      <a:pt x="224" y="610"/>
                    </a:lnTo>
                    <a:lnTo>
                      <a:pt x="210" y="616"/>
                    </a:lnTo>
                    <a:lnTo>
                      <a:pt x="197" y="623"/>
                    </a:lnTo>
                    <a:lnTo>
                      <a:pt x="183" y="629"/>
                    </a:lnTo>
                    <a:lnTo>
                      <a:pt x="168" y="635"/>
                    </a:lnTo>
                    <a:lnTo>
                      <a:pt x="154" y="639"/>
                    </a:lnTo>
                    <a:lnTo>
                      <a:pt x="139" y="644"/>
                    </a:lnTo>
                    <a:lnTo>
                      <a:pt x="124" y="647"/>
                    </a:lnTo>
                    <a:lnTo>
                      <a:pt x="108" y="650"/>
                    </a:lnTo>
                    <a:lnTo>
                      <a:pt x="93" y="653"/>
                    </a:lnTo>
                    <a:lnTo>
                      <a:pt x="77" y="654"/>
                    </a:lnTo>
                    <a:lnTo>
                      <a:pt x="61" y="655"/>
                    </a:lnTo>
                    <a:lnTo>
                      <a:pt x="44" y="655"/>
                    </a:lnTo>
                    <a:lnTo>
                      <a:pt x="33" y="655"/>
                    </a:lnTo>
                    <a:lnTo>
                      <a:pt x="22" y="655"/>
                    </a:lnTo>
                    <a:lnTo>
                      <a:pt x="11" y="654"/>
                    </a:lnTo>
                    <a:lnTo>
                      <a:pt x="0" y="653"/>
                    </a:lnTo>
                    <a:lnTo>
                      <a:pt x="16" y="662"/>
                    </a:lnTo>
                    <a:lnTo>
                      <a:pt x="32" y="671"/>
                    </a:lnTo>
                    <a:lnTo>
                      <a:pt x="48" y="680"/>
                    </a:lnTo>
                    <a:lnTo>
                      <a:pt x="65" y="688"/>
                    </a:lnTo>
                    <a:lnTo>
                      <a:pt x="82" y="695"/>
                    </a:lnTo>
                    <a:lnTo>
                      <a:pt x="99" y="703"/>
                    </a:lnTo>
                    <a:lnTo>
                      <a:pt x="116" y="709"/>
                    </a:lnTo>
                    <a:lnTo>
                      <a:pt x="134" y="714"/>
                    </a:lnTo>
                    <a:lnTo>
                      <a:pt x="152" y="719"/>
                    </a:lnTo>
                    <a:lnTo>
                      <a:pt x="171" y="723"/>
                    </a:lnTo>
                    <a:lnTo>
                      <a:pt x="189" y="728"/>
                    </a:lnTo>
                    <a:lnTo>
                      <a:pt x="208" y="730"/>
                    </a:lnTo>
                    <a:lnTo>
                      <a:pt x="226" y="732"/>
                    </a:lnTo>
                    <a:lnTo>
                      <a:pt x="246" y="735"/>
                    </a:lnTo>
                    <a:lnTo>
                      <a:pt x="265" y="736"/>
                    </a:lnTo>
                    <a:lnTo>
                      <a:pt x="285" y="736"/>
                    </a:lnTo>
                    <a:lnTo>
                      <a:pt x="316" y="736"/>
                    </a:lnTo>
                    <a:lnTo>
                      <a:pt x="347" y="732"/>
                    </a:lnTo>
                    <a:lnTo>
                      <a:pt x="377" y="729"/>
                    </a:lnTo>
                    <a:lnTo>
                      <a:pt x="405" y="723"/>
                    </a:lnTo>
                    <a:lnTo>
                      <a:pt x="434" y="717"/>
                    </a:lnTo>
                    <a:lnTo>
                      <a:pt x="460" y="709"/>
                    </a:lnTo>
                    <a:lnTo>
                      <a:pt x="486" y="699"/>
                    </a:lnTo>
                    <a:lnTo>
                      <a:pt x="511" y="688"/>
                    </a:lnTo>
                    <a:lnTo>
                      <a:pt x="535" y="677"/>
                    </a:lnTo>
                    <a:lnTo>
                      <a:pt x="559" y="663"/>
                    </a:lnTo>
                    <a:lnTo>
                      <a:pt x="581" y="649"/>
                    </a:lnTo>
                    <a:lnTo>
                      <a:pt x="602" y="633"/>
                    </a:lnTo>
                    <a:lnTo>
                      <a:pt x="623" y="617"/>
                    </a:lnTo>
                    <a:lnTo>
                      <a:pt x="641" y="600"/>
                    </a:lnTo>
                    <a:lnTo>
                      <a:pt x="659" y="582"/>
                    </a:lnTo>
                    <a:lnTo>
                      <a:pt x="678" y="564"/>
                    </a:lnTo>
                    <a:lnTo>
                      <a:pt x="694" y="545"/>
                    </a:lnTo>
                    <a:lnTo>
                      <a:pt x="708" y="525"/>
                    </a:lnTo>
                    <a:lnTo>
                      <a:pt x="723" y="504"/>
                    </a:lnTo>
                    <a:lnTo>
                      <a:pt x="736" y="483"/>
                    </a:lnTo>
                    <a:lnTo>
                      <a:pt x="748" y="461"/>
                    </a:lnTo>
                    <a:lnTo>
                      <a:pt x="760" y="439"/>
                    </a:lnTo>
                    <a:lnTo>
                      <a:pt x="770" y="417"/>
                    </a:lnTo>
                    <a:lnTo>
                      <a:pt x="779" y="394"/>
                    </a:lnTo>
                    <a:lnTo>
                      <a:pt x="787" y="372"/>
                    </a:lnTo>
                    <a:lnTo>
                      <a:pt x="794" y="348"/>
                    </a:lnTo>
                    <a:lnTo>
                      <a:pt x="800" y="325"/>
                    </a:lnTo>
                    <a:lnTo>
                      <a:pt x="804" y="301"/>
                    </a:lnTo>
                    <a:lnTo>
                      <a:pt x="809" y="278"/>
                    </a:lnTo>
                    <a:lnTo>
                      <a:pt x="811" y="254"/>
                    </a:lnTo>
                    <a:lnTo>
                      <a:pt x="813" y="231"/>
                    </a:lnTo>
                    <a:lnTo>
                      <a:pt x="813" y="208"/>
                    </a:lnTo>
                    <a:lnTo>
                      <a:pt x="813" y="196"/>
                    </a:lnTo>
                    <a:lnTo>
                      <a:pt x="813" y="184"/>
                    </a:lnTo>
                    <a:lnTo>
                      <a:pt x="826" y="173"/>
                    </a:lnTo>
                    <a:lnTo>
                      <a:pt x="839" y="163"/>
                    </a:lnTo>
                    <a:lnTo>
                      <a:pt x="852" y="152"/>
                    </a:lnTo>
                    <a:lnTo>
                      <a:pt x="863" y="140"/>
                    </a:lnTo>
                    <a:lnTo>
                      <a:pt x="875" y="128"/>
                    </a:lnTo>
                    <a:lnTo>
                      <a:pt x="885" y="115"/>
                    </a:lnTo>
                    <a:lnTo>
                      <a:pt x="895" y="102"/>
                    </a:lnTo>
                    <a:lnTo>
                      <a:pt x="905" y="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21" name="Group 20"/>
            <p:cNvGrpSpPr/>
            <p:nvPr userDrawn="1"/>
          </p:nvGrpSpPr>
          <p:grpSpPr>
            <a:xfrm>
              <a:off x="866449" y="4763"/>
              <a:ext cx="254136" cy="253715"/>
              <a:chOff x="866449" y="4763"/>
              <a:chExt cx="382682" cy="382270"/>
            </a:xfrm>
          </p:grpSpPr>
          <p:sp>
            <p:nvSpPr>
              <p:cNvPr id="29" name="Freeform 28"/>
              <p:cNvSpPr>
                <a:spLocks/>
              </p:cNvSpPr>
              <p:nvPr userDrawn="1"/>
            </p:nvSpPr>
            <p:spPr bwMode="auto">
              <a:xfrm>
                <a:off x="866449"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nvGrpSpPr>
              <p:cNvPr id="30" name="Group 29"/>
              <p:cNvGrpSpPr/>
              <p:nvPr userDrawn="1"/>
            </p:nvGrpSpPr>
            <p:grpSpPr>
              <a:xfrm>
                <a:off x="945224" y="121235"/>
                <a:ext cx="225150" cy="149328"/>
                <a:chOff x="945224" y="121235"/>
                <a:chExt cx="176610" cy="117261"/>
              </a:xfrm>
            </p:grpSpPr>
            <p:sp>
              <p:nvSpPr>
                <p:cNvPr id="31" name="Freeform 30"/>
                <p:cNvSpPr>
                  <a:spLocks/>
                </p:cNvSpPr>
                <p:nvPr userDrawn="1"/>
              </p:nvSpPr>
              <p:spPr bwMode="auto">
                <a:xfrm>
                  <a:off x="945224" y="121235"/>
                  <a:ext cx="111279" cy="117261"/>
                </a:xfrm>
                <a:custGeom>
                  <a:avLst/>
                  <a:gdLst>
                    <a:gd name="T0" fmla="*/ 1 w 58"/>
                    <a:gd name="T1" fmla="*/ 30 h 61"/>
                    <a:gd name="T2" fmla="*/ 28 w 58"/>
                    <a:gd name="T3" fmla="*/ 1 h 61"/>
                    <a:gd name="T4" fmla="*/ 49 w 58"/>
                    <a:gd name="T5" fmla="*/ 8 h 61"/>
                    <a:gd name="T6" fmla="*/ 41 w 58"/>
                    <a:gd name="T7" fmla="*/ 16 h 61"/>
                    <a:gd name="T8" fmla="*/ 24 w 58"/>
                    <a:gd name="T9" fmla="*/ 12 h 61"/>
                    <a:gd name="T10" fmla="*/ 13 w 58"/>
                    <a:gd name="T11" fmla="*/ 36 h 61"/>
                    <a:gd name="T12" fmla="*/ 37 w 58"/>
                    <a:gd name="T13" fmla="*/ 47 h 61"/>
                    <a:gd name="T14" fmla="*/ 46 w 58"/>
                    <a:gd name="T15" fmla="*/ 36 h 61"/>
                    <a:gd name="T16" fmla="*/ 29 w 58"/>
                    <a:gd name="T17" fmla="*/ 36 h 61"/>
                    <a:gd name="T18" fmla="*/ 29 w 58"/>
                    <a:gd name="T19" fmla="*/ 26 h 61"/>
                    <a:gd name="T20" fmla="*/ 57 w 58"/>
                    <a:gd name="T21" fmla="*/ 26 h 61"/>
                    <a:gd name="T22" fmla="*/ 51 w 58"/>
                    <a:gd name="T23" fmla="*/ 49 h 61"/>
                    <a:gd name="T24" fmla="*/ 20 w 58"/>
                    <a:gd name="T25" fmla="*/ 57 h 61"/>
                    <a:gd name="T26" fmla="*/ 1 w 58"/>
                    <a:gd name="T27"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61">
                      <a:moveTo>
                        <a:pt x="1" y="30"/>
                      </a:moveTo>
                      <a:cubicBezTo>
                        <a:pt x="0" y="15"/>
                        <a:pt x="13" y="1"/>
                        <a:pt x="28" y="1"/>
                      </a:cubicBezTo>
                      <a:cubicBezTo>
                        <a:pt x="36" y="0"/>
                        <a:pt x="43" y="3"/>
                        <a:pt x="49" y="8"/>
                      </a:cubicBezTo>
                      <a:cubicBezTo>
                        <a:pt x="46" y="11"/>
                        <a:pt x="44" y="13"/>
                        <a:pt x="41" y="16"/>
                      </a:cubicBezTo>
                      <a:cubicBezTo>
                        <a:pt x="36" y="13"/>
                        <a:pt x="30" y="10"/>
                        <a:pt x="24" y="12"/>
                      </a:cubicBezTo>
                      <a:cubicBezTo>
                        <a:pt x="15" y="15"/>
                        <a:pt x="9" y="26"/>
                        <a:pt x="13" y="36"/>
                      </a:cubicBezTo>
                      <a:cubicBezTo>
                        <a:pt x="15" y="46"/>
                        <a:pt x="27" y="51"/>
                        <a:pt x="37" y="47"/>
                      </a:cubicBezTo>
                      <a:cubicBezTo>
                        <a:pt x="41" y="45"/>
                        <a:pt x="45" y="41"/>
                        <a:pt x="46" y="36"/>
                      </a:cubicBezTo>
                      <a:cubicBezTo>
                        <a:pt x="40" y="36"/>
                        <a:pt x="35" y="36"/>
                        <a:pt x="29" y="36"/>
                      </a:cubicBezTo>
                      <a:cubicBezTo>
                        <a:pt x="29" y="32"/>
                        <a:pt x="29" y="29"/>
                        <a:pt x="29" y="26"/>
                      </a:cubicBezTo>
                      <a:cubicBezTo>
                        <a:pt x="39" y="26"/>
                        <a:pt x="48" y="26"/>
                        <a:pt x="57" y="26"/>
                      </a:cubicBezTo>
                      <a:cubicBezTo>
                        <a:pt x="58" y="34"/>
                        <a:pt x="56" y="42"/>
                        <a:pt x="51" y="49"/>
                      </a:cubicBezTo>
                      <a:cubicBezTo>
                        <a:pt x="44" y="58"/>
                        <a:pt x="31" y="61"/>
                        <a:pt x="20" y="57"/>
                      </a:cubicBezTo>
                      <a:cubicBezTo>
                        <a:pt x="9" y="53"/>
                        <a:pt x="0" y="42"/>
                        <a:pt x="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2" name="Freeform 31"/>
                <p:cNvSpPr>
                  <a:spLocks/>
                </p:cNvSpPr>
                <p:nvPr userDrawn="1"/>
              </p:nvSpPr>
              <p:spPr bwMode="auto">
                <a:xfrm>
                  <a:off x="1073972" y="155935"/>
                  <a:ext cx="47862" cy="46187"/>
                </a:xfrm>
                <a:custGeom>
                  <a:avLst/>
                  <a:gdLst>
                    <a:gd name="T0" fmla="*/ 8 w 25"/>
                    <a:gd name="T1" fmla="*/ 0 h 24"/>
                    <a:gd name="T2" fmla="*/ 16 w 25"/>
                    <a:gd name="T3" fmla="*/ 0 h 24"/>
                    <a:gd name="T4" fmla="*/ 16 w 25"/>
                    <a:gd name="T5" fmla="*/ 8 h 24"/>
                    <a:gd name="T6" fmla="*/ 25 w 25"/>
                    <a:gd name="T7" fmla="*/ 8 h 24"/>
                    <a:gd name="T8" fmla="*/ 25 w 25"/>
                    <a:gd name="T9" fmla="*/ 16 h 24"/>
                    <a:gd name="T10" fmla="*/ 16 w 25"/>
                    <a:gd name="T11" fmla="*/ 16 h 24"/>
                    <a:gd name="T12" fmla="*/ 16 w 25"/>
                    <a:gd name="T13" fmla="*/ 24 h 24"/>
                    <a:gd name="T14" fmla="*/ 8 w 25"/>
                    <a:gd name="T15" fmla="*/ 24 h 24"/>
                    <a:gd name="T16" fmla="*/ 8 w 25"/>
                    <a:gd name="T17" fmla="*/ 16 h 24"/>
                    <a:gd name="T18" fmla="*/ 0 w 25"/>
                    <a:gd name="T19" fmla="*/ 16 h 24"/>
                    <a:gd name="T20" fmla="*/ 0 w 25"/>
                    <a:gd name="T21" fmla="*/ 8 h 24"/>
                    <a:gd name="T22" fmla="*/ 8 w 25"/>
                    <a:gd name="T23" fmla="*/ 8 h 24"/>
                    <a:gd name="T24" fmla="*/ 8 w 2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4">
                      <a:moveTo>
                        <a:pt x="8" y="0"/>
                      </a:moveTo>
                      <a:cubicBezTo>
                        <a:pt x="11" y="0"/>
                        <a:pt x="13" y="0"/>
                        <a:pt x="16" y="0"/>
                      </a:cubicBezTo>
                      <a:cubicBezTo>
                        <a:pt x="16" y="2"/>
                        <a:pt x="16" y="5"/>
                        <a:pt x="16" y="8"/>
                      </a:cubicBezTo>
                      <a:cubicBezTo>
                        <a:pt x="19" y="8"/>
                        <a:pt x="22" y="8"/>
                        <a:pt x="25" y="8"/>
                      </a:cubicBezTo>
                      <a:cubicBezTo>
                        <a:pt x="25" y="11"/>
                        <a:pt x="25" y="13"/>
                        <a:pt x="25" y="16"/>
                      </a:cubicBezTo>
                      <a:cubicBezTo>
                        <a:pt x="22" y="16"/>
                        <a:pt x="19" y="16"/>
                        <a:pt x="16" y="16"/>
                      </a:cubicBezTo>
                      <a:cubicBezTo>
                        <a:pt x="16" y="19"/>
                        <a:pt x="16" y="22"/>
                        <a:pt x="16" y="24"/>
                      </a:cubicBezTo>
                      <a:cubicBezTo>
                        <a:pt x="13" y="24"/>
                        <a:pt x="11" y="24"/>
                        <a:pt x="8" y="24"/>
                      </a:cubicBezTo>
                      <a:cubicBezTo>
                        <a:pt x="8" y="22"/>
                        <a:pt x="8" y="19"/>
                        <a:pt x="8" y="16"/>
                      </a:cubicBezTo>
                      <a:cubicBezTo>
                        <a:pt x="5" y="16"/>
                        <a:pt x="2" y="16"/>
                        <a:pt x="0" y="16"/>
                      </a:cubicBezTo>
                      <a:cubicBezTo>
                        <a:pt x="0" y="13"/>
                        <a:pt x="0" y="11"/>
                        <a:pt x="0" y="8"/>
                      </a:cubicBezTo>
                      <a:cubicBezTo>
                        <a:pt x="2" y="8"/>
                        <a:pt x="5" y="8"/>
                        <a:pt x="8" y="8"/>
                      </a:cubicBezTo>
                      <a:cubicBezTo>
                        <a:pt x="8" y="5"/>
                        <a:pt x="8" y="2"/>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grpSp>
          <p:nvGrpSpPr>
            <p:cNvPr id="22" name="Group 21"/>
            <p:cNvGrpSpPr/>
            <p:nvPr userDrawn="1"/>
          </p:nvGrpSpPr>
          <p:grpSpPr>
            <a:xfrm>
              <a:off x="1145239" y="0"/>
              <a:ext cx="271198" cy="262675"/>
              <a:chOff x="1145239" y="0"/>
              <a:chExt cx="271198" cy="262675"/>
            </a:xfrm>
          </p:grpSpPr>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5239" y="0"/>
                <a:ext cx="271198" cy="262675"/>
              </a:xfrm>
              <a:prstGeom prst="rect">
                <a:avLst/>
              </a:prstGeom>
              <a:ln>
                <a:noFill/>
              </a:ln>
            </p:spPr>
          </p:pic>
          <p:sp>
            <p:nvSpPr>
              <p:cNvPr id="28" name="Rounded Rectangle 27"/>
              <p:cNvSpPr/>
              <p:nvPr userDrawn="1"/>
            </p:nvSpPr>
            <p:spPr>
              <a:xfrm>
                <a:off x="1150050" y="3605"/>
                <a:ext cx="261577" cy="252720"/>
              </a:xfrm>
              <a:prstGeom prst="roundRect">
                <a:avLst>
                  <a:gd name="adj" fmla="val 6303"/>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US" dirty="0">
                  <a:solidFill>
                    <a:prstClr val="white"/>
                  </a:solidFill>
                </a:endParaRPr>
              </a:p>
            </p:txBody>
          </p:sp>
        </p:grpSp>
      </p:grpSp>
    </p:spTree>
    <p:extLst>
      <p:ext uri="{BB962C8B-B14F-4D97-AF65-F5344CB8AC3E}">
        <p14:creationId xmlns:p14="http://schemas.microsoft.com/office/powerpoint/2010/main" val="353953404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127629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1" y="0"/>
            <a:ext cx="12189631" cy="6858000"/>
          </a:xfrm>
          <a:prstGeom prst="rect">
            <a:avLst/>
          </a:prstGeom>
        </p:spPr>
      </p:pic>
    </p:spTree>
    <p:extLst>
      <p:ext uri="{BB962C8B-B14F-4D97-AF65-F5344CB8AC3E}">
        <p14:creationId xmlns:p14="http://schemas.microsoft.com/office/powerpoint/2010/main" val="27130290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1623185" y="1647336"/>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98066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00" dirty="0">
              <a:latin typeface="Arial" panose="020B0604020202020204" pitchFamily="34" charset="0"/>
            </a:endParaRPr>
          </a:p>
        </p:txBody>
      </p:sp>
      <p:sp>
        <p:nvSpPr>
          <p:cNvPr id="6" name="Text Placeholder 3"/>
          <p:cNvSpPr>
            <a:spLocks noGrp="1"/>
          </p:cNvSpPr>
          <p:nvPr>
            <p:ph type="body" sz="quarter" idx="11"/>
          </p:nvPr>
        </p:nvSpPr>
        <p:spPr>
          <a:xfrm>
            <a:off x="1662785" y="5602935"/>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23869611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3">
    <p:bg>
      <p:bgPr>
        <a:solidFill>
          <a:schemeClr val="tx2"/>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2709863" y="1435300"/>
            <a:ext cx="8489950" cy="3510000"/>
          </a:xfrm>
        </p:spPr>
        <p:txBody>
          <a:bodyPr anchor="t" anchorCtr="0"/>
          <a:lstStyle>
            <a:lvl1pPr algn="l">
              <a:defRPr sz="10999" baseline="0">
                <a:solidFill>
                  <a:schemeClr val="bg1"/>
                </a:solidFill>
              </a:defRPr>
            </a:lvl1pPr>
          </a:lstStyle>
          <a:p>
            <a:r>
              <a:rPr lang="en-US" smtClean="0"/>
              <a:t>Click to edit Master title style</a:t>
            </a:r>
            <a:endParaRPr lang="en-US" dirty="0"/>
          </a:p>
        </p:txBody>
      </p:sp>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chemeClr val="accent1"/>
          </a:solidFill>
        </p:spPr>
        <p:txBody>
          <a:bodyPr wrap="square" lIns="0" tIns="0" rIns="0" bIns="0" rtlCol="0">
            <a:noAutofit/>
          </a:bodyPr>
          <a:lstStyle/>
          <a:p>
            <a:endParaRPr sz="1800" dirty="0">
              <a:latin typeface="Arial" panose="020B0604020202020204" pitchFamily="34" charset="0"/>
            </a:endParaRPr>
          </a:p>
        </p:txBody>
      </p:sp>
      <p:sp>
        <p:nvSpPr>
          <p:cNvPr id="6" name="Text Placeholder 3"/>
          <p:cNvSpPr>
            <a:spLocks noGrp="1"/>
          </p:cNvSpPr>
          <p:nvPr>
            <p:ph type="body" sz="quarter" idx="11"/>
          </p:nvPr>
        </p:nvSpPr>
        <p:spPr>
          <a:xfrm>
            <a:off x="2749463" y="5390900"/>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189814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0" name="object 3"/>
          <p:cNvSpPr/>
          <p:nvPr userDrawn="1"/>
        </p:nvSpPr>
        <p:spPr>
          <a:xfrm>
            <a:off x="2" y="2"/>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00" dirty="0">
              <a:latin typeface="Arial" panose="020B0604020202020204" pitchFamily="34" charset="0"/>
            </a:endParaRPr>
          </a:p>
        </p:txBody>
      </p:sp>
      <p:sp>
        <p:nvSpPr>
          <p:cNvPr id="13" name="Text Placeholder 2"/>
          <p:cNvSpPr>
            <a:spLocks noGrp="1"/>
          </p:cNvSpPr>
          <p:nvPr>
            <p:ph type="body" sz="quarter" idx="11"/>
          </p:nvPr>
        </p:nvSpPr>
        <p:spPr>
          <a:xfrm>
            <a:off x="2729165" y="5209913"/>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14" name="Text Placeholder 2"/>
          <p:cNvSpPr>
            <a:spLocks noGrp="1"/>
          </p:cNvSpPr>
          <p:nvPr>
            <p:ph type="body" sz="quarter" idx="12"/>
          </p:nvPr>
        </p:nvSpPr>
        <p:spPr>
          <a:xfrm>
            <a:off x="2729165" y="6149550"/>
            <a:ext cx="7851751" cy="169277"/>
          </a:xfrm>
        </p:spPr>
        <p:txBody>
          <a:bodyPr>
            <a:noAutofit/>
          </a:bodyPr>
          <a:lstStyle>
            <a:lvl1pPr>
              <a:buFontTx/>
              <a:buNone/>
              <a:defRPr sz="1100" b="0">
                <a:solidFill>
                  <a:schemeClr val="bg1">
                    <a:lumMod val="65000"/>
                  </a:schemeClr>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sp>
        <p:nvSpPr>
          <p:cNvPr id="15" name="Text Placeholder 2"/>
          <p:cNvSpPr>
            <a:spLocks noGrp="1"/>
          </p:cNvSpPr>
          <p:nvPr>
            <p:ph type="body" sz="quarter" idx="13"/>
          </p:nvPr>
        </p:nvSpPr>
        <p:spPr>
          <a:xfrm>
            <a:off x="2729165" y="4270277"/>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sp>
        <p:nvSpPr>
          <p:cNvPr id="23" name="Text Placeholder 2"/>
          <p:cNvSpPr>
            <a:spLocks noGrp="1"/>
          </p:cNvSpPr>
          <p:nvPr>
            <p:ph type="body" sz="quarter" idx="14"/>
          </p:nvPr>
        </p:nvSpPr>
        <p:spPr>
          <a:xfrm>
            <a:off x="2729163" y="3918526"/>
            <a:ext cx="2411738" cy="119064"/>
          </a:xfrm>
        </p:spPr>
        <p:txBody>
          <a:bodyPr/>
          <a:lstStyle>
            <a:lvl1pPr>
              <a:buFontTx/>
              <a:buNone/>
              <a:defRPr sz="1200" b="1">
                <a:solidFill>
                  <a:schemeClr val="tx2"/>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580" indent="0">
              <a:buFontTx/>
              <a:buNone/>
              <a:defRPr sz="900" b="0">
                <a:solidFill>
                  <a:schemeClr val="bg1">
                    <a:lumMod val="65000"/>
                  </a:schemeClr>
                </a:solidFill>
              </a:defRPr>
            </a:lvl4pPr>
            <a:lvl5pPr marL="539969" indent="0">
              <a:buFontTx/>
              <a:buNone/>
              <a:defRPr sz="900" b="0">
                <a:solidFill>
                  <a:schemeClr val="bg1">
                    <a:lumMod val="65000"/>
                  </a:schemeClr>
                </a:solidFill>
              </a:defRPr>
            </a:lvl5pPr>
          </a:lstStyle>
          <a:p>
            <a:pPr lvl="0"/>
            <a:r>
              <a:rPr lang="en-US" smtClean="0"/>
              <a:t>Click to edit Master text styles</a:t>
            </a:r>
          </a:p>
        </p:txBody>
      </p:sp>
      <p:sp>
        <p:nvSpPr>
          <p:cNvPr id="11" name="TextBox 10"/>
          <p:cNvSpPr txBox="1"/>
          <p:nvPr userDrawn="1"/>
        </p:nvSpPr>
        <p:spPr>
          <a:xfrm>
            <a:off x="2594345" y="6637578"/>
            <a:ext cx="6953693" cy="135362"/>
          </a:xfrm>
          <a:prstGeom prst="rect">
            <a:avLst/>
          </a:prstGeom>
          <a:noFill/>
        </p:spPr>
        <p:txBody>
          <a:bodyPr wrap="square" lIns="0" tIns="0" rIns="0" bIns="0" rtlCol="0">
            <a:noAutofit/>
          </a:bodyPr>
          <a:lstStyle/>
          <a:p>
            <a:pPr marL="0" marR="0" lvl="0" indent="0" algn="ctr" defTabSz="914347" rtl="0" eaLnBrk="1" fontAlgn="auto" latinLnBrk="0" hangingPunct="1">
              <a:lnSpc>
                <a:spcPct val="100000"/>
              </a:lnSpc>
              <a:spcBef>
                <a:spcPts val="0"/>
              </a:spcBef>
              <a:spcAft>
                <a:spcPts val="0"/>
              </a:spcAft>
              <a:buClrTx/>
              <a:buSzTx/>
              <a:buFontTx/>
              <a:buNone/>
              <a:tabLst/>
              <a:defRPr/>
            </a:pPr>
            <a:r>
              <a:rPr lang="en-GB" sz="600" b="1" kern="1200" noProof="0" dirty="0" smtClean="0">
                <a:solidFill>
                  <a:schemeClr val="tx1"/>
                </a:solidFill>
                <a:latin typeface="+mn-lt"/>
                <a:ea typeface="+mn-ea"/>
                <a:cs typeface="+mn-cs"/>
              </a:rPr>
              <a:t>Document Classification: KPMG Confidential</a:t>
            </a:r>
          </a:p>
        </p:txBody>
      </p:sp>
      <p:grpSp>
        <p:nvGrpSpPr>
          <p:cNvPr id="12" name="Group 11"/>
          <p:cNvGrpSpPr/>
          <p:nvPr userDrawn="1"/>
        </p:nvGrpSpPr>
        <p:grpSpPr>
          <a:xfrm>
            <a:off x="2729163" y="3429002"/>
            <a:ext cx="2411738" cy="373181"/>
            <a:chOff x="0" y="0"/>
            <a:chExt cx="1695228" cy="262675"/>
          </a:xfrm>
        </p:grpSpPr>
        <p:grpSp>
          <p:nvGrpSpPr>
            <p:cNvPr id="17" name="Group 16"/>
            <p:cNvGrpSpPr/>
            <p:nvPr userDrawn="1"/>
          </p:nvGrpSpPr>
          <p:grpSpPr>
            <a:xfrm>
              <a:off x="288816" y="4763"/>
              <a:ext cx="254136" cy="253715"/>
              <a:chOff x="288816" y="4763"/>
              <a:chExt cx="382682" cy="382270"/>
            </a:xfrm>
          </p:grpSpPr>
          <p:sp>
            <p:nvSpPr>
              <p:cNvPr id="39" name="Freeform 38"/>
              <p:cNvSpPr>
                <a:spLocks/>
              </p:cNvSpPr>
              <p:nvPr userDrawn="1"/>
            </p:nvSpPr>
            <p:spPr bwMode="auto">
              <a:xfrm>
                <a:off x="288816"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00689E"/>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sz="1800" dirty="0"/>
              </a:p>
            </p:txBody>
          </p:sp>
          <p:sp>
            <p:nvSpPr>
              <p:cNvPr id="40" name="Freeform 39"/>
              <p:cNvSpPr>
                <a:spLocks noEditPoints="1"/>
              </p:cNvSpPr>
              <p:nvPr userDrawn="1"/>
            </p:nvSpPr>
            <p:spPr bwMode="auto">
              <a:xfrm>
                <a:off x="345844" y="55733"/>
                <a:ext cx="66031" cy="274335"/>
              </a:xfrm>
              <a:custGeom>
                <a:avLst/>
                <a:gdLst>
                  <a:gd name="T0" fmla="*/ 204 w 219"/>
                  <a:gd name="T1" fmla="*/ 303 h 912"/>
                  <a:gd name="T2" fmla="*/ 15 w 219"/>
                  <a:gd name="T3" fmla="*/ 912 h 912"/>
                  <a:gd name="T4" fmla="*/ 110 w 219"/>
                  <a:gd name="T5" fmla="*/ 0 h 912"/>
                  <a:gd name="T6" fmla="*/ 131 w 219"/>
                  <a:gd name="T7" fmla="*/ 2 h 912"/>
                  <a:gd name="T8" fmla="*/ 152 w 219"/>
                  <a:gd name="T9" fmla="*/ 9 h 912"/>
                  <a:gd name="T10" fmla="*/ 171 w 219"/>
                  <a:gd name="T11" fmla="*/ 20 h 912"/>
                  <a:gd name="T12" fmla="*/ 187 w 219"/>
                  <a:gd name="T13" fmla="*/ 33 h 912"/>
                  <a:gd name="T14" fmla="*/ 201 w 219"/>
                  <a:gd name="T15" fmla="*/ 49 h 912"/>
                  <a:gd name="T16" fmla="*/ 211 w 219"/>
                  <a:gd name="T17" fmla="*/ 67 h 912"/>
                  <a:gd name="T18" fmla="*/ 217 w 219"/>
                  <a:gd name="T19" fmla="*/ 88 h 912"/>
                  <a:gd name="T20" fmla="*/ 219 w 219"/>
                  <a:gd name="T21" fmla="*/ 111 h 912"/>
                  <a:gd name="T22" fmla="*/ 217 w 219"/>
                  <a:gd name="T23" fmla="*/ 132 h 912"/>
                  <a:gd name="T24" fmla="*/ 211 w 219"/>
                  <a:gd name="T25" fmla="*/ 153 h 912"/>
                  <a:gd name="T26" fmla="*/ 201 w 219"/>
                  <a:gd name="T27" fmla="*/ 172 h 912"/>
                  <a:gd name="T28" fmla="*/ 187 w 219"/>
                  <a:gd name="T29" fmla="*/ 188 h 912"/>
                  <a:gd name="T30" fmla="*/ 171 w 219"/>
                  <a:gd name="T31" fmla="*/ 202 h 912"/>
                  <a:gd name="T32" fmla="*/ 152 w 219"/>
                  <a:gd name="T33" fmla="*/ 212 h 912"/>
                  <a:gd name="T34" fmla="*/ 131 w 219"/>
                  <a:gd name="T35" fmla="*/ 218 h 912"/>
                  <a:gd name="T36" fmla="*/ 110 w 219"/>
                  <a:gd name="T37" fmla="*/ 220 h 912"/>
                  <a:gd name="T38" fmla="*/ 88 w 219"/>
                  <a:gd name="T39" fmla="*/ 218 h 912"/>
                  <a:gd name="T40" fmla="*/ 67 w 219"/>
                  <a:gd name="T41" fmla="*/ 212 h 912"/>
                  <a:gd name="T42" fmla="*/ 48 w 219"/>
                  <a:gd name="T43" fmla="*/ 202 h 912"/>
                  <a:gd name="T44" fmla="*/ 32 w 219"/>
                  <a:gd name="T45" fmla="*/ 188 h 912"/>
                  <a:gd name="T46" fmla="*/ 18 w 219"/>
                  <a:gd name="T47" fmla="*/ 172 h 912"/>
                  <a:gd name="T48" fmla="*/ 8 w 219"/>
                  <a:gd name="T49" fmla="*/ 153 h 912"/>
                  <a:gd name="T50" fmla="*/ 2 w 219"/>
                  <a:gd name="T51" fmla="*/ 132 h 912"/>
                  <a:gd name="T52" fmla="*/ 0 w 219"/>
                  <a:gd name="T53" fmla="*/ 111 h 912"/>
                  <a:gd name="T54" fmla="*/ 2 w 219"/>
                  <a:gd name="T55" fmla="*/ 88 h 912"/>
                  <a:gd name="T56" fmla="*/ 8 w 219"/>
                  <a:gd name="T57" fmla="*/ 67 h 912"/>
                  <a:gd name="T58" fmla="*/ 18 w 219"/>
                  <a:gd name="T59" fmla="*/ 49 h 912"/>
                  <a:gd name="T60" fmla="*/ 32 w 219"/>
                  <a:gd name="T61" fmla="*/ 33 h 912"/>
                  <a:gd name="T62" fmla="*/ 48 w 219"/>
                  <a:gd name="T63" fmla="*/ 20 h 912"/>
                  <a:gd name="T64" fmla="*/ 67 w 219"/>
                  <a:gd name="T65" fmla="*/ 9 h 912"/>
                  <a:gd name="T66" fmla="*/ 88 w 219"/>
                  <a:gd name="T67" fmla="*/ 2 h 912"/>
                  <a:gd name="T68" fmla="*/ 110 w 219"/>
                  <a:gd name="T69"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9" h="912">
                    <a:moveTo>
                      <a:pt x="15" y="303"/>
                    </a:moveTo>
                    <a:lnTo>
                      <a:pt x="204" y="303"/>
                    </a:lnTo>
                    <a:lnTo>
                      <a:pt x="204" y="912"/>
                    </a:lnTo>
                    <a:lnTo>
                      <a:pt x="15" y="912"/>
                    </a:lnTo>
                    <a:lnTo>
                      <a:pt x="15" y="303"/>
                    </a:lnTo>
                    <a:close/>
                    <a:moveTo>
                      <a:pt x="110" y="0"/>
                    </a:moveTo>
                    <a:lnTo>
                      <a:pt x="121" y="1"/>
                    </a:lnTo>
                    <a:lnTo>
                      <a:pt x="131" y="2"/>
                    </a:lnTo>
                    <a:lnTo>
                      <a:pt x="143" y="6"/>
                    </a:lnTo>
                    <a:lnTo>
                      <a:pt x="152" y="9"/>
                    </a:lnTo>
                    <a:lnTo>
                      <a:pt x="162" y="14"/>
                    </a:lnTo>
                    <a:lnTo>
                      <a:pt x="171" y="20"/>
                    </a:lnTo>
                    <a:lnTo>
                      <a:pt x="179" y="25"/>
                    </a:lnTo>
                    <a:lnTo>
                      <a:pt x="187" y="33"/>
                    </a:lnTo>
                    <a:lnTo>
                      <a:pt x="194" y="41"/>
                    </a:lnTo>
                    <a:lnTo>
                      <a:pt x="201" y="49"/>
                    </a:lnTo>
                    <a:lnTo>
                      <a:pt x="206" y="58"/>
                    </a:lnTo>
                    <a:lnTo>
                      <a:pt x="211" y="67"/>
                    </a:lnTo>
                    <a:lnTo>
                      <a:pt x="214" y="78"/>
                    </a:lnTo>
                    <a:lnTo>
                      <a:pt x="217" y="88"/>
                    </a:lnTo>
                    <a:lnTo>
                      <a:pt x="219" y="99"/>
                    </a:lnTo>
                    <a:lnTo>
                      <a:pt x="219" y="111"/>
                    </a:lnTo>
                    <a:lnTo>
                      <a:pt x="219" y="122"/>
                    </a:lnTo>
                    <a:lnTo>
                      <a:pt x="217" y="132"/>
                    </a:lnTo>
                    <a:lnTo>
                      <a:pt x="214" y="142"/>
                    </a:lnTo>
                    <a:lnTo>
                      <a:pt x="211" y="153"/>
                    </a:lnTo>
                    <a:lnTo>
                      <a:pt x="206" y="163"/>
                    </a:lnTo>
                    <a:lnTo>
                      <a:pt x="201" y="172"/>
                    </a:lnTo>
                    <a:lnTo>
                      <a:pt x="194" y="180"/>
                    </a:lnTo>
                    <a:lnTo>
                      <a:pt x="187" y="188"/>
                    </a:lnTo>
                    <a:lnTo>
                      <a:pt x="179" y="195"/>
                    </a:lnTo>
                    <a:lnTo>
                      <a:pt x="171" y="202"/>
                    </a:lnTo>
                    <a:lnTo>
                      <a:pt x="162" y="207"/>
                    </a:lnTo>
                    <a:lnTo>
                      <a:pt x="152" y="212"/>
                    </a:lnTo>
                    <a:lnTo>
                      <a:pt x="143" y="215"/>
                    </a:lnTo>
                    <a:lnTo>
                      <a:pt x="131" y="218"/>
                    </a:lnTo>
                    <a:lnTo>
                      <a:pt x="121" y="220"/>
                    </a:lnTo>
                    <a:lnTo>
                      <a:pt x="110" y="220"/>
                    </a:lnTo>
                    <a:lnTo>
                      <a:pt x="98" y="220"/>
                    </a:lnTo>
                    <a:lnTo>
                      <a:pt x="88" y="218"/>
                    </a:lnTo>
                    <a:lnTo>
                      <a:pt x="77" y="215"/>
                    </a:lnTo>
                    <a:lnTo>
                      <a:pt x="67" y="212"/>
                    </a:lnTo>
                    <a:lnTo>
                      <a:pt x="57" y="207"/>
                    </a:lnTo>
                    <a:lnTo>
                      <a:pt x="48" y="202"/>
                    </a:lnTo>
                    <a:lnTo>
                      <a:pt x="40" y="195"/>
                    </a:lnTo>
                    <a:lnTo>
                      <a:pt x="32" y="188"/>
                    </a:lnTo>
                    <a:lnTo>
                      <a:pt x="25" y="180"/>
                    </a:lnTo>
                    <a:lnTo>
                      <a:pt x="18" y="172"/>
                    </a:lnTo>
                    <a:lnTo>
                      <a:pt x="13" y="163"/>
                    </a:lnTo>
                    <a:lnTo>
                      <a:pt x="8" y="153"/>
                    </a:lnTo>
                    <a:lnTo>
                      <a:pt x="5" y="142"/>
                    </a:lnTo>
                    <a:lnTo>
                      <a:pt x="2" y="132"/>
                    </a:lnTo>
                    <a:lnTo>
                      <a:pt x="0" y="122"/>
                    </a:lnTo>
                    <a:lnTo>
                      <a:pt x="0" y="111"/>
                    </a:lnTo>
                    <a:lnTo>
                      <a:pt x="0" y="99"/>
                    </a:lnTo>
                    <a:lnTo>
                      <a:pt x="2" y="88"/>
                    </a:lnTo>
                    <a:lnTo>
                      <a:pt x="5" y="78"/>
                    </a:lnTo>
                    <a:lnTo>
                      <a:pt x="8" y="67"/>
                    </a:lnTo>
                    <a:lnTo>
                      <a:pt x="13" y="58"/>
                    </a:lnTo>
                    <a:lnTo>
                      <a:pt x="18" y="49"/>
                    </a:lnTo>
                    <a:lnTo>
                      <a:pt x="25" y="41"/>
                    </a:lnTo>
                    <a:lnTo>
                      <a:pt x="32" y="33"/>
                    </a:lnTo>
                    <a:lnTo>
                      <a:pt x="40" y="25"/>
                    </a:lnTo>
                    <a:lnTo>
                      <a:pt x="48" y="20"/>
                    </a:lnTo>
                    <a:lnTo>
                      <a:pt x="57" y="14"/>
                    </a:lnTo>
                    <a:lnTo>
                      <a:pt x="67" y="9"/>
                    </a:lnTo>
                    <a:lnTo>
                      <a:pt x="77" y="6"/>
                    </a:lnTo>
                    <a:lnTo>
                      <a:pt x="88" y="2"/>
                    </a:lnTo>
                    <a:lnTo>
                      <a:pt x="98" y="1"/>
                    </a:ln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1" name="Freeform 40"/>
              <p:cNvSpPr>
                <a:spLocks/>
              </p:cNvSpPr>
              <p:nvPr userDrawn="1"/>
            </p:nvSpPr>
            <p:spPr bwMode="auto">
              <a:xfrm>
                <a:off x="441889" y="142680"/>
                <a:ext cx="177084" cy="187388"/>
              </a:xfrm>
              <a:custGeom>
                <a:avLst/>
                <a:gdLst>
                  <a:gd name="T0" fmla="*/ 181 w 590"/>
                  <a:gd name="T1" fmla="*/ 15 h 624"/>
                  <a:gd name="T2" fmla="*/ 184 w 590"/>
                  <a:gd name="T3" fmla="*/ 98 h 624"/>
                  <a:gd name="T4" fmla="*/ 196 w 590"/>
                  <a:gd name="T5" fmla="*/ 81 h 624"/>
                  <a:gd name="T6" fmla="*/ 209 w 590"/>
                  <a:gd name="T7" fmla="*/ 63 h 624"/>
                  <a:gd name="T8" fmla="*/ 227 w 590"/>
                  <a:gd name="T9" fmla="*/ 46 h 624"/>
                  <a:gd name="T10" fmla="*/ 248 w 590"/>
                  <a:gd name="T11" fmla="*/ 31 h 624"/>
                  <a:gd name="T12" fmla="*/ 273 w 590"/>
                  <a:gd name="T13" fmla="*/ 18 h 624"/>
                  <a:gd name="T14" fmla="*/ 299 w 590"/>
                  <a:gd name="T15" fmla="*/ 9 h 624"/>
                  <a:gd name="T16" fmla="*/ 330 w 590"/>
                  <a:gd name="T17" fmla="*/ 3 h 624"/>
                  <a:gd name="T18" fmla="*/ 363 w 590"/>
                  <a:gd name="T19" fmla="*/ 0 h 624"/>
                  <a:gd name="T20" fmla="*/ 397 w 590"/>
                  <a:gd name="T21" fmla="*/ 1 h 624"/>
                  <a:gd name="T22" fmla="*/ 428 w 590"/>
                  <a:gd name="T23" fmla="*/ 6 h 624"/>
                  <a:gd name="T24" fmla="*/ 455 w 590"/>
                  <a:gd name="T25" fmla="*/ 13 h 624"/>
                  <a:gd name="T26" fmla="*/ 479 w 590"/>
                  <a:gd name="T27" fmla="*/ 22 h 624"/>
                  <a:gd name="T28" fmla="*/ 501 w 590"/>
                  <a:gd name="T29" fmla="*/ 34 h 624"/>
                  <a:gd name="T30" fmla="*/ 519 w 590"/>
                  <a:gd name="T31" fmla="*/ 49 h 624"/>
                  <a:gd name="T32" fmla="*/ 535 w 590"/>
                  <a:gd name="T33" fmla="*/ 65 h 624"/>
                  <a:gd name="T34" fmla="*/ 549 w 590"/>
                  <a:gd name="T35" fmla="*/ 83 h 624"/>
                  <a:gd name="T36" fmla="*/ 559 w 590"/>
                  <a:gd name="T37" fmla="*/ 104 h 624"/>
                  <a:gd name="T38" fmla="*/ 568 w 590"/>
                  <a:gd name="T39" fmla="*/ 127 h 624"/>
                  <a:gd name="T40" fmla="*/ 582 w 590"/>
                  <a:gd name="T41" fmla="*/ 176 h 624"/>
                  <a:gd name="T42" fmla="*/ 588 w 590"/>
                  <a:gd name="T43" fmla="*/ 230 h 624"/>
                  <a:gd name="T44" fmla="*/ 590 w 590"/>
                  <a:gd name="T45" fmla="*/ 291 h 624"/>
                  <a:gd name="T46" fmla="*/ 401 w 590"/>
                  <a:gd name="T47" fmla="*/ 624 h 624"/>
                  <a:gd name="T48" fmla="*/ 401 w 590"/>
                  <a:gd name="T49" fmla="*/ 301 h 624"/>
                  <a:gd name="T50" fmla="*/ 397 w 590"/>
                  <a:gd name="T51" fmla="*/ 259 h 624"/>
                  <a:gd name="T52" fmla="*/ 393 w 590"/>
                  <a:gd name="T53" fmla="*/ 232 h 624"/>
                  <a:gd name="T54" fmla="*/ 382 w 590"/>
                  <a:gd name="T55" fmla="*/ 210 h 624"/>
                  <a:gd name="T56" fmla="*/ 369 w 590"/>
                  <a:gd name="T57" fmla="*/ 189 h 624"/>
                  <a:gd name="T58" fmla="*/ 347 w 590"/>
                  <a:gd name="T59" fmla="*/ 176 h 624"/>
                  <a:gd name="T60" fmla="*/ 320 w 590"/>
                  <a:gd name="T61" fmla="*/ 168 h 624"/>
                  <a:gd name="T62" fmla="*/ 284 w 590"/>
                  <a:gd name="T63" fmla="*/ 168 h 624"/>
                  <a:gd name="T64" fmla="*/ 255 w 590"/>
                  <a:gd name="T65" fmla="*/ 174 h 624"/>
                  <a:gd name="T66" fmla="*/ 232 w 590"/>
                  <a:gd name="T67" fmla="*/ 187 h 624"/>
                  <a:gd name="T68" fmla="*/ 215 w 590"/>
                  <a:gd name="T69" fmla="*/ 204 h 624"/>
                  <a:gd name="T70" fmla="*/ 204 w 590"/>
                  <a:gd name="T71" fmla="*/ 227 h 624"/>
                  <a:gd name="T72" fmla="*/ 196 w 590"/>
                  <a:gd name="T73" fmla="*/ 252 h 624"/>
                  <a:gd name="T74" fmla="*/ 191 w 590"/>
                  <a:gd name="T75" fmla="*/ 279 h 624"/>
                  <a:gd name="T76" fmla="*/ 189 w 590"/>
                  <a:gd name="T77" fmla="*/ 308 h 624"/>
                  <a:gd name="T78" fmla="*/ 189 w 590"/>
                  <a:gd name="T79" fmla="*/ 624 h 624"/>
                  <a:gd name="T80" fmla="*/ 0 w 590"/>
                  <a:gd name="T81" fmla="*/ 15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0" h="624">
                    <a:moveTo>
                      <a:pt x="0" y="15"/>
                    </a:moveTo>
                    <a:lnTo>
                      <a:pt x="181" y="15"/>
                    </a:lnTo>
                    <a:lnTo>
                      <a:pt x="181" y="98"/>
                    </a:lnTo>
                    <a:lnTo>
                      <a:pt x="184" y="98"/>
                    </a:lnTo>
                    <a:lnTo>
                      <a:pt x="189" y="89"/>
                    </a:lnTo>
                    <a:lnTo>
                      <a:pt x="196" y="81"/>
                    </a:lnTo>
                    <a:lnTo>
                      <a:pt x="202" y="72"/>
                    </a:lnTo>
                    <a:lnTo>
                      <a:pt x="209" y="63"/>
                    </a:lnTo>
                    <a:lnTo>
                      <a:pt x="218" y="55"/>
                    </a:lnTo>
                    <a:lnTo>
                      <a:pt x="227" y="46"/>
                    </a:lnTo>
                    <a:lnTo>
                      <a:pt x="238" y="39"/>
                    </a:lnTo>
                    <a:lnTo>
                      <a:pt x="248" y="31"/>
                    </a:lnTo>
                    <a:lnTo>
                      <a:pt x="261" y="24"/>
                    </a:lnTo>
                    <a:lnTo>
                      <a:pt x="273" y="18"/>
                    </a:lnTo>
                    <a:lnTo>
                      <a:pt x="286" y="13"/>
                    </a:lnTo>
                    <a:lnTo>
                      <a:pt x="299" y="9"/>
                    </a:lnTo>
                    <a:lnTo>
                      <a:pt x="314" y="5"/>
                    </a:lnTo>
                    <a:lnTo>
                      <a:pt x="330" y="3"/>
                    </a:lnTo>
                    <a:lnTo>
                      <a:pt x="346" y="0"/>
                    </a:lnTo>
                    <a:lnTo>
                      <a:pt x="363" y="0"/>
                    </a:lnTo>
                    <a:lnTo>
                      <a:pt x="380" y="0"/>
                    </a:lnTo>
                    <a:lnTo>
                      <a:pt x="397" y="1"/>
                    </a:lnTo>
                    <a:lnTo>
                      <a:pt x="413" y="4"/>
                    </a:lnTo>
                    <a:lnTo>
                      <a:pt x="428" y="6"/>
                    </a:lnTo>
                    <a:lnTo>
                      <a:pt x="442" y="9"/>
                    </a:lnTo>
                    <a:lnTo>
                      <a:pt x="455" y="13"/>
                    </a:lnTo>
                    <a:lnTo>
                      <a:pt x="468" y="17"/>
                    </a:lnTo>
                    <a:lnTo>
                      <a:pt x="479" y="22"/>
                    </a:lnTo>
                    <a:lnTo>
                      <a:pt x="491" y="28"/>
                    </a:lnTo>
                    <a:lnTo>
                      <a:pt x="501" y="34"/>
                    </a:lnTo>
                    <a:lnTo>
                      <a:pt x="510" y="41"/>
                    </a:lnTo>
                    <a:lnTo>
                      <a:pt x="519" y="49"/>
                    </a:lnTo>
                    <a:lnTo>
                      <a:pt x="527" y="57"/>
                    </a:lnTo>
                    <a:lnTo>
                      <a:pt x="535" y="65"/>
                    </a:lnTo>
                    <a:lnTo>
                      <a:pt x="542" y="74"/>
                    </a:lnTo>
                    <a:lnTo>
                      <a:pt x="549" y="83"/>
                    </a:lnTo>
                    <a:lnTo>
                      <a:pt x="554" y="94"/>
                    </a:lnTo>
                    <a:lnTo>
                      <a:pt x="559" y="104"/>
                    </a:lnTo>
                    <a:lnTo>
                      <a:pt x="565" y="115"/>
                    </a:lnTo>
                    <a:lnTo>
                      <a:pt x="568" y="127"/>
                    </a:lnTo>
                    <a:lnTo>
                      <a:pt x="576" y="151"/>
                    </a:lnTo>
                    <a:lnTo>
                      <a:pt x="582" y="176"/>
                    </a:lnTo>
                    <a:lnTo>
                      <a:pt x="585" y="203"/>
                    </a:lnTo>
                    <a:lnTo>
                      <a:pt x="588" y="230"/>
                    </a:lnTo>
                    <a:lnTo>
                      <a:pt x="590" y="260"/>
                    </a:lnTo>
                    <a:lnTo>
                      <a:pt x="590" y="291"/>
                    </a:lnTo>
                    <a:lnTo>
                      <a:pt x="590" y="624"/>
                    </a:lnTo>
                    <a:lnTo>
                      <a:pt x="401" y="624"/>
                    </a:lnTo>
                    <a:lnTo>
                      <a:pt x="401" y="328"/>
                    </a:lnTo>
                    <a:lnTo>
                      <a:pt x="401" y="301"/>
                    </a:lnTo>
                    <a:lnTo>
                      <a:pt x="400" y="273"/>
                    </a:lnTo>
                    <a:lnTo>
                      <a:pt x="397" y="259"/>
                    </a:lnTo>
                    <a:lnTo>
                      <a:pt x="395" y="246"/>
                    </a:lnTo>
                    <a:lnTo>
                      <a:pt x="393" y="232"/>
                    </a:lnTo>
                    <a:lnTo>
                      <a:pt x="388" y="221"/>
                    </a:lnTo>
                    <a:lnTo>
                      <a:pt x="382" y="210"/>
                    </a:lnTo>
                    <a:lnTo>
                      <a:pt x="377" y="199"/>
                    </a:lnTo>
                    <a:lnTo>
                      <a:pt x="369" y="189"/>
                    </a:lnTo>
                    <a:lnTo>
                      <a:pt x="359" y="182"/>
                    </a:lnTo>
                    <a:lnTo>
                      <a:pt x="347" y="176"/>
                    </a:lnTo>
                    <a:lnTo>
                      <a:pt x="335" y="171"/>
                    </a:lnTo>
                    <a:lnTo>
                      <a:pt x="320" y="168"/>
                    </a:lnTo>
                    <a:lnTo>
                      <a:pt x="303" y="166"/>
                    </a:lnTo>
                    <a:lnTo>
                      <a:pt x="284" y="168"/>
                    </a:lnTo>
                    <a:lnTo>
                      <a:pt x="270" y="170"/>
                    </a:lnTo>
                    <a:lnTo>
                      <a:pt x="255" y="174"/>
                    </a:lnTo>
                    <a:lnTo>
                      <a:pt x="243" y="180"/>
                    </a:lnTo>
                    <a:lnTo>
                      <a:pt x="232" y="187"/>
                    </a:lnTo>
                    <a:lnTo>
                      <a:pt x="223" y="195"/>
                    </a:lnTo>
                    <a:lnTo>
                      <a:pt x="215" y="204"/>
                    </a:lnTo>
                    <a:lnTo>
                      <a:pt x="209" y="215"/>
                    </a:lnTo>
                    <a:lnTo>
                      <a:pt x="204" y="227"/>
                    </a:lnTo>
                    <a:lnTo>
                      <a:pt x="199" y="238"/>
                    </a:lnTo>
                    <a:lnTo>
                      <a:pt x="196" y="252"/>
                    </a:lnTo>
                    <a:lnTo>
                      <a:pt x="193" y="264"/>
                    </a:lnTo>
                    <a:lnTo>
                      <a:pt x="191" y="279"/>
                    </a:lnTo>
                    <a:lnTo>
                      <a:pt x="190" y="293"/>
                    </a:lnTo>
                    <a:lnTo>
                      <a:pt x="189" y="308"/>
                    </a:lnTo>
                    <a:lnTo>
                      <a:pt x="189" y="322"/>
                    </a:lnTo>
                    <a:lnTo>
                      <a:pt x="189" y="624"/>
                    </a:lnTo>
                    <a:lnTo>
                      <a:pt x="0" y="624"/>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18" name="Group 17"/>
            <p:cNvGrpSpPr/>
            <p:nvPr userDrawn="1"/>
          </p:nvGrpSpPr>
          <p:grpSpPr>
            <a:xfrm>
              <a:off x="577633" y="4763"/>
              <a:ext cx="254136" cy="253715"/>
              <a:chOff x="577633" y="4763"/>
              <a:chExt cx="382681" cy="382270"/>
            </a:xfrm>
          </p:grpSpPr>
          <p:sp>
            <p:nvSpPr>
              <p:cNvPr id="37" name="Freeform 36"/>
              <p:cNvSpPr>
                <a:spLocks/>
              </p:cNvSpPr>
              <p:nvPr userDrawn="1"/>
            </p:nvSpPr>
            <p:spPr bwMode="auto">
              <a:xfrm>
                <a:off x="577633"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3C4983"/>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sz="1800" dirty="0"/>
              </a:p>
            </p:txBody>
          </p:sp>
          <p:sp>
            <p:nvSpPr>
              <p:cNvPr id="38" name="Freeform 37"/>
              <p:cNvSpPr>
                <a:spLocks/>
              </p:cNvSpPr>
              <p:nvPr userDrawn="1"/>
            </p:nvSpPr>
            <p:spPr bwMode="auto">
              <a:xfrm>
                <a:off x="732206" y="61729"/>
                <a:ext cx="169580" cy="323805"/>
              </a:xfrm>
              <a:custGeom>
                <a:avLst/>
                <a:gdLst>
                  <a:gd name="T0" fmla="*/ 365 w 562"/>
                  <a:gd name="T1" fmla="*/ 1082 h 1082"/>
                  <a:gd name="T2" fmla="*/ 365 w 562"/>
                  <a:gd name="T3" fmla="*/ 589 h 1082"/>
                  <a:gd name="T4" fmla="*/ 530 w 562"/>
                  <a:gd name="T5" fmla="*/ 589 h 1082"/>
                  <a:gd name="T6" fmla="*/ 555 w 562"/>
                  <a:gd name="T7" fmla="*/ 397 h 1082"/>
                  <a:gd name="T8" fmla="*/ 365 w 562"/>
                  <a:gd name="T9" fmla="*/ 397 h 1082"/>
                  <a:gd name="T10" fmla="*/ 365 w 562"/>
                  <a:gd name="T11" fmla="*/ 274 h 1082"/>
                  <a:gd name="T12" fmla="*/ 366 w 562"/>
                  <a:gd name="T13" fmla="*/ 253 h 1082"/>
                  <a:gd name="T14" fmla="*/ 368 w 562"/>
                  <a:gd name="T15" fmla="*/ 235 h 1082"/>
                  <a:gd name="T16" fmla="*/ 371 w 562"/>
                  <a:gd name="T17" fmla="*/ 227 h 1082"/>
                  <a:gd name="T18" fmla="*/ 374 w 562"/>
                  <a:gd name="T19" fmla="*/ 219 h 1082"/>
                  <a:gd name="T20" fmla="*/ 377 w 562"/>
                  <a:gd name="T21" fmla="*/ 212 h 1082"/>
                  <a:gd name="T22" fmla="*/ 382 w 562"/>
                  <a:gd name="T23" fmla="*/ 205 h 1082"/>
                  <a:gd name="T24" fmla="*/ 388 w 562"/>
                  <a:gd name="T25" fmla="*/ 200 h 1082"/>
                  <a:gd name="T26" fmla="*/ 395 w 562"/>
                  <a:gd name="T27" fmla="*/ 195 h 1082"/>
                  <a:gd name="T28" fmla="*/ 403 w 562"/>
                  <a:gd name="T29" fmla="*/ 191 h 1082"/>
                  <a:gd name="T30" fmla="*/ 412 w 562"/>
                  <a:gd name="T31" fmla="*/ 186 h 1082"/>
                  <a:gd name="T32" fmla="*/ 422 w 562"/>
                  <a:gd name="T33" fmla="*/ 184 h 1082"/>
                  <a:gd name="T34" fmla="*/ 433 w 562"/>
                  <a:gd name="T35" fmla="*/ 181 h 1082"/>
                  <a:gd name="T36" fmla="*/ 446 w 562"/>
                  <a:gd name="T37" fmla="*/ 180 h 1082"/>
                  <a:gd name="T38" fmla="*/ 461 w 562"/>
                  <a:gd name="T39" fmla="*/ 179 h 1082"/>
                  <a:gd name="T40" fmla="*/ 562 w 562"/>
                  <a:gd name="T41" fmla="*/ 179 h 1082"/>
                  <a:gd name="T42" fmla="*/ 562 w 562"/>
                  <a:gd name="T43" fmla="*/ 7 h 1082"/>
                  <a:gd name="T44" fmla="*/ 542 w 562"/>
                  <a:gd name="T45" fmla="*/ 5 h 1082"/>
                  <a:gd name="T46" fmla="*/ 507 w 562"/>
                  <a:gd name="T47" fmla="*/ 3 h 1082"/>
                  <a:gd name="T48" fmla="*/ 464 w 562"/>
                  <a:gd name="T49" fmla="*/ 0 h 1082"/>
                  <a:gd name="T50" fmla="*/ 414 w 562"/>
                  <a:gd name="T51" fmla="*/ 0 h 1082"/>
                  <a:gd name="T52" fmla="*/ 387 w 562"/>
                  <a:gd name="T53" fmla="*/ 0 h 1082"/>
                  <a:gd name="T54" fmla="*/ 360 w 562"/>
                  <a:gd name="T55" fmla="*/ 4 h 1082"/>
                  <a:gd name="T56" fmla="*/ 348 w 562"/>
                  <a:gd name="T57" fmla="*/ 6 h 1082"/>
                  <a:gd name="T58" fmla="*/ 336 w 562"/>
                  <a:gd name="T59" fmla="*/ 9 h 1082"/>
                  <a:gd name="T60" fmla="*/ 324 w 562"/>
                  <a:gd name="T61" fmla="*/ 13 h 1082"/>
                  <a:gd name="T62" fmla="*/ 313 w 562"/>
                  <a:gd name="T63" fmla="*/ 16 h 1082"/>
                  <a:gd name="T64" fmla="*/ 302 w 562"/>
                  <a:gd name="T65" fmla="*/ 21 h 1082"/>
                  <a:gd name="T66" fmla="*/ 291 w 562"/>
                  <a:gd name="T67" fmla="*/ 25 h 1082"/>
                  <a:gd name="T68" fmla="*/ 281 w 562"/>
                  <a:gd name="T69" fmla="*/ 31 h 1082"/>
                  <a:gd name="T70" fmla="*/ 270 w 562"/>
                  <a:gd name="T71" fmla="*/ 37 h 1082"/>
                  <a:gd name="T72" fmla="*/ 261 w 562"/>
                  <a:gd name="T73" fmla="*/ 44 h 1082"/>
                  <a:gd name="T74" fmla="*/ 252 w 562"/>
                  <a:gd name="T75" fmla="*/ 50 h 1082"/>
                  <a:gd name="T76" fmla="*/ 243 w 562"/>
                  <a:gd name="T77" fmla="*/ 57 h 1082"/>
                  <a:gd name="T78" fmla="*/ 235 w 562"/>
                  <a:gd name="T79" fmla="*/ 65 h 1082"/>
                  <a:gd name="T80" fmla="*/ 227 w 562"/>
                  <a:gd name="T81" fmla="*/ 73 h 1082"/>
                  <a:gd name="T82" fmla="*/ 219 w 562"/>
                  <a:gd name="T83" fmla="*/ 82 h 1082"/>
                  <a:gd name="T84" fmla="*/ 212 w 562"/>
                  <a:gd name="T85" fmla="*/ 91 h 1082"/>
                  <a:gd name="T86" fmla="*/ 205 w 562"/>
                  <a:gd name="T87" fmla="*/ 102 h 1082"/>
                  <a:gd name="T88" fmla="*/ 200 w 562"/>
                  <a:gd name="T89" fmla="*/ 112 h 1082"/>
                  <a:gd name="T90" fmla="*/ 194 w 562"/>
                  <a:gd name="T91" fmla="*/ 122 h 1082"/>
                  <a:gd name="T92" fmla="*/ 188 w 562"/>
                  <a:gd name="T93" fmla="*/ 134 h 1082"/>
                  <a:gd name="T94" fmla="*/ 184 w 562"/>
                  <a:gd name="T95" fmla="*/ 145 h 1082"/>
                  <a:gd name="T96" fmla="*/ 180 w 562"/>
                  <a:gd name="T97" fmla="*/ 158 h 1082"/>
                  <a:gd name="T98" fmla="*/ 176 w 562"/>
                  <a:gd name="T99" fmla="*/ 170 h 1082"/>
                  <a:gd name="T100" fmla="*/ 174 w 562"/>
                  <a:gd name="T101" fmla="*/ 183 h 1082"/>
                  <a:gd name="T102" fmla="*/ 170 w 562"/>
                  <a:gd name="T103" fmla="*/ 196 h 1082"/>
                  <a:gd name="T104" fmla="*/ 169 w 562"/>
                  <a:gd name="T105" fmla="*/ 210 h 1082"/>
                  <a:gd name="T106" fmla="*/ 167 w 562"/>
                  <a:gd name="T107" fmla="*/ 225 h 1082"/>
                  <a:gd name="T108" fmla="*/ 167 w 562"/>
                  <a:gd name="T109" fmla="*/ 239 h 1082"/>
                  <a:gd name="T110" fmla="*/ 166 w 562"/>
                  <a:gd name="T111" fmla="*/ 254 h 1082"/>
                  <a:gd name="T112" fmla="*/ 166 w 562"/>
                  <a:gd name="T113" fmla="*/ 397 h 1082"/>
                  <a:gd name="T114" fmla="*/ 0 w 562"/>
                  <a:gd name="T115" fmla="*/ 397 h 1082"/>
                  <a:gd name="T116" fmla="*/ 0 w 562"/>
                  <a:gd name="T117" fmla="*/ 589 h 1082"/>
                  <a:gd name="T118" fmla="*/ 166 w 562"/>
                  <a:gd name="T119" fmla="*/ 589 h 1082"/>
                  <a:gd name="T120" fmla="*/ 166 w 562"/>
                  <a:gd name="T121" fmla="*/ 1082 h 1082"/>
                  <a:gd name="T122" fmla="*/ 365 w 562"/>
                  <a:gd name="T123" fmla="*/ 1082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 h="1082">
                    <a:moveTo>
                      <a:pt x="365" y="1082"/>
                    </a:moveTo>
                    <a:lnTo>
                      <a:pt x="365" y="589"/>
                    </a:lnTo>
                    <a:lnTo>
                      <a:pt x="530" y="589"/>
                    </a:lnTo>
                    <a:lnTo>
                      <a:pt x="555" y="397"/>
                    </a:lnTo>
                    <a:lnTo>
                      <a:pt x="365" y="397"/>
                    </a:lnTo>
                    <a:lnTo>
                      <a:pt x="365" y="274"/>
                    </a:lnTo>
                    <a:lnTo>
                      <a:pt x="366" y="253"/>
                    </a:lnTo>
                    <a:lnTo>
                      <a:pt x="368" y="235"/>
                    </a:lnTo>
                    <a:lnTo>
                      <a:pt x="371" y="227"/>
                    </a:lnTo>
                    <a:lnTo>
                      <a:pt x="374" y="219"/>
                    </a:lnTo>
                    <a:lnTo>
                      <a:pt x="377" y="212"/>
                    </a:lnTo>
                    <a:lnTo>
                      <a:pt x="382" y="205"/>
                    </a:lnTo>
                    <a:lnTo>
                      <a:pt x="388" y="200"/>
                    </a:lnTo>
                    <a:lnTo>
                      <a:pt x="395" y="195"/>
                    </a:lnTo>
                    <a:lnTo>
                      <a:pt x="403" y="191"/>
                    </a:lnTo>
                    <a:lnTo>
                      <a:pt x="412" y="186"/>
                    </a:lnTo>
                    <a:lnTo>
                      <a:pt x="422" y="184"/>
                    </a:lnTo>
                    <a:lnTo>
                      <a:pt x="433" y="181"/>
                    </a:lnTo>
                    <a:lnTo>
                      <a:pt x="446" y="180"/>
                    </a:lnTo>
                    <a:lnTo>
                      <a:pt x="461" y="179"/>
                    </a:lnTo>
                    <a:lnTo>
                      <a:pt x="562" y="179"/>
                    </a:lnTo>
                    <a:lnTo>
                      <a:pt x="562" y="7"/>
                    </a:lnTo>
                    <a:lnTo>
                      <a:pt x="542" y="5"/>
                    </a:lnTo>
                    <a:lnTo>
                      <a:pt x="507" y="3"/>
                    </a:lnTo>
                    <a:lnTo>
                      <a:pt x="464" y="0"/>
                    </a:lnTo>
                    <a:lnTo>
                      <a:pt x="414" y="0"/>
                    </a:lnTo>
                    <a:lnTo>
                      <a:pt x="387" y="0"/>
                    </a:lnTo>
                    <a:lnTo>
                      <a:pt x="360" y="4"/>
                    </a:lnTo>
                    <a:lnTo>
                      <a:pt x="348" y="6"/>
                    </a:lnTo>
                    <a:lnTo>
                      <a:pt x="336" y="9"/>
                    </a:lnTo>
                    <a:lnTo>
                      <a:pt x="324" y="13"/>
                    </a:lnTo>
                    <a:lnTo>
                      <a:pt x="313" y="16"/>
                    </a:lnTo>
                    <a:lnTo>
                      <a:pt x="302" y="21"/>
                    </a:lnTo>
                    <a:lnTo>
                      <a:pt x="291" y="25"/>
                    </a:lnTo>
                    <a:lnTo>
                      <a:pt x="281" y="31"/>
                    </a:lnTo>
                    <a:lnTo>
                      <a:pt x="270" y="37"/>
                    </a:lnTo>
                    <a:lnTo>
                      <a:pt x="261" y="44"/>
                    </a:lnTo>
                    <a:lnTo>
                      <a:pt x="252" y="50"/>
                    </a:lnTo>
                    <a:lnTo>
                      <a:pt x="243" y="57"/>
                    </a:lnTo>
                    <a:lnTo>
                      <a:pt x="235" y="65"/>
                    </a:lnTo>
                    <a:lnTo>
                      <a:pt x="227" y="73"/>
                    </a:lnTo>
                    <a:lnTo>
                      <a:pt x="219" y="82"/>
                    </a:lnTo>
                    <a:lnTo>
                      <a:pt x="212" y="91"/>
                    </a:lnTo>
                    <a:lnTo>
                      <a:pt x="205" y="102"/>
                    </a:lnTo>
                    <a:lnTo>
                      <a:pt x="200" y="112"/>
                    </a:lnTo>
                    <a:lnTo>
                      <a:pt x="194" y="122"/>
                    </a:lnTo>
                    <a:lnTo>
                      <a:pt x="188" y="134"/>
                    </a:lnTo>
                    <a:lnTo>
                      <a:pt x="184" y="145"/>
                    </a:lnTo>
                    <a:lnTo>
                      <a:pt x="180" y="158"/>
                    </a:lnTo>
                    <a:lnTo>
                      <a:pt x="176" y="170"/>
                    </a:lnTo>
                    <a:lnTo>
                      <a:pt x="174" y="183"/>
                    </a:lnTo>
                    <a:lnTo>
                      <a:pt x="170" y="196"/>
                    </a:lnTo>
                    <a:lnTo>
                      <a:pt x="169" y="210"/>
                    </a:lnTo>
                    <a:lnTo>
                      <a:pt x="167" y="225"/>
                    </a:lnTo>
                    <a:lnTo>
                      <a:pt x="167" y="239"/>
                    </a:lnTo>
                    <a:lnTo>
                      <a:pt x="166" y="254"/>
                    </a:lnTo>
                    <a:lnTo>
                      <a:pt x="166" y="397"/>
                    </a:lnTo>
                    <a:lnTo>
                      <a:pt x="0" y="397"/>
                    </a:lnTo>
                    <a:lnTo>
                      <a:pt x="0" y="589"/>
                    </a:lnTo>
                    <a:lnTo>
                      <a:pt x="166" y="589"/>
                    </a:lnTo>
                    <a:lnTo>
                      <a:pt x="166" y="1082"/>
                    </a:lnTo>
                    <a:lnTo>
                      <a:pt x="365" y="10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19" name="Group 18"/>
            <p:cNvGrpSpPr/>
            <p:nvPr userDrawn="1"/>
          </p:nvGrpSpPr>
          <p:grpSpPr>
            <a:xfrm>
              <a:off x="1441092" y="4763"/>
              <a:ext cx="254136" cy="253715"/>
              <a:chOff x="1441092" y="4763"/>
              <a:chExt cx="382681" cy="382270"/>
            </a:xfrm>
          </p:grpSpPr>
          <p:sp>
            <p:nvSpPr>
              <p:cNvPr id="35" name="Freeform 34"/>
              <p:cNvSpPr>
                <a:spLocks/>
              </p:cNvSpPr>
              <p:nvPr userDrawn="1"/>
            </p:nvSpPr>
            <p:spPr bwMode="auto">
              <a:xfrm>
                <a:off x="1441092" y="4763"/>
                <a:ext cx="382681"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sz="1800" dirty="0"/>
              </a:p>
            </p:txBody>
          </p:sp>
          <p:sp>
            <p:nvSpPr>
              <p:cNvPr id="36" name="Freeform 35"/>
              <p:cNvSpPr>
                <a:spLocks noEditPoints="1"/>
              </p:cNvSpPr>
              <p:nvPr userDrawn="1"/>
            </p:nvSpPr>
            <p:spPr bwMode="auto">
              <a:xfrm>
                <a:off x="1504122" y="99207"/>
                <a:ext cx="252118" cy="190386"/>
              </a:xfrm>
              <a:custGeom>
                <a:avLst/>
                <a:gdLst>
                  <a:gd name="T0" fmla="*/ 125 w 836"/>
                  <a:gd name="T1" fmla="*/ 0 h 633"/>
                  <a:gd name="T2" fmla="*/ 100 w 836"/>
                  <a:gd name="T3" fmla="*/ 3 h 633"/>
                  <a:gd name="T4" fmla="*/ 76 w 836"/>
                  <a:gd name="T5" fmla="*/ 10 h 633"/>
                  <a:gd name="T6" fmla="*/ 55 w 836"/>
                  <a:gd name="T7" fmla="*/ 21 h 633"/>
                  <a:gd name="T8" fmla="*/ 37 w 836"/>
                  <a:gd name="T9" fmla="*/ 36 h 633"/>
                  <a:gd name="T10" fmla="*/ 21 w 836"/>
                  <a:gd name="T11" fmla="*/ 54 h 633"/>
                  <a:gd name="T12" fmla="*/ 10 w 836"/>
                  <a:gd name="T13" fmla="*/ 76 h 633"/>
                  <a:gd name="T14" fmla="*/ 3 w 836"/>
                  <a:gd name="T15" fmla="*/ 99 h 633"/>
                  <a:gd name="T16" fmla="*/ 0 w 836"/>
                  <a:gd name="T17" fmla="*/ 125 h 633"/>
                  <a:gd name="T18" fmla="*/ 0 w 836"/>
                  <a:gd name="T19" fmla="*/ 521 h 633"/>
                  <a:gd name="T20" fmla="*/ 5 w 836"/>
                  <a:gd name="T21" fmla="*/ 546 h 633"/>
                  <a:gd name="T22" fmla="*/ 15 w 836"/>
                  <a:gd name="T23" fmla="*/ 568 h 633"/>
                  <a:gd name="T24" fmla="*/ 28 w 836"/>
                  <a:gd name="T25" fmla="*/ 588 h 633"/>
                  <a:gd name="T26" fmla="*/ 45 w 836"/>
                  <a:gd name="T27" fmla="*/ 605 h 633"/>
                  <a:gd name="T28" fmla="*/ 65 w 836"/>
                  <a:gd name="T29" fmla="*/ 618 h 633"/>
                  <a:gd name="T30" fmla="*/ 87 w 836"/>
                  <a:gd name="T31" fmla="*/ 628 h 633"/>
                  <a:gd name="T32" fmla="*/ 112 w 836"/>
                  <a:gd name="T33" fmla="*/ 633 h 633"/>
                  <a:gd name="T34" fmla="*/ 711 w 836"/>
                  <a:gd name="T35" fmla="*/ 633 h 633"/>
                  <a:gd name="T36" fmla="*/ 736 w 836"/>
                  <a:gd name="T37" fmla="*/ 630 h 633"/>
                  <a:gd name="T38" fmla="*/ 760 w 836"/>
                  <a:gd name="T39" fmla="*/ 624 h 633"/>
                  <a:gd name="T40" fmla="*/ 781 w 836"/>
                  <a:gd name="T41" fmla="*/ 612 h 633"/>
                  <a:gd name="T42" fmla="*/ 799 w 836"/>
                  <a:gd name="T43" fmla="*/ 596 h 633"/>
                  <a:gd name="T44" fmla="*/ 815 w 836"/>
                  <a:gd name="T45" fmla="*/ 578 h 633"/>
                  <a:gd name="T46" fmla="*/ 826 w 836"/>
                  <a:gd name="T47" fmla="*/ 558 h 633"/>
                  <a:gd name="T48" fmla="*/ 833 w 836"/>
                  <a:gd name="T49" fmla="*/ 534 h 633"/>
                  <a:gd name="T50" fmla="*/ 836 w 836"/>
                  <a:gd name="T51" fmla="*/ 509 h 633"/>
                  <a:gd name="T52" fmla="*/ 836 w 836"/>
                  <a:gd name="T53" fmla="*/ 111 h 633"/>
                  <a:gd name="T54" fmla="*/ 830 w 836"/>
                  <a:gd name="T55" fmla="*/ 87 h 633"/>
                  <a:gd name="T56" fmla="*/ 821 w 836"/>
                  <a:gd name="T57" fmla="*/ 65 h 633"/>
                  <a:gd name="T58" fmla="*/ 807 w 836"/>
                  <a:gd name="T59" fmla="*/ 45 h 633"/>
                  <a:gd name="T60" fmla="*/ 791 w 836"/>
                  <a:gd name="T61" fmla="*/ 28 h 633"/>
                  <a:gd name="T62" fmla="*/ 771 w 836"/>
                  <a:gd name="T63" fmla="*/ 14 h 633"/>
                  <a:gd name="T64" fmla="*/ 749 w 836"/>
                  <a:gd name="T65" fmla="*/ 5 h 633"/>
                  <a:gd name="T66" fmla="*/ 724 w 836"/>
                  <a:gd name="T67" fmla="*/ 1 h 633"/>
                  <a:gd name="T68" fmla="*/ 298 w 836"/>
                  <a:gd name="T69" fmla="*/ 456 h 633"/>
                  <a:gd name="T70" fmla="*/ 538 w 836"/>
                  <a:gd name="T71" fmla="*/ 31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6" h="633">
                    <a:moveTo>
                      <a:pt x="711" y="0"/>
                    </a:moveTo>
                    <a:lnTo>
                      <a:pt x="125" y="0"/>
                    </a:lnTo>
                    <a:lnTo>
                      <a:pt x="112" y="1"/>
                    </a:lnTo>
                    <a:lnTo>
                      <a:pt x="100" y="3"/>
                    </a:lnTo>
                    <a:lnTo>
                      <a:pt x="87" y="5"/>
                    </a:lnTo>
                    <a:lnTo>
                      <a:pt x="76" y="10"/>
                    </a:lnTo>
                    <a:lnTo>
                      <a:pt x="65" y="14"/>
                    </a:lnTo>
                    <a:lnTo>
                      <a:pt x="55" y="21"/>
                    </a:lnTo>
                    <a:lnTo>
                      <a:pt x="45" y="28"/>
                    </a:lnTo>
                    <a:lnTo>
                      <a:pt x="37" y="36"/>
                    </a:lnTo>
                    <a:lnTo>
                      <a:pt x="28" y="45"/>
                    </a:lnTo>
                    <a:lnTo>
                      <a:pt x="21" y="54"/>
                    </a:lnTo>
                    <a:lnTo>
                      <a:pt x="15" y="65"/>
                    </a:lnTo>
                    <a:lnTo>
                      <a:pt x="10" y="76"/>
                    </a:lnTo>
                    <a:lnTo>
                      <a:pt x="5" y="87"/>
                    </a:lnTo>
                    <a:lnTo>
                      <a:pt x="3" y="99"/>
                    </a:lnTo>
                    <a:lnTo>
                      <a:pt x="0" y="111"/>
                    </a:lnTo>
                    <a:lnTo>
                      <a:pt x="0" y="125"/>
                    </a:lnTo>
                    <a:lnTo>
                      <a:pt x="0" y="509"/>
                    </a:lnTo>
                    <a:lnTo>
                      <a:pt x="0" y="521"/>
                    </a:lnTo>
                    <a:lnTo>
                      <a:pt x="3" y="534"/>
                    </a:lnTo>
                    <a:lnTo>
                      <a:pt x="5" y="546"/>
                    </a:lnTo>
                    <a:lnTo>
                      <a:pt x="10" y="558"/>
                    </a:lnTo>
                    <a:lnTo>
                      <a:pt x="15" y="568"/>
                    </a:lnTo>
                    <a:lnTo>
                      <a:pt x="21" y="578"/>
                    </a:lnTo>
                    <a:lnTo>
                      <a:pt x="28" y="588"/>
                    </a:lnTo>
                    <a:lnTo>
                      <a:pt x="37" y="596"/>
                    </a:lnTo>
                    <a:lnTo>
                      <a:pt x="45" y="605"/>
                    </a:lnTo>
                    <a:lnTo>
                      <a:pt x="55" y="612"/>
                    </a:lnTo>
                    <a:lnTo>
                      <a:pt x="65" y="618"/>
                    </a:lnTo>
                    <a:lnTo>
                      <a:pt x="76" y="624"/>
                    </a:lnTo>
                    <a:lnTo>
                      <a:pt x="87" y="628"/>
                    </a:lnTo>
                    <a:lnTo>
                      <a:pt x="100" y="630"/>
                    </a:lnTo>
                    <a:lnTo>
                      <a:pt x="112" y="633"/>
                    </a:lnTo>
                    <a:lnTo>
                      <a:pt x="125" y="633"/>
                    </a:lnTo>
                    <a:lnTo>
                      <a:pt x="711" y="633"/>
                    </a:lnTo>
                    <a:lnTo>
                      <a:pt x="724" y="633"/>
                    </a:lnTo>
                    <a:lnTo>
                      <a:pt x="736" y="630"/>
                    </a:lnTo>
                    <a:lnTo>
                      <a:pt x="749" y="628"/>
                    </a:lnTo>
                    <a:lnTo>
                      <a:pt x="760" y="624"/>
                    </a:lnTo>
                    <a:lnTo>
                      <a:pt x="771" y="618"/>
                    </a:lnTo>
                    <a:lnTo>
                      <a:pt x="781" y="612"/>
                    </a:lnTo>
                    <a:lnTo>
                      <a:pt x="791" y="605"/>
                    </a:lnTo>
                    <a:lnTo>
                      <a:pt x="799" y="596"/>
                    </a:lnTo>
                    <a:lnTo>
                      <a:pt x="807" y="588"/>
                    </a:lnTo>
                    <a:lnTo>
                      <a:pt x="815" y="578"/>
                    </a:lnTo>
                    <a:lnTo>
                      <a:pt x="821" y="568"/>
                    </a:lnTo>
                    <a:lnTo>
                      <a:pt x="826" y="558"/>
                    </a:lnTo>
                    <a:lnTo>
                      <a:pt x="830" y="546"/>
                    </a:lnTo>
                    <a:lnTo>
                      <a:pt x="833" y="534"/>
                    </a:lnTo>
                    <a:lnTo>
                      <a:pt x="836" y="521"/>
                    </a:lnTo>
                    <a:lnTo>
                      <a:pt x="836" y="509"/>
                    </a:lnTo>
                    <a:lnTo>
                      <a:pt x="836" y="125"/>
                    </a:lnTo>
                    <a:lnTo>
                      <a:pt x="836" y="111"/>
                    </a:lnTo>
                    <a:lnTo>
                      <a:pt x="833" y="99"/>
                    </a:lnTo>
                    <a:lnTo>
                      <a:pt x="830" y="87"/>
                    </a:lnTo>
                    <a:lnTo>
                      <a:pt x="826" y="76"/>
                    </a:lnTo>
                    <a:lnTo>
                      <a:pt x="821" y="65"/>
                    </a:lnTo>
                    <a:lnTo>
                      <a:pt x="815" y="54"/>
                    </a:lnTo>
                    <a:lnTo>
                      <a:pt x="807" y="45"/>
                    </a:lnTo>
                    <a:lnTo>
                      <a:pt x="799" y="36"/>
                    </a:lnTo>
                    <a:lnTo>
                      <a:pt x="791" y="28"/>
                    </a:lnTo>
                    <a:lnTo>
                      <a:pt x="781" y="21"/>
                    </a:lnTo>
                    <a:lnTo>
                      <a:pt x="771" y="14"/>
                    </a:lnTo>
                    <a:lnTo>
                      <a:pt x="760" y="10"/>
                    </a:lnTo>
                    <a:lnTo>
                      <a:pt x="749" y="5"/>
                    </a:lnTo>
                    <a:lnTo>
                      <a:pt x="736" y="3"/>
                    </a:lnTo>
                    <a:lnTo>
                      <a:pt x="724" y="1"/>
                    </a:lnTo>
                    <a:lnTo>
                      <a:pt x="711" y="0"/>
                    </a:lnTo>
                    <a:close/>
                    <a:moveTo>
                      <a:pt x="298" y="456"/>
                    </a:moveTo>
                    <a:lnTo>
                      <a:pt x="298" y="177"/>
                    </a:lnTo>
                    <a:lnTo>
                      <a:pt x="538" y="316"/>
                    </a:lnTo>
                    <a:lnTo>
                      <a:pt x="298" y="4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20" name="Group 19"/>
            <p:cNvGrpSpPr/>
            <p:nvPr userDrawn="1"/>
          </p:nvGrpSpPr>
          <p:grpSpPr>
            <a:xfrm>
              <a:off x="0" y="4763"/>
              <a:ext cx="254136" cy="253715"/>
              <a:chOff x="0" y="4763"/>
              <a:chExt cx="382682" cy="382270"/>
            </a:xfrm>
          </p:grpSpPr>
          <p:sp>
            <p:nvSpPr>
              <p:cNvPr id="33" name="Freeform 32"/>
              <p:cNvSpPr>
                <a:spLocks/>
              </p:cNvSpPr>
              <p:nvPr userDrawn="1"/>
            </p:nvSpPr>
            <p:spPr bwMode="auto">
              <a:xfrm>
                <a:off x="0"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5A96CC"/>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sz="1800" dirty="0"/>
              </a:p>
            </p:txBody>
          </p:sp>
          <p:sp>
            <p:nvSpPr>
              <p:cNvPr id="34" name="Freeform 33"/>
              <p:cNvSpPr>
                <a:spLocks/>
              </p:cNvSpPr>
              <p:nvPr userDrawn="1"/>
            </p:nvSpPr>
            <p:spPr bwMode="auto">
              <a:xfrm>
                <a:off x="58528" y="85716"/>
                <a:ext cx="271628" cy="221866"/>
              </a:xfrm>
              <a:custGeom>
                <a:avLst/>
                <a:gdLst>
                  <a:gd name="T0" fmla="*/ 827 w 905"/>
                  <a:gd name="T1" fmla="*/ 113 h 736"/>
                  <a:gd name="T2" fmla="*/ 837 w 905"/>
                  <a:gd name="T3" fmla="*/ 86 h 736"/>
                  <a:gd name="T4" fmla="*/ 875 w 905"/>
                  <a:gd name="T5" fmla="*/ 30 h 736"/>
                  <a:gd name="T6" fmla="*/ 838 w 905"/>
                  <a:gd name="T7" fmla="*/ 36 h 736"/>
                  <a:gd name="T8" fmla="*/ 778 w 905"/>
                  <a:gd name="T9" fmla="*/ 56 h 736"/>
                  <a:gd name="T10" fmla="*/ 719 w 905"/>
                  <a:gd name="T11" fmla="*/ 25 h 736"/>
                  <a:gd name="T12" fmla="*/ 647 w 905"/>
                  <a:gd name="T13" fmla="*/ 2 h 736"/>
                  <a:gd name="T14" fmla="*/ 572 w 905"/>
                  <a:gd name="T15" fmla="*/ 9 h 736"/>
                  <a:gd name="T16" fmla="*/ 509 w 905"/>
                  <a:gd name="T17" fmla="*/ 44 h 736"/>
                  <a:gd name="T18" fmla="*/ 463 w 905"/>
                  <a:gd name="T19" fmla="*/ 98 h 736"/>
                  <a:gd name="T20" fmla="*/ 442 w 905"/>
                  <a:gd name="T21" fmla="*/ 168 h 736"/>
                  <a:gd name="T22" fmla="*/ 444 w 905"/>
                  <a:gd name="T23" fmla="*/ 219 h 736"/>
                  <a:gd name="T24" fmla="*/ 361 w 905"/>
                  <a:gd name="T25" fmla="*/ 218 h 736"/>
                  <a:gd name="T26" fmla="*/ 256 w 905"/>
                  <a:gd name="T27" fmla="*/ 183 h 736"/>
                  <a:gd name="T28" fmla="*/ 161 w 905"/>
                  <a:gd name="T29" fmla="*/ 128 h 736"/>
                  <a:gd name="T30" fmla="*/ 81 w 905"/>
                  <a:gd name="T31" fmla="*/ 55 h 736"/>
                  <a:gd name="T32" fmla="*/ 49 w 905"/>
                  <a:gd name="T33" fmla="*/ 68 h 736"/>
                  <a:gd name="T34" fmla="*/ 38 w 905"/>
                  <a:gd name="T35" fmla="*/ 115 h 736"/>
                  <a:gd name="T36" fmla="*/ 42 w 905"/>
                  <a:gd name="T37" fmla="*/ 163 h 736"/>
                  <a:gd name="T38" fmla="*/ 56 w 905"/>
                  <a:gd name="T39" fmla="*/ 206 h 736"/>
                  <a:gd name="T40" fmla="*/ 79 w 905"/>
                  <a:gd name="T41" fmla="*/ 245 h 736"/>
                  <a:gd name="T42" fmla="*/ 111 w 905"/>
                  <a:gd name="T43" fmla="*/ 276 h 736"/>
                  <a:gd name="T44" fmla="*/ 87 w 905"/>
                  <a:gd name="T45" fmla="*/ 278 h 736"/>
                  <a:gd name="T46" fmla="*/ 46 w 905"/>
                  <a:gd name="T47" fmla="*/ 265 h 736"/>
                  <a:gd name="T48" fmla="*/ 37 w 905"/>
                  <a:gd name="T49" fmla="*/ 278 h 736"/>
                  <a:gd name="T50" fmla="*/ 54 w 905"/>
                  <a:gd name="T51" fmla="*/ 341 h 736"/>
                  <a:gd name="T52" fmla="*/ 90 w 905"/>
                  <a:gd name="T53" fmla="*/ 392 h 736"/>
                  <a:gd name="T54" fmla="*/ 140 w 905"/>
                  <a:gd name="T55" fmla="*/ 428 h 736"/>
                  <a:gd name="T56" fmla="*/ 174 w 905"/>
                  <a:gd name="T57" fmla="*/ 447 h 736"/>
                  <a:gd name="T58" fmla="*/ 127 w 905"/>
                  <a:gd name="T59" fmla="*/ 450 h 736"/>
                  <a:gd name="T60" fmla="*/ 107 w 905"/>
                  <a:gd name="T61" fmla="*/ 460 h 736"/>
                  <a:gd name="T62" fmla="*/ 136 w 905"/>
                  <a:gd name="T63" fmla="*/ 509 h 736"/>
                  <a:gd name="T64" fmla="*/ 179 w 905"/>
                  <a:gd name="T65" fmla="*/ 547 h 736"/>
                  <a:gd name="T66" fmla="*/ 231 w 905"/>
                  <a:gd name="T67" fmla="*/ 570 h 736"/>
                  <a:gd name="T68" fmla="*/ 263 w 905"/>
                  <a:gd name="T69" fmla="*/ 584 h 736"/>
                  <a:gd name="T70" fmla="*/ 210 w 905"/>
                  <a:gd name="T71" fmla="*/ 616 h 736"/>
                  <a:gd name="T72" fmla="*/ 154 w 905"/>
                  <a:gd name="T73" fmla="*/ 639 h 736"/>
                  <a:gd name="T74" fmla="*/ 93 w 905"/>
                  <a:gd name="T75" fmla="*/ 653 h 736"/>
                  <a:gd name="T76" fmla="*/ 33 w 905"/>
                  <a:gd name="T77" fmla="*/ 655 h 736"/>
                  <a:gd name="T78" fmla="*/ 16 w 905"/>
                  <a:gd name="T79" fmla="*/ 662 h 736"/>
                  <a:gd name="T80" fmla="*/ 82 w 905"/>
                  <a:gd name="T81" fmla="*/ 695 h 736"/>
                  <a:gd name="T82" fmla="*/ 152 w 905"/>
                  <a:gd name="T83" fmla="*/ 719 h 736"/>
                  <a:gd name="T84" fmla="*/ 226 w 905"/>
                  <a:gd name="T85" fmla="*/ 732 h 736"/>
                  <a:gd name="T86" fmla="*/ 316 w 905"/>
                  <a:gd name="T87" fmla="*/ 736 h 736"/>
                  <a:gd name="T88" fmla="*/ 434 w 905"/>
                  <a:gd name="T89" fmla="*/ 717 h 736"/>
                  <a:gd name="T90" fmla="*/ 535 w 905"/>
                  <a:gd name="T91" fmla="*/ 677 h 736"/>
                  <a:gd name="T92" fmla="*/ 623 w 905"/>
                  <a:gd name="T93" fmla="*/ 617 h 736"/>
                  <a:gd name="T94" fmla="*/ 694 w 905"/>
                  <a:gd name="T95" fmla="*/ 545 h 736"/>
                  <a:gd name="T96" fmla="*/ 748 w 905"/>
                  <a:gd name="T97" fmla="*/ 461 h 736"/>
                  <a:gd name="T98" fmla="*/ 787 w 905"/>
                  <a:gd name="T99" fmla="*/ 372 h 736"/>
                  <a:gd name="T100" fmla="*/ 809 w 905"/>
                  <a:gd name="T101" fmla="*/ 278 h 736"/>
                  <a:gd name="T102" fmla="*/ 813 w 905"/>
                  <a:gd name="T103" fmla="*/ 196 h 736"/>
                  <a:gd name="T104" fmla="*/ 852 w 905"/>
                  <a:gd name="T105" fmla="*/ 152 h 736"/>
                  <a:gd name="T106" fmla="*/ 895 w 905"/>
                  <a:gd name="T107" fmla="*/ 102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5" h="736">
                    <a:moveTo>
                      <a:pt x="905" y="88"/>
                    </a:moveTo>
                    <a:lnTo>
                      <a:pt x="880" y="98"/>
                    </a:lnTo>
                    <a:lnTo>
                      <a:pt x="853" y="106"/>
                    </a:lnTo>
                    <a:lnTo>
                      <a:pt x="827" y="113"/>
                    </a:lnTo>
                    <a:lnTo>
                      <a:pt x="798" y="118"/>
                    </a:lnTo>
                    <a:lnTo>
                      <a:pt x="812" y="107"/>
                    </a:lnTo>
                    <a:lnTo>
                      <a:pt x="826" y="97"/>
                    </a:lnTo>
                    <a:lnTo>
                      <a:pt x="837" y="86"/>
                    </a:lnTo>
                    <a:lnTo>
                      <a:pt x="849" y="73"/>
                    </a:lnTo>
                    <a:lnTo>
                      <a:pt x="859" y="60"/>
                    </a:lnTo>
                    <a:lnTo>
                      <a:pt x="867" y="46"/>
                    </a:lnTo>
                    <a:lnTo>
                      <a:pt x="875" y="30"/>
                    </a:lnTo>
                    <a:lnTo>
                      <a:pt x="880" y="14"/>
                    </a:lnTo>
                    <a:lnTo>
                      <a:pt x="867" y="22"/>
                    </a:lnTo>
                    <a:lnTo>
                      <a:pt x="853" y="29"/>
                    </a:lnTo>
                    <a:lnTo>
                      <a:pt x="838" y="36"/>
                    </a:lnTo>
                    <a:lnTo>
                      <a:pt x="823" y="41"/>
                    </a:lnTo>
                    <a:lnTo>
                      <a:pt x="809" y="47"/>
                    </a:lnTo>
                    <a:lnTo>
                      <a:pt x="794" y="52"/>
                    </a:lnTo>
                    <a:lnTo>
                      <a:pt x="778" y="56"/>
                    </a:lnTo>
                    <a:lnTo>
                      <a:pt x="762" y="60"/>
                    </a:lnTo>
                    <a:lnTo>
                      <a:pt x="749" y="47"/>
                    </a:lnTo>
                    <a:lnTo>
                      <a:pt x="735" y="35"/>
                    </a:lnTo>
                    <a:lnTo>
                      <a:pt x="719" y="25"/>
                    </a:lnTo>
                    <a:lnTo>
                      <a:pt x="702" y="16"/>
                    </a:lnTo>
                    <a:lnTo>
                      <a:pt x="684" y="9"/>
                    </a:lnTo>
                    <a:lnTo>
                      <a:pt x="666" y="5"/>
                    </a:lnTo>
                    <a:lnTo>
                      <a:pt x="647" y="2"/>
                    </a:lnTo>
                    <a:lnTo>
                      <a:pt x="626" y="0"/>
                    </a:lnTo>
                    <a:lnTo>
                      <a:pt x="608" y="2"/>
                    </a:lnTo>
                    <a:lnTo>
                      <a:pt x="590" y="5"/>
                    </a:lnTo>
                    <a:lnTo>
                      <a:pt x="572" y="9"/>
                    </a:lnTo>
                    <a:lnTo>
                      <a:pt x="555" y="15"/>
                    </a:lnTo>
                    <a:lnTo>
                      <a:pt x="539" y="23"/>
                    </a:lnTo>
                    <a:lnTo>
                      <a:pt x="523" y="32"/>
                    </a:lnTo>
                    <a:lnTo>
                      <a:pt x="509" y="44"/>
                    </a:lnTo>
                    <a:lnTo>
                      <a:pt x="495" y="55"/>
                    </a:lnTo>
                    <a:lnTo>
                      <a:pt x="484" y="69"/>
                    </a:lnTo>
                    <a:lnTo>
                      <a:pt x="473" y="82"/>
                    </a:lnTo>
                    <a:lnTo>
                      <a:pt x="463" y="98"/>
                    </a:lnTo>
                    <a:lnTo>
                      <a:pt x="455" y="114"/>
                    </a:lnTo>
                    <a:lnTo>
                      <a:pt x="450" y="131"/>
                    </a:lnTo>
                    <a:lnTo>
                      <a:pt x="445" y="150"/>
                    </a:lnTo>
                    <a:lnTo>
                      <a:pt x="442" y="168"/>
                    </a:lnTo>
                    <a:lnTo>
                      <a:pt x="441" y="186"/>
                    </a:lnTo>
                    <a:lnTo>
                      <a:pt x="442" y="197"/>
                    </a:lnTo>
                    <a:lnTo>
                      <a:pt x="443" y="208"/>
                    </a:lnTo>
                    <a:lnTo>
                      <a:pt x="444" y="219"/>
                    </a:lnTo>
                    <a:lnTo>
                      <a:pt x="446" y="229"/>
                    </a:lnTo>
                    <a:lnTo>
                      <a:pt x="417" y="227"/>
                    </a:lnTo>
                    <a:lnTo>
                      <a:pt x="389" y="222"/>
                    </a:lnTo>
                    <a:lnTo>
                      <a:pt x="361" y="218"/>
                    </a:lnTo>
                    <a:lnTo>
                      <a:pt x="334" y="211"/>
                    </a:lnTo>
                    <a:lnTo>
                      <a:pt x="307" y="203"/>
                    </a:lnTo>
                    <a:lnTo>
                      <a:pt x="281" y="194"/>
                    </a:lnTo>
                    <a:lnTo>
                      <a:pt x="256" y="183"/>
                    </a:lnTo>
                    <a:lnTo>
                      <a:pt x="231" y="171"/>
                    </a:lnTo>
                    <a:lnTo>
                      <a:pt x="207" y="157"/>
                    </a:lnTo>
                    <a:lnTo>
                      <a:pt x="184" y="144"/>
                    </a:lnTo>
                    <a:lnTo>
                      <a:pt x="161" y="128"/>
                    </a:lnTo>
                    <a:lnTo>
                      <a:pt x="140" y="111"/>
                    </a:lnTo>
                    <a:lnTo>
                      <a:pt x="119" y="94"/>
                    </a:lnTo>
                    <a:lnTo>
                      <a:pt x="100" y="76"/>
                    </a:lnTo>
                    <a:lnTo>
                      <a:pt x="81" y="55"/>
                    </a:lnTo>
                    <a:lnTo>
                      <a:pt x="63" y="35"/>
                    </a:lnTo>
                    <a:lnTo>
                      <a:pt x="58" y="45"/>
                    </a:lnTo>
                    <a:lnTo>
                      <a:pt x="52" y="56"/>
                    </a:lnTo>
                    <a:lnTo>
                      <a:pt x="49" y="68"/>
                    </a:lnTo>
                    <a:lnTo>
                      <a:pt x="44" y="79"/>
                    </a:lnTo>
                    <a:lnTo>
                      <a:pt x="42" y="90"/>
                    </a:lnTo>
                    <a:lnTo>
                      <a:pt x="40" y="103"/>
                    </a:lnTo>
                    <a:lnTo>
                      <a:pt x="38" y="115"/>
                    </a:lnTo>
                    <a:lnTo>
                      <a:pt x="38" y="128"/>
                    </a:lnTo>
                    <a:lnTo>
                      <a:pt x="38" y="140"/>
                    </a:lnTo>
                    <a:lnTo>
                      <a:pt x="40" y="152"/>
                    </a:lnTo>
                    <a:lnTo>
                      <a:pt x="42" y="163"/>
                    </a:lnTo>
                    <a:lnTo>
                      <a:pt x="44" y="175"/>
                    </a:lnTo>
                    <a:lnTo>
                      <a:pt x="48" y="186"/>
                    </a:lnTo>
                    <a:lnTo>
                      <a:pt x="51" y="196"/>
                    </a:lnTo>
                    <a:lnTo>
                      <a:pt x="56" y="206"/>
                    </a:lnTo>
                    <a:lnTo>
                      <a:pt x="60" y="217"/>
                    </a:lnTo>
                    <a:lnTo>
                      <a:pt x="66" y="227"/>
                    </a:lnTo>
                    <a:lnTo>
                      <a:pt x="73" y="236"/>
                    </a:lnTo>
                    <a:lnTo>
                      <a:pt x="79" y="245"/>
                    </a:lnTo>
                    <a:lnTo>
                      <a:pt x="86" y="253"/>
                    </a:lnTo>
                    <a:lnTo>
                      <a:pt x="94" y="261"/>
                    </a:lnTo>
                    <a:lnTo>
                      <a:pt x="102" y="269"/>
                    </a:lnTo>
                    <a:lnTo>
                      <a:pt x="111" y="276"/>
                    </a:lnTo>
                    <a:lnTo>
                      <a:pt x="120" y="283"/>
                    </a:lnTo>
                    <a:lnTo>
                      <a:pt x="109" y="282"/>
                    </a:lnTo>
                    <a:lnTo>
                      <a:pt x="98" y="280"/>
                    </a:lnTo>
                    <a:lnTo>
                      <a:pt x="87" y="278"/>
                    </a:lnTo>
                    <a:lnTo>
                      <a:pt x="76" y="276"/>
                    </a:lnTo>
                    <a:lnTo>
                      <a:pt x="66" y="272"/>
                    </a:lnTo>
                    <a:lnTo>
                      <a:pt x="56" y="269"/>
                    </a:lnTo>
                    <a:lnTo>
                      <a:pt x="46" y="265"/>
                    </a:lnTo>
                    <a:lnTo>
                      <a:pt x="36" y="260"/>
                    </a:lnTo>
                    <a:lnTo>
                      <a:pt x="36" y="261"/>
                    </a:lnTo>
                    <a:lnTo>
                      <a:pt x="36" y="262"/>
                    </a:lnTo>
                    <a:lnTo>
                      <a:pt x="37" y="278"/>
                    </a:lnTo>
                    <a:lnTo>
                      <a:pt x="40" y="295"/>
                    </a:lnTo>
                    <a:lnTo>
                      <a:pt x="43" y="310"/>
                    </a:lnTo>
                    <a:lnTo>
                      <a:pt x="48" y="326"/>
                    </a:lnTo>
                    <a:lnTo>
                      <a:pt x="54" y="341"/>
                    </a:lnTo>
                    <a:lnTo>
                      <a:pt x="61" y="354"/>
                    </a:lnTo>
                    <a:lnTo>
                      <a:pt x="69" y="368"/>
                    </a:lnTo>
                    <a:lnTo>
                      <a:pt x="79" y="381"/>
                    </a:lnTo>
                    <a:lnTo>
                      <a:pt x="90" y="392"/>
                    </a:lnTo>
                    <a:lnTo>
                      <a:pt x="101" y="402"/>
                    </a:lnTo>
                    <a:lnTo>
                      <a:pt x="114" y="413"/>
                    </a:lnTo>
                    <a:lnTo>
                      <a:pt x="126" y="420"/>
                    </a:lnTo>
                    <a:lnTo>
                      <a:pt x="140" y="428"/>
                    </a:lnTo>
                    <a:lnTo>
                      <a:pt x="155" y="435"/>
                    </a:lnTo>
                    <a:lnTo>
                      <a:pt x="169" y="440"/>
                    </a:lnTo>
                    <a:lnTo>
                      <a:pt x="185" y="443"/>
                    </a:lnTo>
                    <a:lnTo>
                      <a:pt x="174" y="447"/>
                    </a:lnTo>
                    <a:lnTo>
                      <a:pt x="161" y="449"/>
                    </a:lnTo>
                    <a:lnTo>
                      <a:pt x="149" y="450"/>
                    </a:lnTo>
                    <a:lnTo>
                      <a:pt x="136" y="450"/>
                    </a:lnTo>
                    <a:lnTo>
                      <a:pt x="127" y="450"/>
                    </a:lnTo>
                    <a:lnTo>
                      <a:pt x="119" y="449"/>
                    </a:lnTo>
                    <a:lnTo>
                      <a:pt x="110" y="448"/>
                    </a:lnTo>
                    <a:lnTo>
                      <a:pt x="101" y="447"/>
                    </a:lnTo>
                    <a:lnTo>
                      <a:pt x="107" y="460"/>
                    </a:lnTo>
                    <a:lnTo>
                      <a:pt x="112" y="474"/>
                    </a:lnTo>
                    <a:lnTo>
                      <a:pt x="119" y="487"/>
                    </a:lnTo>
                    <a:lnTo>
                      <a:pt x="127" y="498"/>
                    </a:lnTo>
                    <a:lnTo>
                      <a:pt x="136" y="509"/>
                    </a:lnTo>
                    <a:lnTo>
                      <a:pt x="146" y="520"/>
                    </a:lnTo>
                    <a:lnTo>
                      <a:pt x="156" y="530"/>
                    </a:lnTo>
                    <a:lnTo>
                      <a:pt x="167" y="539"/>
                    </a:lnTo>
                    <a:lnTo>
                      <a:pt x="179" y="547"/>
                    </a:lnTo>
                    <a:lnTo>
                      <a:pt x="191" y="554"/>
                    </a:lnTo>
                    <a:lnTo>
                      <a:pt x="204" y="561"/>
                    </a:lnTo>
                    <a:lnTo>
                      <a:pt x="217" y="565"/>
                    </a:lnTo>
                    <a:lnTo>
                      <a:pt x="231" y="570"/>
                    </a:lnTo>
                    <a:lnTo>
                      <a:pt x="246" y="573"/>
                    </a:lnTo>
                    <a:lnTo>
                      <a:pt x="259" y="575"/>
                    </a:lnTo>
                    <a:lnTo>
                      <a:pt x="275" y="575"/>
                    </a:lnTo>
                    <a:lnTo>
                      <a:pt x="263" y="584"/>
                    </a:lnTo>
                    <a:lnTo>
                      <a:pt x="250" y="594"/>
                    </a:lnTo>
                    <a:lnTo>
                      <a:pt x="238" y="602"/>
                    </a:lnTo>
                    <a:lnTo>
                      <a:pt x="224" y="610"/>
                    </a:lnTo>
                    <a:lnTo>
                      <a:pt x="210" y="616"/>
                    </a:lnTo>
                    <a:lnTo>
                      <a:pt x="197" y="623"/>
                    </a:lnTo>
                    <a:lnTo>
                      <a:pt x="183" y="629"/>
                    </a:lnTo>
                    <a:lnTo>
                      <a:pt x="168" y="635"/>
                    </a:lnTo>
                    <a:lnTo>
                      <a:pt x="154" y="639"/>
                    </a:lnTo>
                    <a:lnTo>
                      <a:pt x="139" y="644"/>
                    </a:lnTo>
                    <a:lnTo>
                      <a:pt x="124" y="647"/>
                    </a:lnTo>
                    <a:lnTo>
                      <a:pt x="108" y="650"/>
                    </a:lnTo>
                    <a:lnTo>
                      <a:pt x="93" y="653"/>
                    </a:lnTo>
                    <a:lnTo>
                      <a:pt x="77" y="654"/>
                    </a:lnTo>
                    <a:lnTo>
                      <a:pt x="61" y="655"/>
                    </a:lnTo>
                    <a:lnTo>
                      <a:pt x="44" y="655"/>
                    </a:lnTo>
                    <a:lnTo>
                      <a:pt x="33" y="655"/>
                    </a:lnTo>
                    <a:lnTo>
                      <a:pt x="22" y="655"/>
                    </a:lnTo>
                    <a:lnTo>
                      <a:pt x="11" y="654"/>
                    </a:lnTo>
                    <a:lnTo>
                      <a:pt x="0" y="653"/>
                    </a:lnTo>
                    <a:lnTo>
                      <a:pt x="16" y="662"/>
                    </a:lnTo>
                    <a:lnTo>
                      <a:pt x="32" y="671"/>
                    </a:lnTo>
                    <a:lnTo>
                      <a:pt x="48" y="680"/>
                    </a:lnTo>
                    <a:lnTo>
                      <a:pt x="65" y="688"/>
                    </a:lnTo>
                    <a:lnTo>
                      <a:pt x="82" y="695"/>
                    </a:lnTo>
                    <a:lnTo>
                      <a:pt x="99" y="703"/>
                    </a:lnTo>
                    <a:lnTo>
                      <a:pt x="116" y="709"/>
                    </a:lnTo>
                    <a:lnTo>
                      <a:pt x="134" y="714"/>
                    </a:lnTo>
                    <a:lnTo>
                      <a:pt x="152" y="719"/>
                    </a:lnTo>
                    <a:lnTo>
                      <a:pt x="171" y="723"/>
                    </a:lnTo>
                    <a:lnTo>
                      <a:pt x="189" y="728"/>
                    </a:lnTo>
                    <a:lnTo>
                      <a:pt x="208" y="730"/>
                    </a:lnTo>
                    <a:lnTo>
                      <a:pt x="226" y="732"/>
                    </a:lnTo>
                    <a:lnTo>
                      <a:pt x="246" y="735"/>
                    </a:lnTo>
                    <a:lnTo>
                      <a:pt x="265" y="736"/>
                    </a:lnTo>
                    <a:lnTo>
                      <a:pt x="285" y="736"/>
                    </a:lnTo>
                    <a:lnTo>
                      <a:pt x="316" y="736"/>
                    </a:lnTo>
                    <a:lnTo>
                      <a:pt x="347" y="732"/>
                    </a:lnTo>
                    <a:lnTo>
                      <a:pt x="377" y="729"/>
                    </a:lnTo>
                    <a:lnTo>
                      <a:pt x="405" y="723"/>
                    </a:lnTo>
                    <a:lnTo>
                      <a:pt x="434" y="717"/>
                    </a:lnTo>
                    <a:lnTo>
                      <a:pt x="460" y="709"/>
                    </a:lnTo>
                    <a:lnTo>
                      <a:pt x="486" y="699"/>
                    </a:lnTo>
                    <a:lnTo>
                      <a:pt x="511" y="688"/>
                    </a:lnTo>
                    <a:lnTo>
                      <a:pt x="535" y="677"/>
                    </a:lnTo>
                    <a:lnTo>
                      <a:pt x="559" y="663"/>
                    </a:lnTo>
                    <a:lnTo>
                      <a:pt x="581" y="649"/>
                    </a:lnTo>
                    <a:lnTo>
                      <a:pt x="602" y="633"/>
                    </a:lnTo>
                    <a:lnTo>
                      <a:pt x="623" y="617"/>
                    </a:lnTo>
                    <a:lnTo>
                      <a:pt x="641" y="600"/>
                    </a:lnTo>
                    <a:lnTo>
                      <a:pt x="659" y="582"/>
                    </a:lnTo>
                    <a:lnTo>
                      <a:pt x="678" y="564"/>
                    </a:lnTo>
                    <a:lnTo>
                      <a:pt x="694" y="545"/>
                    </a:lnTo>
                    <a:lnTo>
                      <a:pt x="708" y="525"/>
                    </a:lnTo>
                    <a:lnTo>
                      <a:pt x="723" y="504"/>
                    </a:lnTo>
                    <a:lnTo>
                      <a:pt x="736" y="483"/>
                    </a:lnTo>
                    <a:lnTo>
                      <a:pt x="748" y="461"/>
                    </a:lnTo>
                    <a:lnTo>
                      <a:pt x="760" y="439"/>
                    </a:lnTo>
                    <a:lnTo>
                      <a:pt x="770" y="417"/>
                    </a:lnTo>
                    <a:lnTo>
                      <a:pt x="779" y="394"/>
                    </a:lnTo>
                    <a:lnTo>
                      <a:pt x="787" y="372"/>
                    </a:lnTo>
                    <a:lnTo>
                      <a:pt x="794" y="348"/>
                    </a:lnTo>
                    <a:lnTo>
                      <a:pt x="800" y="325"/>
                    </a:lnTo>
                    <a:lnTo>
                      <a:pt x="804" y="301"/>
                    </a:lnTo>
                    <a:lnTo>
                      <a:pt x="809" y="278"/>
                    </a:lnTo>
                    <a:lnTo>
                      <a:pt x="811" y="254"/>
                    </a:lnTo>
                    <a:lnTo>
                      <a:pt x="813" y="231"/>
                    </a:lnTo>
                    <a:lnTo>
                      <a:pt x="813" y="208"/>
                    </a:lnTo>
                    <a:lnTo>
                      <a:pt x="813" y="196"/>
                    </a:lnTo>
                    <a:lnTo>
                      <a:pt x="813" y="184"/>
                    </a:lnTo>
                    <a:lnTo>
                      <a:pt x="826" y="173"/>
                    </a:lnTo>
                    <a:lnTo>
                      <a:pt x="839" y="163"/>
                    </a:lnTo>
                    <a:lnTo>
                      <a:pt x="852" y="152"/>
                    </a:lnTo>
                    <a:lnTo>
                      <a:pt x="863" y="140"/>
                    </a:lnTo>
                    <a:lnTo>
                      <a:pt x="875" y="128"/>
                    </a:lnTo>
                    <a:lnTo>
                      <a:pt x="885" y="115"/>
                    </a:lnTo>
                    <a:lnTo>
                      <a:pt x="895" y="102"/>
                    </a:lnTo>
                    <a:lnTo>
                      <a:pt x="905" y="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21" name="Group 20"/>
            <p:cNvGrpSpPr/>
            <p:nvPr userDrawn="1"/>
          </p:nvGrpSpPr>
          <p:grpSpPr>
            <a:xfrm>
              <a:off x="866449" y="4763"/>
              <a:ext cx="254136" cy="253715"/>
              <a:chOff x="866449" y="4763"/>
              <a:chExt cx="382682" cy="382270"/>
            </a:xfrm>
          </p:grpSpPr>
          <p:sp>
            <p:nvSpPr>
              <p:cNvPr id="29" name="Freeform 28"/>
              <p:cNvSpPr>
                <a:spLocks/>
              </p:cNvSpPr>
              <p:nvPr userDrawn="1"/>
            </p:nvSpPr>
            <p:spPr bwMode="auto">
              <a:xfrm>
                <a:off x="866449" y="4763"/>
                <a:ext cx="382682" cy="382270"/>
              </a:xfrm>
              <a:custGeom>
                <a:avLst/>
                <a:gdLst>
                  <a:gd name="T0" fmla="*/ 1212 w 1276"/>
                  <a:gd name="T1" fmla="*/ 1275 h 1275"/>
                  <a:gd name="T2" fmla="*/ 1226 w 1276"/>
                  <a:gd name="T3" fmla="*/ 1272 h 1275"/>
                  <a:gd name="T4" fmla="*/ 1239 w 1276"/>
                  <a:gd name="T5" fmla="*/ 1267 h 1275"/>
                  <a:gd name="T6" fmla="*/ 1250 w 1276"/>
                  <a:gd name="T7" fmla="*/ 1259 h 1275"/>
                  <a:gd name="T8" fmla="*/ 1259 w 1276"/>
                  <a:gd name="T9" fmla="*/ 1249 h 1275"/>
                  <a:gd name="T10" fmla="*/ 1267 w 1276"/>
                  <a:gd name="T11" fmla="*/ 1239 h 1275"/>
                  <a:gd name="T12" fmla="*/ 1273 w 1276"/>
                  <a:gd name="T13" fmla="*/ 1226 h 1275"/>
                  <a:gd name="T14" fmla="*/ 1275 w 1276"/>
                  <a:gd name="T15" fmla="*/ 1211 h 1275"/>
                  <a:gd name="T16" fmla="*/ 1276 w 1276"/>
                  <a:gd name="T17" fmla="*/ 71 h 1275"/>
                  <a:gd name="T18" fmla="*/ 1274 w 1276"/>
                  <a:gd name="T19" fmla="*/ 56 h 1275"/>
                  <a:gd name="T20" fmla="*/ 1270 w 1276"/>
                  <a:gd name="T21" fmla="*/ 43 h 1275"/>
                  <a:gd name="T22" fmla="*/ 1264 w 1276"/>
                  <a:gd name="T23" fmla="*/ 31 h 1275"/>
                  <a:gd name="T24" fmla="*/ 1254 w 1276"/>
                  <a:gd name="T25" fmla="*/ 20 h 1275"/>
                  <a:gd name="T26" fmla="*/ 1244 w 1276"/>
                  <a:gd name="T27" fmla="*/ 11 h 1275"/>
                  <a:gd name="T28" fmla="*/ 1233 w 1276"/>
                  <a:gd name="T29" fmla="*/ 6 h 1275"/>
                  <a:gd name="T30" fmla="*/ 1219 w 1276"/>
                  <a:gd name="T31" fmla="*/ 1 h 1275"/>
                  <a:gd name="T32" fmla="*/ 1205 w 1276"/>
                  <a:gd name="T33" fmla="*/ 0 h 1275"/>
                  <a:gd name="T34" fmla="*/ 63 w 1276"/>
                  <a:gd name="T35" fmla="*/ 0 h 1275"/>
                  <a:gd name="T36" fmla="*/ 49 w 1276"/>
                  <a:gd name="T37" fmla="*/ 3 h 1275"/>
                  <a:gd name="T38" fmla="*/ 36 w 1276"/>
                  <a:gd name="T39" fmla="*/ 8 h 1275"/>
                  <a:gd name="T40" fmla="*/ 25 w 1276"/>
                  <a:gd name="T41" fmla="*/ 16 h 1275"/>
                  <a:gd name="T42" fmla="*/ 16 w 1276"/>
                  <a:gd name="T43" fmla="*/ 25 h 1275"/>
                  <a:gd name="T44" fmla="*/ 8 w 1276"/>
                  <a:gd name="T45" fmla="*/ 36 h 1275"/>
                  <a:gd name="T46" fmla="*/ 3 w 1276"/>
                  <a:gd name="T47" fmla="*/ 49 h 1275"/>
                  <a:gd name="T48" fmla="*/ 0 w 1276"/>
                  <a:gd name="T49" fmla="*/ 63 h 1275"/>
                  <a:gd name="T50" fmla="*/ 0 w 1276"/>
                  <a:gd name="T51" fmla="*/ 1205 h 1275"/>
                  <a:gd name="T52" fmla="*/ 1 w 1276"/>
                  <a:gd name="T53" fmla="*/ 1219 h 1275"/>
                  <a:gd name="T54" fmla="*/ 6 w 1276"/>
                  <a:gd name="T55" fmla="*/ 1232 h 1275"/>
                  <a:gd name="T56" fmla="*/ 13 w 1276"/>
                  <a:gd name="T57" fmla="*/ 1244 h 1275"/>
                  <a:gd name="T58" fmla="*/ 21 w 1276"/>
                  <a:gd name="T59" fmla="*/ 1255 h 1275"/>
                  <a:gd name="T60" fmla="*/ 31 w 1276"/>
                  <a:gd name="T61" fmla="*/ 1263 h 1275"/>
                  <a:gd name="T62" fmla="*/ 43 w 1276"/>
                  <a:gd name="T63" fmla="*/ 1269 h 1275"/>
                  <a:gd name="T64" fmla="*/ 56 w 1276"/>
                  <a:gd name="T65" fmla="*/ 1274 h 1275"/>
                  <a:gd name="T66" fmla="*/ 71 w 1276"/>
                  <a:gd name="T67" fmla="*/ 1275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6" h="1275">
                    <a:moveTo>
                      <a:pt x="1205" y="1275"/>
                    </a:moveTo>
                    <a:lnTo>
                      <a:pt x="1212" y="1275"/>
                    </a:lnTo>
                    <a:lnTo>
                      <a:pt x="1219" y="1274"/>
                    </a:lnTo>
                    <a:lnTo>
                      <a:pt x="1226" y="1272"/>
                    </a:lnTo>
                    <a:lnTo>
                      <a:pt x="1233" y="1269"/>
                    </a:lnTo>
                    <a:lnTo>
                      <a:pt x="1239" y="1267"/>
                    </a:lnTo>
                    <a:lnTo>
                      <a:pt x="1244" y="1263"/>
                    </a:lnTo>
                    <a:lnTo>
                      <a:pt x="1250" y="1259"/>
                    </a:lnTo>
                    <a:lnTo>
                      <a:pt x="1254" y="1255"/>
                    </a:lnTo>
                    <a:lnTo>
                      <a:pt x="1259" y="1249"/>
                    </a:lnTo>
                    <a:lnTo>
                      <a:pt x="1264" y="1244"/>
                    </a:lnTo>
                    <a:lnTo>
                      <a:pt x="1267" y="1239"/>
                    </a:lnTo>
                    <a:lnTo>
                      <a:pt x="1270" y="1232"/>
                    </a:lnTo>
                    <a:lnTo>
                      <a:pt x="1273" y="1226"/>
                    </a:lnTo>
                    <a:lnTo>
                      <a:pt x="1274" y="1219"/>
                    </a:lnTo>
                    <a:lnTo>
                      <a:pt x="1275" y="1211"/>
                    </a:lnTo>
                    <a:lnTo>
                      <a:pt x="1276" y="1205"/>
                    </a:lnTo>
                    <a:lnTo>
                      <a:pt x="1276" y="71"/>
                    </a:lnTo>
                    <a:lnTo>
                      <a:pt x="1275" y="63"/>
                    </a:lnTo>
                    <a:lnTo>
                      <a:pt x="1274" y="56"/>
                    </a:lnTo>
                    <a:lnTo>
                      <a:pt x="1273" y="49"/>
                    </a:lnTo>
                    <a:lnTo>
                      <a:pt x="1270" y="43"/>
                    </a:lnTo>
                    <a:lnTo>
                      <a:pt x="1267" y="36"/>
                    </a:lnTo>
                    <a:lnTo>
                      <a:pt x="1264" y="31"/>
                    </a:lnTo>
                    <a:lnTo>
                      <a:pt x="1259" y="25"/>
                    </a:lnTo>
                    <a:lnTo>
                      <a:pt x="1254" y="20"/>
                    </a:lnTo>
                    <a:lnTo>
                      <a:pt x="1250" y="16"/>
                    </a:lnTo>
                    <a:lnTo>
                      <a:pt x="1244" y="11"/>
                    </a:lnTo>
                    <a:lnTo>
                      <a:pt x="1239" y="8"/>
                    </a:lnTo>
                    <a:lnTo>
                      <a:pt x="1233" y="6"/>
                    </a:lnTo>
                    <a:lnTo>
                      <a:pt x="1226" y="3"/>
                    </a:lnTo>
                    <a:lnTo>
                      <a:pt x="1219" y="1"/>
                    </a:lnTo>
                    <a:lnTo>
                      <a:pt x="1212" y="0"/>
                    </a:lnTo>
                    <a:lnTo>
                      <a:pt x="1205" y="0"/>
                    </a:lnTo>
                    <a:lnTo>
                      <a:pt x="71" y="0"/>
                    </a:lnTo>
                    <a:lnTo>
                      <a:pt x="63" y="0"/>
                    </a:lnTo>
                    <a:lnTo>
                      <a:pt x="56" y="1"/>
                    </a:lnTo>
                    <a:lnTo>
                      <a:pt x="49" y="3"/>
                    </a:lnTo>
                    <a:lnTo>
                      <a:pt x="43" y="6"/>
                    </a:lnTo>
                    <a:lnTo>
                      <a:pt x="36" y="8"/>
                    </a:lnTo>
                    <a:lnTo>
                      <a:pt x="31" y="11"/>
                    </a:lnTo>
                    <a:lnTo>
                      <a:pt x="25" y="16"/>
                    </a:lnTo>
                    <a:lnTo>
                      <a:pt x="21" y="20"/>
                    </a:lnTo>
                    <a:lnTo>
                      <a:pt x="16" y="25"/>
                    </a:lnTo>
                    <a:lnTo>
                      <a:pt x="13" y="31"/>
                    </a:lnTo>
                    <a:lnTo>
                      <a:pt x="8" y="36"/>
                    </a:lnTo>
                    <a:lnTo>
                      <a:pt x="6" y="43"/>
                    </a:lnTo>
                    <a:lnTo>
                      <a:pt x="3" y="49"/>
                    </a:lnTo>
                    <a:lnTo>
                      <a:pt x="1" y="56"/>
                    </a:lnTo>
                    <a:lnTo>
                      <a:pt x="0" y="63"/>
                    </a:lnTo>
                    <a:lnTo>
                      <a:pt x="0" y="71"/>
                    </a:lnTo>
                    <a:lnTo>
                      <a:pt x="0" y="1205"/>
                    </a:lnTo>
                    <a:lnTo>
                      <a:pt x="0" y="1211"/>
                    </a:lnTo>
                    <a:lnTo>
                      <a:pt x="1" y="1219"/>
                    </a:lnTo>
                    <a:lnTo>
                      <a:pt x="3" y="1226"/>
                    </a:lnTo>
                    <a:lnTo>
                      <a:pt x="6" y="1232"/>
                    </a:lnTo>
                    <a:lnTo>
                      <a:pt x="8" y="1239"/>
                    </a:lnTo>
                    <a:lnTo>
                      <a:pt x="13" y="1244"/>
                    </a:lnTo>
                    <a:lnTo>
                      <a:pt x="16" y="1249"/>
                    </a:lnTo>
                    <a:lnTo>
                      <a:pt x="21" y="1255"/>
                    </a:lnTo>
                    <a:lnTo>
                      <a:pt x="25" y="1259"/>
                    </a:lnTo>
                    <a:lnTo>
                      <a:pt x="31" y="1263"/>
                    </a:lnTo>
                    <a:lnTo>
                      <a:pt x="36" y="1267"/>
                    </a:lnTo>
                    <a:lnTo>
                      <a:pt x="43" y="1269"/>
                    </a:lnTo>
                    <a:lnTo>
                      <a:pt x="49" y="1272"/>
                    </a:lnTo>
                    <a:lnTo>
                      <a:pt x="56" y="1274"/>
                    </a:lnTo>
                    <a:lnTo>
                      <a:pt x="63" y="1275"/>
                    </a:lnTo>
                    <a:lnTo>
                      <a:pt x="71" y="1275"/>
                    </a:lnTo>
                    <a:lnTo>
                      <a:pt x="1205" y="1275"/>
                    </a:lnTo>
                    <a:close/>
                  </a:path>
                </a:pathLst>
              </a:custGeom>
              <a:solidFill>
                <a:srgbClr val="CB4937"/>
              </a:solidFill>
              <a:ln w="12700">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endParaRPr lang="en-US" sz="1800" dirty="0"/>
              </a:p>
            </p:txBody>
          </p:sp>
          <p:grpSp>
            <p:nvGrpSpPr>
              <p:cNvPr id="30" name="Group 29"/>
              <p:cNvGrpSpPr/>
              <p:nvPr userDrawn="1"/>
            </p:nvGrpSpPr>
            <p:grpSpPr>
              <a:xfrm>
                <a:off x="945224" y="121235"/>
                <a:ext cx="225150" cy="149328"/>
                <a:chOff x="945224" y="121235"/>
                <a:chExt cx="176610" cy="117261"/>
              </a:xfrm>
            </p:grpSpPr>
            <p:sp>
              <p:nvSpPr>
                <p:cNvPr id="31" name="Freeform 30"/>
                <p:cNvSpPr>
                  <a:spLocks/>
                </p:cNvSpPr>
                <p:nvPr userDrawn="1"/>
              </p:nvSpPr>
              <p:spPr bwMode="auto">
                <a:xfrm>
                  <a:off x="945224" y="121235"/>
                  <a:ext cx="111279" cy="117261"/>
                </a:xfrm>
                <a:custGeom>
                  <a:avLst/>
                  <a:gdLst>
                    <a:gd name="T0" fmla="*/ 1 w 58"/>
                    <a:gd name="T1" fmla="*/ 30 h 61"/>
                    <a:gd name="T2" fmla="*/ 28 w 58"/>
                    <a:gd name="T3" fmla="*/ 1 h 61"/>
                    <a:gd name="T4" fmla="*/ 49 w 58"/>
                    <a:gd name="T5" fmla="*/ 8 h 61"/>
                    <a:gd name="T6" fmla="*/ 41 w 58"/>
                    <a:gd name="T7" fmla="*/ 16 h 61"/>
                    <a:gd name="T8" fmla="*/ 24 w 58"/>
                    <a:gd name="T9" fmla="*/ 12 h 61"/>
                    <a:gd name="T10" fmla="*/ 13 w 58"/>
                    <a:gd name="T11" fmla="*/ 36 h 61"/>
                    <a:gd name="T12" fmla="*/ 37 w 58"/>
                    <a:gd name="T13" fmla="*/ 47 h 61"/>
                    <a:gd name="T14" fmla="*/ 46 w 58"/>
                    <a:gd name="T15" fmla="*/ 36 h 61"/>
                    <a:gd name="T16" fmla="*/ 29 w 58"/>
                    <a:gd name="T17" fmla="*/ 36 h 61"/>
                    <a:gd name="T18" fmla="*/ 29 w 58"/>
                    <a:gd name="T19" fmla="*/ 26 h 61"/>
                    <a:gd name="T20" fmla="*/ 57 w 58"/>
                    <a:gd name="T21" fmla="*/ 26 h 61"/>
                    <a:gd name="T22" fmla="*/ 51 w 58"/>
                    <a:gd name="T23" fmla="*/ 49 h 61"/>
                    <a:gd name="T24" fmla="*/ 20 w 58"/>
                    <a:gd name="T25" fmla="*/ 57 h 61"/>
                    <a:gd name="T26" fmla="*/ 1 w 58"/>
                    <a:gd name="T27"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61">
                      <a:moveTo>
                        <a:pt x="1" y="30"/>
                      </a:moveTo>
                      <a:cubicBezTo>
                        <a:pt x="0" y="15"/>
                        <a:pt x="13" y="1"/>
                        <a:pt x="28" y="1"/>
                      </a:cubicBezTo>
                      <a:cubicBezTo>
                        <a:pt x="36" y="0"/>
                        <a:pt x="43" y="3"/>
                        <a:pt x="49" y="8"/>
                      </a:cubicBezTo>
                      <a:cubicBezTo>
                        <a:pt x="46" y="11"/>
                        <a:pt x="44" y="13"/>
                        <a:pt x="41" y="16"/>
                      </a:cubicBezTo>
                      <a:cubicBezTo>
                        <a:pt x="36" y="13"/>
                        <a:pt x="30" y="10"/>
                        <a:pt x="24" y="12"/>
                      </a:cubicBezTo>
                      <a:cubicBezTo>
                        <a:pt x="15" y="15"/>
                        <a:pt x="9" y="26"/>
                        <a:pt x="13" y="36"/>
                      </a:cubicBezTo>
                      <a:cubicBezTo>
                        <a:pt x="15" y="46"/>
                        <a:pt x="27" y="51"/>
                        <a:pt x="37" y="47"/>
                      </a:cubicBezTo>
                      <a:cubicBezTo>
                        <a:pt x="41" y="45"/>
                        <a:pt x="45" y="41"/>
                        <a:pt x="46" y="36"/>
                      </a:cubicBezTo>
                      <a:cubicBezTo>
                        <a:pt x="40" y="36"/>
                        <a:pt x="35" y="36"/>
                        <a:pt x="29" y="36"/>
                      </a:cubicBezTo>
                      <a:cubicBezTo>
                        <a:pt x="29" y="32"/>
                        <a:pt x="29" y="29"/>
                        <a:pt x="29" y="26"/>
                      </a:cubicBezTo>
                      <a:cubicBezTo>
                        <a:pt x="39" y="26"/>
                        <a:pt x="48" y="26"/>
                        <a:pt x="57" y="26"/>
                      </a:cubicBezTo>
                      <a:cubicBezTo>
                        <a:pt x="58" y="34"/>
                        <a:pt x="56" y="42"/>
                        <a:pt x="51" y="49"/>
                      </a:cubicBezTo>
                      <a:cubicBezTo>
                        <a:pt x="44" y="58"/>
                        <a:pt x="31" y="61"/>
                        <a:pt x="20" y="57"/>
                      </a:cubicBezTo>
                      <a:cubicBezTo>
                        <a:pt x="9" y="53"/>
                        <a:pt x="0" y="42"/>
                        <a:pt x="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2" name="Freeform 31"/>
                <p:cNvSpPr>
                  <a:spLocks/>
                </p:cNvSpPr>
                <p:nvPr userDrawn="1"/>
              </p:nvSpPr>
              <p:spPr bwMode="auto">
                <a:xfrm>
                  <a:off x="1073972" y="155935"/>
                  <a:ext cx="47862" cy="46187"/>
                </a:xfrm>
                <a:custGeom>
                  <a:avLst/>
                  <a:gdLst>
                    <a:gd name="T0" fmla="*/ 8 w 25"/>
                    <a:gd name="T1" fmla="*/ 0 h 24"/>
                    <a:gd name="T2" fmla="*/ 16 w 25"/>
                    <a:gd name="T3" fmla="*/ 0 h 24"/>
                    <a:gd name="T4" fmla="*/ 16 w 25"/>
                    <a:gd name="T5" fmla="*/ 8 h 24"/>
                    <a:gd name="T6" fmla="*/ 25 w 25"/>
                    <a:gd name="T7" fmla="*/ 8 h 24"/>
                    <a:gd name="T8" fmla="*/ 25 w 25"/>
                    <a:gd name="T9" fmla="*/ 16 h 24"/>
                    <a:gd name="T10" fmla="*/ 16 w 25"/>
                    <a:gd name="T11" fmla="*/ 16 h 24"/>
                    <a:gd name="T12" fmla="*/ 16 w 25"/>
                    <a:gd name="T13" fmla="*/ 24 h 24"/>
                    <a:gd name="T14" fmla="*/ 8 w 25"/>
                    <a:gd name="T15" fmla="*/ 24 h 24"/>
                    <a:gd name="T16" fmla="*/ 8 w 25"/>
                    <a:gd name="T17" fmla="*/ 16 h 24"/>
                    <a:gd name="T18" fmla="*/ 0 w 25"/>
                    <a:gd name="T19" fmla="*/ 16 h 24"/>
                    <a:gd name="T20" fmla="*/ 0 w 25"/>
                    <a:gd name="T21" fmla="*/ 8 h 24"/>
                    <a:gd name="T22" fmla="*/ 8 w 25"/>
                    <a:gd name="T23" fmla="*/ 8 h 24"/>
                    <a:gd name="T24" fmla="*/ 8 w 2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4">
                      <a:moveTo>
                        <a:pt x="8" y="0"/>
                      </a:moveTo>
                      <a:cubicBezTo>
                        <a:pt x="11" y="0"/>
                        <a:pt x="13" y="0"/>
                        <a:pt x="16" y="0"/>
                      </a:cubicBezTo>
                      <a:cubicBezTo>
                        <a:pt x="16" y="2"/>
                        <a:pt x="16" y="5"/>
                        <a:pt x="16" y="8"/>
                      </a:cubicBezTo>
                      <a:cubicBezTo>
                        <a:pt x="19" y="8"/>
                        <a:pt x="22" y="8"/>
                        <a:pt x="25" y="8"/>
                      </a:cubicBezTo>
                      <a:cubicBezTo>
                        <a:pt x="25" y="11"/>
                        <a:pt x="25" y="13"/>
                        <a:pt x="25" y="16"/>
                      </a:cubicBezTo>
                      <a:cubicBezTo>
                        <a:pt x="22" y="16"/>
                        <a:pt x="19" y="16"/>
                        <a:pt x="16" y="16"/>
                      </a:cubicBezTo>
                      <a:cubicBezTo>
                        <a:pt x="16" y="19"/>
                        <a:pt x="16" y="22"/>
                        <a:pt x="16" y="24"/>
                      </a:cubicBezTo>
                      <a:cubicBezTo>
                        <a:pt x="13" y="24"/>
                        <a:pt x="11" y="24"/>
                        <a:pt x="8" y="24"/>
                      </a:cubicBezTo>
                      <a:cubicBezTo>
                        <a:pt x="8" y="22"/>
                        <a:pt x="8" y="19"/>
                        <a:pt x="8" y="16"/>
                      </a:cubicBezTo>
                      <a:cubicBezTo>
                        <a:pt x="5" y="16"/>
                        <a:pt x="2" y="16"/>
                        <a:pt x="0" y="16"/>
                      </a:cubicBezTo>
                      <a:cubicBezTo>
                        <a:pt x="0" y="13"/>
                        <a:pt x="0" y="11"/>
                        <a:pt x="0" y="8"/>
                      </a:cubicBezTo>
                      <a:cubicBezTo>
                        <a:pt x="2" y="8"/>
                        <a:pt x="5" y="8"/>
                        <a:pt x="8" y="8"/>
                      </a:cubicBezTo>
                      <a:cubicBezTo>
                        <a:pt x="8" y="5"/>
                        <a:pt x="8" y="2"/>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grpSp>
          <p:nvGrpSpPr>
            <p:cNvPr id="22" name="Group 21"/>
            <p:cNvGrpSpPr/>
            <p:nvPr userDrawn="1"/>
          </p:nvGrpSpPr>
          <p:grpSpPr>
            <a:xfrm>
              <a:off x="1145239" y="0"/>
              <a:ext cx="271198" cy="262675"/>
              <a:chOff x="1145239" y="0"/>
              <a:chExt cx="271198" cy="262675"/>
            </a:xfrm>
          </p:grpSpPr>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5239" y="0"/>
                <a:ext cx="271198" cy="262675"/>
              </a:xfrm>
              <a:prstGeom prst="rect">
                <a:avLst/>
              </a:prstGeom>
              <a:ln>
                <a:noFill/>
              </a:ln>
            </p:spPr>
          </p:pic>
          <p:sp>
            <p:nvSpPr>
              <p:cNvPr id="28" name="Rounded Rectangle 27"/>
              <p:cNvSpPr/>
              <p:nvPr userDrawn="1"/>
            </p:nvSpPr>
            <p:spPr>
              <a:xfrm>
                <a:off x="1150050" y="3605"/>
                <a:ext cx="261577" cy="252720"/>
              </a:xfrm>
              <a:prstGeom prst="roundRect">
                <a:avLst>
                  <a:gd name="adj" fmla="val 6303"/>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US" sz="1800" dirty="0"/>
              </a:p>
            </p:txBody>
          </p:sp>
        </p:grpSp>
      </p:grpSp>
    </p:spTree>
    <p:extLst>
      <p:ext uri="{BB962C8B-B14F-4D97-AF65-F5344CB8AC3E}">
        <p14:creationId xmlns:p14="http://schemas.microsoft.com/office/powerpoint/2010/main" val="32672736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09118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1" y="0"/>
            <a:ext cx="12189631" cy="6858000"/>
          </a:xfrm>
          <a:prstGeom prst="rect">
            <a:avLst/>
          </a:prstGeom>
        </p:spPr>
      </p:pic>
    </p:spTree>
    <p:extLst>
      <p:ext uri="{BB962C8B-B14F-4D97-AF65-F5344CB8AC3E}">
        <p14:creationId xmlns:p14="http://schemas.microsoft.com/office/powerpoint/2010/main" val="423997743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DIVIDER 1">
    <p:bg>
      <p:bgPr>
        <a:solidFill>
          <a:srgbClr val="483698"/>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1623185" y="1647336"/>
            <a:ext cx="8489950" cy="3510000"/>
          </a:xfrm>
        </p:spPr>
        <p:txBody>
          <a:bodyPr anchor="t" anchorCtr="0"/>
          <a:lstStyle>
            <a:lvl1pPr algn="l">
              <a:defRPr sz="8937" baseline="0">
                <a:solidFill>
                  <a:schemeClr val="bg1"/>
                </a:solidFill>
              </a:defRPr>
            </a:lvl1pPr>
          </a:lstStyle>
          <a:p>
            <a:r>
              <a:rPr lang="en-US" smtClean="0"/>
              <a:t>Click to edit Master title style</a:t>
            </a:r>
            <a:endParaRPr lang="en-US" dirty="0"/>
          </a:p>
        </p:txBody>
      </p:sp>
      <p:sp>
        <p:nvSpPr>
          <p:cNvPr id="6" name="Text Placeholder 3"/>
          <p:cNvSpPr>
            <a:spLocks noGrp="1"/>
          </p:cNvSpPr>
          <p:nvPr>
            <p:ph type="body" sz="quarter" idx="11"/>
          </p:nvPr>
        </p:nvSpPr>
        <p:spPr>
          <a:xfrm>
            <a:off x="1662786" y="5602935"/>
            <a:ext cx="8450350" cy="216000"/>
          </a:xfrm>
        </p:spPr>
        <p:txBody>
          <a:bodyPr/>
          <a:lstStyle>
            <a:lvl1pPr>
              <a:defRPr sz="894">
                <a:solidFill>
                  <a:schemeClr val="bg1"/>
                </a:solidFill>
              </a:defRPr>
            </a:lvl1pPr>
            <a:lvl2pPr>
              <a:defRPr sz="894">
                <a:solidFill>
                  <a:schemeClr val="bg1"/>
                </a:solidFill>
              </a:defRPr>
            </a:lvl2pPr>
            <a:lvl3pPr>
              <a:buClr>
                <a:schemeClr val="bg1"/>
              </a:buClr>
              <a:defRPr sz="894">
                <a:solidFill>
                  <a:schemeClr val="bg1"/>
                </a:solidFill>
              </a:defRPr>
            </a:lvl3pPr>
            <a:lvl4pPr>
              <a:buClr>
                <a:schemeClr val="bg1"/>
              </a:buClr>
              <a:defRPr sz="894">
                <a:solidFill>
                  <a:schemeClr val="bg1"/>
                </a:solidFill>
              </a:defRPr>
            </a:lvl4pPr>
            <a:lvl5pPr>
              <a:buClr>
                <a:schemeClr val="bg1"/>
              </a:buClr>
              <a:defRPr sz="894">
                <a:solidFill>
                  <a:schemeClr val="bg1"/>
                </a:solidFill>
              </a:defRPr>
            </a:lvl5pPr>
          </a:lstStyle>
          <a:p>
            <a:pPr lvl="0"/>
            <a:r>
              <a:rPr lang="en-US" smtClean="0"/>
              <a:t>Click to edit Master text styles</a:t>
            </a: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795"/>
            <a:ext cx="12192000" cy="6857999"/>
          </a:xfrm>
          <a:prstGeom prst="rect">
            <a:avLst/>
          </a:prstGeom>
        </p:spPr>
      </p:pic>
    </p:spTree>
    <p:extLst>
      <p:ext uri="{BB962C8B-B14F-4D97-AF65-F5344CB8AC3E}">
        <p14:creationId xmlns:p14="http://schemas.microsoft.com/office/powerpoint/2010/main" val="218450227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Blank">
    <p:spTree>
      <p:nvGrpSpPr>
        <p:cNvPr id="1" name=""/>
        <p:cNvGrpSpPr/>
        <p:nvPr/>
      </p:nvGrpSpPr>
      <p:grpSpPr>
        <a:xfrm>
          <a:off x="0" y="0"/>
          <a:ext cx="0" cy="0"/>
          <a:chOff x="0" y="0"/>
          <a:chExt cx="0" cy="0"/>
        </a:xfrm>
      </p:grpSpPr>
      <p:sp>
        <p:nvSpPr>
          <p:cNvPr id="12" name="Shape 12"/>
          <p:cNvSpPr>
            <a:spLocks noGrp="1"/>
          </p:cNvSpPr>
          <p:nvPr>
            <p:ph type="sldNum" sz="quarter" idx="2"/>
          </p:nvPr>
        </p:nvSpPr>
        <p:spPr>
          <a:xfrm>
            <a:off x="11237254" y="345195"/>
            <a:ext cx="363138" cy="370823"/>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674740311"/>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98400" y="431800"/>
            <a:ext cx="10195200" cy="533400"/>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3201" y="1331360"/>
            <a:ext cx="10194470" cy="4545566"/>
          </a:xfrm>
          <a:prstGeom prst="rect">
            <a:avLst/>
          </a:prstGeom>
        </p:spPr>
        <p:txBody>
          <a:bodyPr vert="horz" lIns="0" tIns="0" rIns="0" bIns="0" rtlCol="0" anchor="t" anchorCtr="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9" name="Shape 8"/>
          <p:cNvSpPr txBox="1">
            <a:spLocks/>
          </p:cNvSpPr>
          <p:nvPr userDrawn="1"/>
        </p:nvSpPr>
        <p:spPr>
          <a:xfrm>
            <a:off x="11578745" y="6606747"/>
            <a:ext cx="449655"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US" sz="1000" smtClean="0">
                <a:solidFill>
                  <a:schemeClr val="tx2"/>
                </a:solidFill>
                <a:latin typeface="+mn-lt"/>
                <a:ea typeface="Arial"/>
                <a:cs typeface="Arial" panose="020B0604020202020204" pitchFamily="34" charset="0"/>
              </a:rPr>
              <a:pPr algn="r"/>
              <a:t>‹#›</a:t>
            </a:fld>
            <a:endParaRPr lang="en-US" sz="1000" dirty="0">
              <a:solidFill>
                <a:schemeClr val="tx2"/>
              </a:solidFill>
              <a:latin typeface="+mn-lt"/>
              <a:ea typeface="Arial"/>
              <a:cs typeface="Arial" panose="020B0604020202020204" pitchFamily="34" charset="0"/>
            </a:endParaRPr>
          </a:p>
        </p:txBody>
      </p:sp>
    </p:spTree>
    <p:extLst>
      <p:ext uri="{BB962C8B-B14F-4D97-AF65-F5344CB8AC3E}">
        <p14:creationId xmlns:p14="http://schemas.microsoft.com/office/powerpoint/2010/main" val="3521449419"/>
      </p:ext>
    </p:extLst>
  </p:cSld>
  <p:clrMap bg1="lt1" tx1="dk1" bg2="lt2" tx2="dk2" accent1="accent1" accent2="accent2" accent3="accent3" accent4="accent4" accent5="accent5" accent6="accent6" hlink="hlink" folHlink="folHlink"/>
  <p:sldLayoutIdLst>
    <p:sldLayoutId id="2147483664" r:id="rId1"/>
    <p:sldLayoutId id="2147483689" r:id="rId2"/>
    <p:sldLayoutId id="2147483682" r:id="rId3"/>
    <p:sldLayoutId id="2147483684" r:id="rId4"/>
    <p:sldLayoutId id="2147483667" r:id="rId5"/>
    <p:sldLayoutId id="2147483705" r:id="rId6"/>
    <p:sldLayoutId id="2147483707" r:id="rId7"/>
    <p:sldLayoutId id="2147483736" r:id="rId8"/>
    <p:sldLayoutId id="2147483738" r:id="rId9"/>
  </p:sldLayoutIdLst>
  <p:timing>
    <p:tnLst>
      <p:par>
        <p:cTn id="1" dur="indefinite" restart="never" nodeType="tmRoot"/>
      </p:par>
    </p:tnLst>
  </p:timing>
  <p:txStyles>
    <p:titleStyle>
      <a:lvl1pPr algn="l" defTabSz="914347" rtl="0" eaLnBrk="1" latinLnBrk="0" hangingPunct="1">
        <a:lnSpc>
          <a:spcPct val="70000"/>
        </a:lnSpc>
        <a:spcBef>
          <a:spcPct val="0"/>
        </a:spcBef>
        <a:buNone/>
        <a:defRPr sz="5399" kern="1200">
          <a:solidFill>
            <a:schemeClr val="tx2"/>
          </a:solidFill>
          <a:latin typeface="+mj-lt"/>
          <a:ea typeface="+mj-ea"/>
          <a:cs typeface="+mj-cs"/>
        </a:defRPr>
      </a:lvl1pPr>
    </p:titleStyle>
    <p:bodyStyle>
      <a:lvl1pPr marL="0" indent="0" algn="l" defTabSz="914347"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347"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384"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596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353"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793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21"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05" indent="-2285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5975" indent="-228587" algn="l" defTabSz="91434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47" rtl="0" eaLnBrk="1" latinLnBrk="0" hangingPunct="1">
        <a:defRPr sz="1800" kern="1200">
          <a:solidFill>
            <a:schemeClr val="tx1"/>
          </a:solidFill>
          <a:latin typeface="+mn-lt"/>
          <a:ea typeface="+mn-ea"/>
          <a:cs typeface="+mn-cs"/>
        </a:defRPr>
      </a:lvl1pPr>
      <a:lvl2pPr marL="457173" algn="l" defTabSz="914347" rtl="0" eaLnBrk="1" latinLnBrk="0" hangingPunct="1">
        <a:defRPr sz="1800" kern="1200">
          <a:solidFill>
            <a:schemeClr val="tx1"/>
          </a:solidFill>
          <a:latin typeface="+mn-lt"/>
          <a:ea typeface="+mn-ea"/>
          <a:cs typeface="+mn-cs"/>
        </a:defRPr>
      </a:lvl2pPr>
      <a:lvl3pPr marL="914347" algn="l" defTabSz="914347" rtl="0" eaLnBrk="1" latinLnBrk="0" hangingPunct="1">
        <a:defRPr sz="1800" kern="1200">
          <a:solidFill>
            <a:schemeClr val="tx1"/>
          </a:solidFill>
          <a:latin typeface="+mn-lt"/>
          <a:ea typeface="+mn-ea"/>
          <a:cs typeface="+mn-cs"/>
        </a:defRPr>
      </a:lvl3pPr>
      <a:lvl4pPr marL="1371521" algn="l" defTabSz="914347" rtl="0" eaLnBrk="1" latinLnBrk="0" hangingPunct="1">
        <a:defRPr sz="1800" kern="1200">
          <a:solidFill>
            <a:schemeClr val="tx1"/>
          </a:solidFill>
          <a:latin typeface="+mn-lt"/>
          <a:ea typeface="+mn-ea"/>
          <a:cs typeface="+mn-cs"/>
        </a:defRPr>
      </a:lvl4pPr>
      <a:lvl5pPr marL="1828694" algn="l" defTabSz="914347" rtl="0" eaLnBrk="1" latinLnBrk="0" hangingPunct="1">
        <a:defRPr sz="1800" kern="1200">
          <a:solidFill>
            <a:schemeClr val="tx1"/>
          </a:solidFill>
          <a:latin typeface="+mn-lt"/>
          <a:ea typeface="+mn-ea"/>
          <a:cs typeface="+mn-cs"/>
        </a:defRPr>
      </a:lvl5pPr>
      <a:lvl6pPr marL="2285868" algn="l" defTabSz="914347" rtl="0" eaLnBrk="1" latinLnBrk="0" hangingPunct="1">
        <a:defRPr sz="1800" kern="1200">
          <a:solidFill>
            <a:schemeClr val="tx1"/>
          </a:solidFill>
          <a:latin typeface="+mn-lt"/>
          <a:ea typeface="+mn-ea"/>
          <a:cs typeface="+mn-cs"/>
        </a:defRPr>
      </a:lvl6pPr>
      <a:lvl7pPr marL="2743042" algn="l" defTabSz="914347" rtl="0" eaLnBrk="1" latinLnBrk="0" hangingPunct="1">
        <a:defRPr sz="1800" kern="1200">
          <a:solidFill>
            <a:schemeClr val="tx1"/>
          </a:solidFill>
          <a:latin typeface="+mn-lt"/>
          <a:ea typeface="+mn-ea"/>
          <a:cs typeface="+mn-cs"/>
        </a:defRPr>
      </a:lvl7pPr>
      <a:lvl8pPr marL="3200215" algn="l" defTabSz="914347" rtl="0" eaLnBrk="1" latinLnBrk="0" hangingPunct="1">
        <a:defRPr sz="1800" kern="1200">
          <a:solidFill>
            <a:schemeClr val="tx1"/>
          </a:solidFill>
          <a:latin typeface="+mn-lt"/>
          <a:ea typeface="+mn-ea"/>
          <a:cs typeface="+mn-cs"/>
        </a:defRPr>
      </a:lvl8pPr>
      <a:lvl9pPr marL="3657388" algn="l" defTabSz="91434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02" userDrawn="1">
          <p15:clr>
            <a:srgbClr val="F26B43"/>
          </p15:clr>
        </p15:guide>
        <p15:guide id="2" pos="627" userDrawn="1">
          <p15:clr>
            <a:srgbClr val="F26B43"/>
          </p15:clr>
        </p15:guide>
        <p15:guide id="3" pos="7055" userDrawn="1">
          <p15:clr>
            <a:srgbClr val="F26B43"/>
          </p15:clr>
        </p15:guide>
        <p15:guide id="4" orient="horz" pos="833" userDrawn="1">
          <p15:clr>
            <a:srgbClr val="F26B43"/>
          </p15:clr>
        </p15:guide>
        <p15:guide id="5" orient="horz" pos="608" userDrawn="1">
          <p15:clr>
            <a:srgbClr val="F26B43"/>
          </p15:clr>
        </p15:guide>
        <p15:guide id="6" orient="horz" pos="27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98400" y="431800"/>
            <a:ext cx="10195200" cy="533400"/>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3201" y="1331360"/>
            <a:ext cx="10194470" cy="4545566"/>
          </a:xfrm>
          <a:prstGeom prst="rect">
            <a:avLst/>
          </a:prstGeom>
        </p:spPr>
        <p:txBody>
          <a:bodyPr vert="horz" lIns="0" tIns="0" rIns="0" bIns="0" rtlCol="0" anchor="t" anchorCtr="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9" name="Shape 8"/>
          <p:cNvSpPr txBox="1">
            <a:spLocks/>
          </p:cNvSpPr>
          <p:nvPr userDrawn="1"/>
        </p:nvSpPr>
        <p:spPr>
          <a:xfrm>
            <a:off x="11578745" y="6606747"/>
            <a:ext cx="449655"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US" smtClean="0">
                <a:solidFill>
                  <a:srgbClr val="00338D"/>
                </a:solidFill>
                <a:cs typeface="Arial" panose="020B0604020202020204" pitchFamily="34" charset="0"/>
              </a:rPr>
              <a:pPr algn="r"/>
              <a:t>‹#›</a:t>
            </a:fld>
            <a:endParaRPr lang="en-US" dirty="0">
              <a:solidFill>
                <a:srgbClr val="00338D"/>
              </a:solidFill>
              <a:cs typeface="Arial" panose="020B0604020202020204" pitchFamily="34" charset="0"/>
            </a:endParaRPr>
          </a:p>
        </p:txBody>
      </p:sp>
    </p:spTree>
    <p:extLst>
      <p:ext uri="{BB962C8B-B14F-4D97-AF65-F5344CB8AC3E}">
        <p14:creationId xmlns:p14="http://schemas.microsoft.com/office/powerpoint/2010/main" val="3167161575"/>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4" r:id="rId8"/>
    <p:sldLayoutId id="2147483726" r:id="rId9"/>
  </p:sldLayoutIdLst>
  <p:timing>
    <p:tnLst>
      <p:par>
        <p:cTn id="1" dur="indefinite" restart="never" nodeType="tmRoot"/>
      </p:par>
    </p:tnLst>
  </p:timing>
  <p:txStyles>
    <p:titleStyle>
      <a:lvl1pPr algn="l" defTabSz="914347" rtl="0" eaLnBrk="1" latinLnBrk="0" hangingPunct="1">
        <a:lnSpc>
          <a:spcPct val="70000"/>
        </a:lnSpc>
        <a:spcBef>
          <a:spcPct val="0"/>
        </a:spcBef>
        <a:buNone/>
        <a:defRPr sz="5399" kern="1200">
          <a:solidFill>
            <a:schemeClr val="tx2"/>
          </a:solidFill>
          <a:latin typeface="+mj-lt"/>
          <a:ea typeface="+mj-ea"/>
          <a:cs typeface="+mj-cs"/>
        </a:defRPr>
      </a:lvl1pPr>
    </p:titleStyle>
    <p:bodyStyle>
      <a:lvl1pPr marL="0" indent="0" algn="l" defTabSz="914347"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347"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384"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596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353"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793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21"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05" indent="-2285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5975" indent="-228587" algn="l" defTabSz="91434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47" rtl="0" eaLnBrk="1" latinLnBrk="0" hangingPunct="1">
        <a:defRPr sz="1800" kern="1200">
          <a:solidFill>
            <a:schemeClr val="tx1"/>
          </a:solidFill>
          <a:latin typeface="+mn-lt"/>
          <a:ea typeface="+mn-ea"/>
          <a:cs typeface="+mn-cs"/>
        </a:defRPr>
      </a:lvl1pPr>
      <a:lvl2pPr marL="457173" algn="l" defTabSz="914347" rtl="0" eaLnBrk="1" latinLnBrk="0" hangingPunct="1">
        <a:defRPr sz="1800" kern="1200">
          <a:solidFill>
            <a:schemeClr val="tx1"/>
          </a:solidFill>
          <a:latin typeface="+mn-lt"/>
          <a:ea typeface="+mn-ea"/>
          <a:cs typeface="+mn-cs"/>
        </a:defRPr>
      </a:lvl2pPr>
      <a:lvl3pPr marL="914347" algn="l" defTabSz="914347" rtl="0" eaLnBrk="1" latinLnBrk="0" hangingPunct="1">
        <a:defRPr sz="1800" kern="1200">
          <a:solidFill>
            <a:schemeClr val="tx1"/>
          </a:solidFill>
          <a:latin typeface="+mn-lt"/>
          <a:ea typeface="+mn-ea"/>
          <a:cs typeface="+mn-cs"/>
        </a:defRPr>
      </a:lvl3pPr>
      <a:lvl4pPr marL="1371521" algn="l" defTabSz="914347" rtl="0" eaLnBrk="1" latinLnBrk="0" hangingPunct="1">
        <a:defRPr sz="1800" kern="1200">
          <a:solidFill>
            <a:schemeClr val="tx1"/>
          </a:solidFill>
          <a:latin typeface="+mn-lt"/>
          <a:ea typeface="+mn-ea"/>
          <a:cs typeface="+mn-cs"/>
        </a:defRPr>
      </a:lvl4pPr>
      <a:lvl5pPr marL="1828694" algn="l" defTabSz="914347" rtl="0" eaLnBrk="1" latinLnBrk="0" hangingPunct="1">
        <a:defRPr sz="1800" kern="1200">
          <a:solidFill>
            <a:schemeClr val="tx1"/>
          </a:solidFill>
          <a:latin typeface="+mn-lt"/>
          <a:ea typeface="+mn-ea"/>
          <a:cs typeface="+mn-cs"/>
        </a:defRPr>
      </a:lvl5pPr>
      <a:lvl6pPr marL="2285868" algn="l" defTabSz="914347" rtl="0" eaLnBrk="1" latinLnBrk="0" hangingPunct="1">
        <a:defRPr sz="1800" kern="1200">
          <a:solidFill>
            <a:schemeClr val="tx1"/>
          </a:solidFill>
          <a:latin typeface="+mn-lt"/>
          <a:ea typeface="+mn-ea"/>
          <a:cs typeface="+mn-cs"/>
        </a:defRPr>
      </a:lvl6pPr>
      <a:lvl7pPr marL="2743042" algn="l" defTabSz="914347" rtl="0" eaLnBrk="1" latinLnBrk="0" hangingPunct="1">
        <a:defRPr sz="1800" kern="1200">
          <a:solidFill>
            <a:schemeClr val="tx1"/>
          </a:solidFill>
          <a:latin typeface="+mn-lt"/>
          <a:ea typeface="+mn-ea"/>
          <a:cs typeface="+mn-cs"/>
        </a:defRPr>
      </a:lvl7pPr>
      <a:lvl8pPr marL="3200215" algn="l" defTabSz="914347" rtl="0" eaLnBrk="1" latinLnBrk="0" hangingPunct="1">
        <a:defRPr sz="1800" kern="1200">
          <a:solidFill>
            <a:schemeClr val="tx1"/>
          </a:solidFill>
          <a:latin typeface="+mn-lt"/>
          <a:ea typeface="+mn-ea"/>
          <a:cs typeface="+mn-cs"/>
        </a:defRPr>
      </a:lvl8pPr>
      <a:lvl9pPr marL="3657388" algn="l" defTabSz="91434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02">
          <p15:clr>
            <a:srgbClr val="F26B43"/>
          </p15:clr>
        </p15:guide>
        <p15:guide id="2" pos="627">
          <p15:clr>
            <a:srgbClr val="F26B43"/>
          </p15:clr>
        </p15:guide>
        <p15:guide id="3" pos="7055">
          <p15:clr>
            <a:srgbClr val="F26B43"/>
          </p15:clr>
        </p15:guide>
        <p15:guide id="4" orient="horz" pos="833">
          <p15:clr>
            <a:srgbClr val="F26B43"/>
          </p15:clr>
        </p15:guide>
        <p15:guide id="5" orient="horz" pos="608">
          <p15:clr>
            <a:srgbClr val="F26B43"/>
          </p15:clr>
        </p15:guide>
        <p15:guide id="6" orient="horz" pos="27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98400" y="431800"/>
            <a:ext cx="10195200" cy="533400"/>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3201" y="1331360"/>
            <a:ext cx="10194470" cy="4545566"/>
          </a:xfrm>
          <a:prstGeom prst="rect">
            <a:avLst/>
          </a:prstGeom>
        </p:spPr>
        <p:txBody>
          <a:bodyPr vert="horz" lIns="0" tIns="0" rIns="0" bIns="0" rtlCol="0" anchor="t" anchorCtr="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9" name="Shape 8"/>
          <p:cNvSpPr txBox="1">
            <a:spLocks/>
          </p:cNvSpPr>
          <p:nvPr userDrawn="1"/>
        </p:nvSpPr>
        <p:spPr>
          <a:xfrm>
            <a:off x="11578745" y="6606747"/>
            <a:ext cx="449655"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US" smtClean="0">
                <a:solidFill>
                  <a:srgbClr val="00338D"/>
                </a:solidFill>
                <a:cs typeface="Arial" panose="020B0604020202020204" pitchFamily="34" charset="0"/>
              </a:rPr>
              <a:pPr algn="r"/>
              <a:t>‹#›</a:t>
            </a:fld>
            <a:endParaRPr lang="en-US" dirty="0">
              <a:solidFill>
                <a:srgbClr val="00338D"/>
              </a:solidFill>
              <a:cs typeface="Arial" panose="020B0604020202020204" pitchFamily="34" charset="0"/>
            </a:endParaRPr>
          </a:p>
        </p:txBody>
      </p:sp>
    </p:spTree>
    <p:extLst>
      <p:ext uri="{BB962C8B-B14F-4D97-AF65-F5344CB8AC3E}">
        <p14:creationId xmlns:p14="http://schemas.microsoft.com/office/powerpoint/2010/main" val="3754636744"/>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Lst>
  <p:timing>
    <p:tnLst>
      <p:par>
        <p:cTn id="1" dur="indefinite" restart="never" nodeType="tmRoot"/>
      </p:par>
    </p:tnLst>
  </p:timing>
  <p:txStyles>
    <p:titleStyle>
      <a:lvl1pPr algn="l" defTabSz="914347" rtl="0" eaLnBrk="1" latinLnBrk="0" hangingPunct="1">
        <a:lnSpc>
          <a:spcPct val="70000"/>
        </a:lnSpc>
        <a:spcBef>
          <a:spcPct val="0"/>
        </a:spcBef>
        <a:buNone/>
        <a:defRPr sz="5399" kern="1200">
          <a:solidFill>
            <a:schemeClr val="tx2"/>
          </a:solidFill>
          <a:latin typeface="+mj-lt"/>
          <a:ea typeface="+mj-ea"/>
          <a:cs typeface="+mj-cs"/>
        </a:defRPr>
      </a:lvl1pPr>
    </p:titleStyle>
    <p:bodyStyle>
      <a:lvl1pPr marL="0" indent="0" algn="l" defTabSz="914347"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347"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384"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596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353"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7936" indent="-2303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21" indent="-284384"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05" indent="-228587" algn="l" defTabSz="914347"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5975" indent="-228587" algn="l" defTabSz="91434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47" rtl="0" eaLnBrk="1" latinLnBrk="0" hangingPunct="1">
        <a:defRPr sz="1800" kern="1200">
          <a:solidFill>
            <a:schemeClr val="tx1"/>
          </a:solidFill>
          <a:latin typeface="+mn-lt"/>
          <a:ea typeface="+mn-ea"/>
          <a:cs typeface="+mn-cs"/>
        </a:defRPr>
      </a:lvl1pPr>
      <a:lvl2pPr marL="457173" algn="l" defTabSz="914347" rtl="0" eaLnBrk="1" latinLnBrk="0" hangingPunct="1">
        <a:defRPr sz="1800" kern="1200">
          <a:solidFill>
            <a:schemeClr val="tx1"/>
          </a:solidFill>
          <a:latin typeface="+mn-lt"/>
          <a:ea typeface="+mn-ea"/>
          <a:cs typeface="+mn-cs"/>
        </a:defRPr>
      </a:lvl2pPr>
      <a:lvl3pPr marL="914347" algn="l" defTabSz="914347" rtl="0" eaLnBrk="1" latinLnBrk="0" hangingPunct="1">
        <a:defRPr sz="1800" kern="1200">
          <a:solidFill>
            <a:schemeClr val="tx1"/>
          </a:solidFill>
          <a:latin typeface="+mn-lt"/>
          <a:ea typeface="+mn-ea"/>
          <a:cs typeface="+mn-cs"/>
        </a:defRPr>
      </a:lvl3pPr>
      <a:lvl4pPr marL="1371521" algn="l" defTabSz="914347" rtl="0" eaLnBrk="1" latinLnBrk="0" hangingPunct="1">
        <a:defRPr sz="1800" kern="1200">
          <a:solidFill>
            <a:schemeClr val="tx1"/>
          </a:solidFill>
          <a:latin typeface="+mn-lt"/>
          <a:ea typeface="+mn-ea"/>
          <a:cs typeface="+mn-cs"/>
        </a:defRPr>
      </a:lvl4pPr>
      <a:lvl5pPr marL="1828694" algn="l" defTabSz="914347" rtl="0" eaLnBrk="1" latinLnBrk="0" hangingPunct="1">
        <a:defRPr sz="1800" kern="1200">
          <a:solidFill>
            <a:schemeClr val="tx1"/>
          </a:solidFill>
          <a:latin typeface="+mn-lt"/>
          <a:ea typeface="+mn-ea"/>
          <a:cs typeface="+mn-cs"/>
        </a:defRPr>
      </a:lvl5pPr>
      <a:lvl6pPr marL="2285868" algn="l" defTabSz="914347" rtl="0" eaLnBrk="1" latinLnBrk="0" hangingPunct="1">
        <a:defRPr sz="1800" kern="1200">
          <a:solidFill>
            <a:schemeClr val="tx1"/>
          </a:solidFill>
          <a:latin typeface="+mn-lt"/>
          <a:ea typeface="+mn-ea"/>
          <a:cs typeface="+mn-cs"/>
        </a:defRPr>
      </a:lvl6pPr>
      <a:lvl7pPr marL="2743042" algn="l" defTabSz="914347" rtl="0" eaLnBrk="1" latinLnBrk="0" hangingPunct="1">
        <a:defRPr sz="1800" kern="1200">
          <a:solidFill>
            <a:schemeClr val="tx1"/>
          </a:solidFill>
          <a:latin typeface="+mn-lt"/>
          <a:ea typeface="+mn-ea"/>
          <a:cs typeface="+mn-cs"/>
        </a:defRPr>
      </a:lvl7pPr>
      <a:lvl8pPr marL="3200215" algn="l" defTabSz="914347" rtl="0" eaLnBrk="1" latinLnBrk="0" hangingPunct="1">
        <a:defRPr sz="1800" kern="1200">
          <a:solidFill>
            <a:schemeClr val="tx1"/>
          </a:solidFill>
          <a:latin typeface="+mn-lt"/>
          <a:ea typeface="+mn-ea"/>
          <a:cs typeface="+mn-cs"/>
        </a:defRPr>
      </a:lvl8pPr>
      <a:lvl9pPr marL="3657388" algn="l" defTabSz="91434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02">
          <p15:clr>
            <a:srgbClr val="F26B43"/>
          </p15:clr>
        </p15:guide>
        <p15:guide id="2" pos="627">
          <p15:clr>
            <a:srgbClr val="F26B43"/>
          </p15:clr>
        </p15:guide>
        <p15:guide id="3" pos="7055">
          <p15:clr>
            <a:srgbClr val="F26B43"/>
          </p15:clr>
        </p15:guide>
        <p15:guide id="4" orient="horz" pos="833">
          <p15:clr>
            <a:srgbClr val="F26B43"/>
          </p15:clr>
        </p15:guide>
        <p15:guide id="5" orient="horz" pos="608">
          <p15:clr>
            <a:srgbClr val="F26B43"/>
          </p15:clr>
        </p15:guide>
        <p15:guide id="6" orient="horz" pos="27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9.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9.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9.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9.xml"/><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28.png"/><Relationship Id="rId5" Type="http://schemas.openxmlformats.org/officeDocument/2006/relationships/slideLayout" Target="../slideLayouts/slideLayout2.xml"/><Relationship Id="rId4" Type="http://schemas.openxmlformats.org/officeDocument/2006/relationships/tags" Target="../tags/tag1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hyperlink" Target="mailto:pcsharma@isolaralliance.org"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4.xml"/><Relationship Id="rId7" Type="http://schemas.openxmlformats.org/officeDocument/2006/relationships/slideLayout" Target="../slideLayouts/slideLayout20.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31308" y="0"/>
            <a:ext cx="12192000" cy="6857999"/>
          </a:xfrm>
          <a:prstGeom prst="rect">
            <a:avLst/>
          </a:prstGeom>
        </p:spPr>
      </p:pic>
      <p:sp>
        <p:nvSpPr>
          <p:cNvPr id="6" name="object 17"/>
          <p:cNvSpPr/>
          <p:nvPr/>
        </p:nvSpPr>
        <p:spPr>
          <a:xfrm>
            <a:off x="10277341" y="266163"/>
            <a:ext cx="1644200" cy="777025"/>
          </a:xfrm>
          <a:prstGeom prst="rect">
            <a:avLst/>
          </a:prstGeom>
          <a:blipFill>
            <a:blip r:embed="rId4" cstate="print"/>
            <a:stretch>
              <a:fillRect/>
            </a:stretch>
          </a:blipFill>
        </p:spPr>
        <p:txBody>
          <a:bodyPr wrap="square" lIns="0" tIns="0" rIns="0" bIns="0" rtlCol="0"/>
          <a:lstStyle/>
          <a:p>
            <a:endParaRPr sz="3600" dirty="0"/>
          </a:p>
        </p:txBody>
      </p:sp>
      <p:sp>
        <p:nvSpPr>
          <p:cNvPr id="7" name="Rectangle 6"/>
          <p:cNvSpPr/>
          <p:nvPr/>
        </p:nvSpPr>
        <p:spPr>
          <a:xfrm>
            <a:off x="31308" y="3843586"/>
            <a:ext cx="12192000" cy="1176949"/>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chemeClr val="tx1"/>
                </a:solidFill>
              </a:rPr>
              <a:t>ISA </a:t>
            </a:r>
            <a:r>
              <a:rPr lang="en-US" sz="4800" dirty="0" smtClean="0">
                <a:solidFill>
                  <a:schemeClr val="tx1"/>
                </a:solidFill>
              </a:rPr>
              <a:t>Malawi </a:t>
            </a:r>
            <a:r>
              <a:rPr lang="en-US" sz="4800" dirty="0">
                <a:solidFill>
                  <a:schemeClr val="tx1"/>
                </a:solidFill>
              </a:rPr>
              <a:t>Mission: Visit </a:t>
            </a:r>
            <a:r>
              <a:rPr lang="en-US" sz="4800" dirty="0" smtClean="0">
                <a:solidFill>
                  <a:schemeClr val="tx1"/>
                </a:solidFill>
              </a:rPr>
              <a:t>details</a:t>
            </a:r>
            <a:endParaRPr lang="en-US" sz="4800" dirty="0">
              <a:solidFill>
                <a:schemeClr val="tx1"/>
              </a:solidFill>
            </a:endParaRPr>
          </a:p>
        </p:txBody>
      </p:sp>
    </p:spTree>
    <p:extLst>
      <p:ext uri="{BB962C8B-B14F-4D97-AF65-F5344CB8AC3E}">
        <p14:creationId xmlns:p14="http://schemas.microsoft.com/office/powerpoint/2010/main" val="1577782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360791" y="174812"/>
            <a:ext cx="11721282" cy="529667"/>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1: Ministry </a:t>
            </a:r>
            <a:r>
              <a:rPr lang="en-US" sz="3600" b="1" dirty="0">
                <a:latin typeface="+mn-lt"/>
              </a:rPr>
              <a:t>of Foreign </a:t>
            </a:r>
            <a:r>
              <a:rPr lang="en-US" sz="3600" b="1" dirty="0" smtClean="0">
                <a:latin typeface="+mn-lt"/>
              </a:rPr>
              <a:t>Affairs, NREM</a:t>
            </a:r>
            <a:r>
              <a:rPr lang="en-US" sz="3600" b="1" dirty="0">
                <a:latin typeface="+mn-lt"/>
              </a:rPr>
              <a:t> </a:t>
            </a:r>
            <a:r>
              <a:rPr lang="en-US" sz="3600" b="1" dirty="0" smtClean="0">
                <a:latin typeface="+mn-lt"/>
              </a:rPr>
              <a:t>and AIWD </a:t>
            </a:r>
            <a:endParaRPr lang="en-US" sz="3600" dirty="0">
              <a:latin typeface="+mn-lt"/>
            </a:endParaRPr>
          </a:p>
        </p:txBody>
      </p:sp>
      <p:sp>
        <p:nvSpPr>
          <p:cNvPr id="6" name="TextBox 5"/>
          <p:cNvSpPr txBox="1"/>
          <p:nvPr/>
        </p:nvSpPr>
        <p:spPr>
          <a:xfrm>
            <a:off x="360791" y="650691"/>
            <a:ext cx="11175933" cy="3275850"/>
          </a:xfrm>
          <a:prstGeom prst="rect">
            <a:avLst/>
          </a:prstGeom>
          <a:noFill/>
          <a:ln w="28575">
            <a:solidFill>
              <a:schemeClr val="tx1"/>
            </a:solidFill>
          </a:ln>
        </p:spPr>
        <p:txBody>
          <a:bodyPr wrap="square" lIns="54610" tIns="54610" rIns="54610" bIns="54610" rtlCol="0">
            <a:noAutofit/>
          </a:bodyPr>
          <a:lstStyle/>
          <a:p>
            <a:pPr marL="285750" indent="-285750" algn="just">
              <a:lnSpc>
                <a:spcPct val="120000"/>
              </a:lnSpc>
              <a:spcBef>
                <a:spcPts val="600"/>
              </a:spcBef>
              <a:spcAft>
                <a:spcPts val="600"/>
              </a:spcAft>
              <a:buFont typeface="Wingdings" panose="05000000000000000000" pitchFamily="2" charset="2"/>
              <a:buChar char="Ø"/>
            </a:pPr>
            <a:r>
              <a:rPr lang="en-US" sz="1600" dirty="0" smtClean="0"/>
              <a:t>The </a:t>
            </a:r>
            <a:r>
              <a:rPr lang="en-US" sz="1600" dirty="0"/>
              <a:t>ISA team started the Mission by visiting the office of Ministry of Foreign Affairs, </a:t>
            </a:r>
            <a:r>
              <a:rPr lang="en-US" sz="1600" dirty="0" smtClean="0"/>
              <a:t>Malawi, </a:t>
            </a:r>
            <a:r>
              <a:rPr lang="en-US" sz="1600" dirty="0"/>
              <a:t>accompanied by </a:t>
            </a:r>
            <a:r>
              <a:rPr lang="en-US" sz="1600" dirty="0" smtClean="0"/>
              <a:t>Mr</a:t>
            </a:r>
            <a:r>
              <a:rPr lang="en-US" sz="1600" dirty="0"/>
              <a:t>. Patrick </a:t>
            </a:r>
            <a:r>
              <a:rPr lang="en-US" sz="1600" dirty="0" err="1"/>
              <a:t>Mphepo</a:t>
            </a:r>
            <a:r>
              <a:rPr lang="en-US" sz="1600" dirty="0"/>
              <a:t>, </a:t>
            </a:r>
            <a:r>
              <a:rPr lang="en-US" sz="1600" dirty="0" smtClean="0"/>
              <a:t>Deputy High Commissioner, High </a:t>
            </a:r>
            <a:r>
              <a:rPr lang="en-US" sz="1600" dirty="0"/>
              <a:t>Commission </a:t>
            </a:r>
            <a:r>
              <a:rPr lang="en-US" sz="1600" dirty="0" smtClean="0"/>
              <a:t>of </a:t>
            </a:r>
            <a:r>
              <a:rPr lang="en-US" sz="1600" dirty="0"/>
              <a:t>Malawi in India and </a:t>
            </a:r>
            <a:r>
              <a:rPr lang="en-US" sz="1600" dirty="0" smtClean="0"/>
              <a:t>Mr. </a:t>
            </a:r>
            <a:r>
              <a:rPr lang="en-US" sz="1600" dirty="0" err="1" smtClean="0"/>
              <a:t>Jospeh</a:t>
            </a:r>
            <a:r>
              <a:rPr lang="en-US" sz="1600" dirty="0" smtClean="0"/>
              <a:t> </a:t>
            </a:r>
            <a:r>
              <a:rPr lang="en-US" sz="1600" dirty="0" err="1"/>
              <a:t>O.Kalowekamo</a:t>
            </a:r>
            <a:r>
              <a:rPr lang="en-US" sz="1600" dirty="0"/>
              <a:t>, the National Focal Point (NFP) of ISA in </a:t>
            </a:r>
            <a:r>
              <a:rPr lang="en-US" sz="1600" dirty="0" smtClean="0"/>
              <a:t>Malawi. </a:t>
            </a:r>
            <a:r>
              <a:rPr lang="en-US" sz="1600" dirty="0"/>
              <a:t>Discussions were </a:t>
            </a:r>
            <a:r>
              <a:rPr lang="en-US" sz="1600" dirty="0" smtClean="0"/>
              <a:t>held </a:t>
            </a:r>
            <a:r>
              <a:rPr lang="en-US" sz="1600" dirty="0"/>
              <a:t>on how </a:t>
            </a:r>
            <a:r>
              <a:rPr lang="en-US" sz="1600" dirty="0" smtClean="0"/>
              <a:t>Republic of Malawi </a:t>
            </a:r>
            <a:r>
              <a:rPr lang="en-US" sz="1600" dirty="0"/>
              <a:t>can effectively </a:t>
            </a:r>
            <a:r>
              <a:rPr lang="en-US" sz="1600" b="1" dirty="0"/>
              <a:t>leverage the ISA platform </a:t>
            </a:r>
            <a:r>
              <a:rPr lang="en-US" sz="1600" dirty="0"/>
              <a:t>to fulfill its requirements. </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At the Ministry of Energy, discussions </a:t>
            </a:r>
            <a:r>
              <a:rPr lang="en-US" sz="1600" dirty="0"/>
              <a:t>were held around several initiatives such as </a:t>
            </a:r>
            <a:r>
              <a:rPr lang="en-US" sz="1600" b="1" dirty="0"/>
              <a:t>formation of a task force</a:t>
            </a:r>
            <a:r>
              <a:rPr lang="en-US" sz="1600" dirty="0"/>
              <a:t> consisting of representatives from different </a:t>
            </a:r>
            <a:r>
              <a:rPr lang="en-US" sz="1600" dirty="0" smtClean="0"/>
              <a:t>ministries, </a:t>
            </a:r>
            <a:r>
              <a:rPr lang="en-US" sz="1600" b="1" dirty="0"/>
              <a:t>establishment of a solar policy and roadmap, strengthening of regulations, capacity building of local banks</a:t>
            </a:r>
            <a:r>
              <a:rPr lang="en-US" sz="1600" b="1" dirty="0" smtClean="0"/>
              <a:t>, capacity building programs like I-TEC and </a:t>
            </a:r>
            <a:r>
              <a:rPr lang="en-US" sz="1600" b="1" dirty="0" err="1" smtClean="0"/>
              <a:t>iSTAR</a:t>
            </a:r>
            <a:r>
              <a:rPr lang="en-US" sz="1600" b="1" dirty="0" smtClean="0"/>
              <a:t> C </a:t>
            </a:r>
            <a:r>
              <a:rPr lang="en-US" sz="1600" dirty="0"/>
              <a:t>etc.</a:t>
            </a:r>
            <a:endParaRPr lang="en-US" sz="1600" dirty="0" smtClean="0"/>
          </a:p>
          <a:p>
            <a:pPr marL="285750" indent="-285750" algn="just">
              <a:lnSpc>
                <a:spcPct val="120000"/>
              </a:lnSpc>
              <a:spcBef>
                <a:spcPts val="600"/>
              </a:spcBef>
              <a:spcAft>
                <a:spcPts val="600"/>
              </a:spcAft>
              <a:buFont typeface="Wingdings" panose="05000000000000000000" pitchFamily="2" charset="2"/>
              <a:buChar char="Ø"/>
            </a:pPr>
            <a:r>
              <a:rPr lang="en-US" sz="1600" dirty="0" smtClean="0"/>
              <a:t>At the MAIWD, the ISA team discussed about </a:t>
            </a:r>
            <a:r>
              <a:rPr lang="en-US" sz="1600" b="1" dirty="0"/>
              <a:t>Scaling Solar Applications for Agricultural</a:t>
            </a:r>
            <a:r>
              <a:rPr lang="en-US" sz="1600" dirty="0"/>
              <a:t> </a:t>
            </a:r>
            <a:r>
              <a:rPr lang="en-US" sz="1600" b="1" dirty="0" smtClean="0"/>
              <a:t>use</a:t>
            </a:r>
            <a:r>
              <a:rPr lang="en-US" sz="1600" dirty="0" smtClean="0"/>
              <a:t>. Discussions were held regarding </a:t>
            </a:r>
            <a:r>
              <a:rPr lang="en-US" sz="1600" b="1" dirty="0" smtClean="0"/>
              <a:t>large </a:t>
            </a:r>
            <a:r>
              <a:rPr lang="en-US" sz="1600" b="1" dirty="0"/>
              <a:t>scale deployment of solar irrigation pumps to reduce dependence on rains, innovative financing schemes, </a:t>
            </a:r>
            <a:r>
              <a:rPr lang="en-US" sz="1600" b="1" dirty="0" err="1" smtClean="0"/>
              <a:t>solarisation</a:t>
            </a:r>
            <a:r>
              <a:rPr lang="en-US" sz="1600" b="1" dirty="0" smtClean="0"/>
              <a:t> </a:t>
            </a:r>
            <a:r>
              <a:rPr lang="en-US" sz="1600" b="1" dirty="0"/>
              <a:t>of </a:t>
            </a:r>
            <a:r>
              <a:rPr lang="en-US" sz="1600" b="1" dirty="0" smtClean="0"/>
              <a:t>schools and hospitals </a:t>
            </a:r>
            <a:r>
              <a:rPr lang="en-US" sz="1600" b="1" dirty="0"/>
              <a:t>by Education </a:t>
            </a:r>
            <a:r>
              <a:rPr lang="en-US" sz="1600" b="1" dirty="0" smtClean="0"/>
              <a:t>and </a:t>
            </a:r>
            <a:r>
              <a:rPr lang="en-US" sz="1600" b="1" dirty="0"/>
              <a:t>Health </a:t>
            </a:r>
            <a:r>
              <a:rPr lang="en-US" sz="1600" b="1" dirty="0" smtClean="0"/>
              <a:t>Ministry respectively</a:t>
            </a:r>
            <a:r>
              <a:rPr lang="en-US" sz="1600" dirty="0" smtClean="0"/>
              <a:t> </a:t>
            </a:r>
            <a:r>
              <a:rPr lang="en-US" sz="1600" dirty="0" err="1"/>
              <a:t>etc</a:t>
            </a:r>
            <a:r>
              <a:rPr lang="en-US" sz="1600" dirty="0"/>
              <a:t> </a:t>
            </a:r>
            <a:endParaRPr lang="en-US" sz="1600" dirty="0" smtClean="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20670" y="4101353"/>
            <a:ext cx="3536576" cy="25549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282" y="4087906"/>
            <a:ext cx="3482788" cy="25683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66528" y="4087906"/>
            <a:ext cx="3832412" cy="25549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4755230"/>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360791" y="239867"/>
            <a:ext cx="11721282"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2: </a:t>
            </a:r>
            <a:r>
              <a:rPr lang="en-US" sz="3600" b="1" dirty="0">
                <a:latin typeface="+mn-lt"/>
              </a:rPr>
              <a:t>Multilateral Agencies </a:t>
            </a:r>
            <a:endParaRPr lang="en-US" sz="3600" dirty="0">
              <a:latin typeface="+mn-lt"/>
            </a:endParaRPr>
          </a:p>
        </p:txBody>
      </p:sp>
      <p:sp>
        <p:nvSpPr>
          <p:cNvPr id="6" name="TextBox 5"/>
          <p:cNvSpPr txBox="1"/>
          <p:nvPr/>
        </p:nvSpPr>
        <p:spPr>
          <a:xfrm>
            <a:off x="360791" y="758268"/>
            <a:ext cx="11175933" cy="1003298"/>
          </a:xfrm>
          <a:prstGeom prst="rect">
            <a:avLst/>
          </a:prstGeom>
          <a:noFill/>
          <a:ln w="28575">
            <a:solidFill>
              <a:schemeClr val="tx1"/>
            </a:solidFill>
          </a:ln>
        </p:spPr>
        <p:txBody>
          <a:bodyPr wrap="square" lIns="54610" tIns="54610" rIns="54610" bIns="54610" rtlCol="0">
            <a:noAutofit/>
          </a:bodyPr>
          <a:lstStyle/>
          <a:p>
            <a:pPr algn="just">
              <a:lnSpc>
                <a:spcPct val="120000"/>
              </a:lnSpc>
              <a:spcBef>
                <a:spcPts val="600"/>
              </a:spcBef>
              <a:spcAft>
                <a:spcPts val="600"/>
              </a:spcAft>
            </a:pPr>
            <a:r>
              <a:rPr lang="en-US" sz="1600" dirty="0"/>
              <a:t>Meetings were held with representatives of </a:t>
            </a:r>
            <a:r>
              <a:rPr lang="en-US" sz="1600" dirty="0" smtClean="0"/>
              <a:t>United </a:t>
            </a:r>
            <a:r>
              <a:rPr lang="en-US" sz="1600" dirty="0"/>
              <a:t>Nations Development Program (UNDP</a:t>
            </a:r>
            <a:r>
              <a:rPr lang="en-US" sz="1600" dirty="0" smtClean="0"/>
              <a:t>), World Bank, </a:t>
            </a:r>
            <a:r>
              <a:rPr lang="en-US" sz="1600" dirty="0"/>
              <a:t>African Development Bank (</a:t>
            </a:r>
            <a:r>
              <a:rPr lang="en-US" sz="1600" dirty="0" err="1"/>
              <a:t>AfDB</a:t>
            </a:r>
            <a:r>
              <a:rPr lang="en-US" sz="1600" dirty="0" smtClean="0"/>
              <a:t>) and United States Agency for International Development (USAID) to </a:t>
            </a:r>
            <a:r>
              <a:rPr lang="en-US" sz="1600" dirty="0"/>
              <a:t>discuss the role of the multilateral agencies in Republic of Malawi and to explore opportunities for collaboration with ISA.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8379" y="1855694"/>
            <a:ext cx="4356847" cy="22187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7977" y="4235824"/>
            <a:ext cx="5325035" cy="251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8188" y="1847601"/>
            <a:ext cx="4917140" cy="22537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87450797"/>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360791" y="186079"/>
            <a:ext cx="11721282"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3: </a:t>
            </a:r>
            <a:r>
              <a:rPr lang="en-US" sz="3600" b="1" dirty="0">
                <a:latin typeface="+mn-lt"/>
              </a:rPr>
              <a:t>One </a:t>
            </a:r>
            <a:r>
              <a:rPr lang="en-US" sz="3600" b="1" dirty="0" smtClean="0">
                <a:latin typeface="+mn-lt"/>
              </a:rPr>
              <a:t>Day Consultative </a:t>
            </a:r>
            <a:r>
              <a:rPr lang="en-US" sz="3600" b="1" dirty="0">
                <a:latin typeface="+mn-lt"/>
              </a:rPr>
              <a:t>W</a:t>
            </a:r>
            <a:r>
              <a:rPr lang="en-US" sz="3600" b="1" dirty="0" smtClean="0">
                <a:latin typeface="+mn-lt"/>
              </a:rPr>
              <a:t>orkshop</a:t>
            </a:r>
            <a:endParaRPr lang="en-US" sz="3600" b="1" dirty="0">
              <a:latin typeface="+mn-lt"/>
            </a:endParaRPr>
          </a:p>
        </p:txBody>
      </p:sp>
      <p:sp>
        <p:nvSpPr>
          <p:cNvPr id="6" name="TextBox 5"/>
          <p:cNvSpPr txBox="1"/>
          <p:nvPr/>
        </p:nvSpPr>
        <p:spPr>
          <a:xfrm>
            <a:off x="307003" y="691032"/>
            <a:ext cx="11647433" cy="3060698"/>
          </a:xfrm>
          <a:prstGeom prst="rect">
            <a:avLst/>
          </a:prstGeom>
          <a:noFill/>
          <a:ln w="28575">
            <a:solidFill>
              <a:schemeClr val="tx1"/>
            </a:solidFill>
          </a:ln>
        </p:spPr>
        <p:txBody>
          <a:bodyPr wrap="square" lIns="54610" tIns="54610" rIns="54610" bIns="54610" rtlCol="0">
            <a:noAutofit/>
          </a:bodyPr>
          <a:lstStyle/>
          <a:p>
            <a:pPr algn="just">
              <a:lnSpc>
                <a:spcPct val="120000"/>
              </a:lnSpc>
              <a:spcBef>
                <a:spcPts val="600"/>
              </a:spcBef>
              <a:spcAft>
                <a:spcPts val="600"/>
              </a:spcAft>
            </a:pPr>
            <a:r>
              <a:rPr lang="en-US" sz="1600" dirty="0" smtClean="0"/>
              <a:t>The key takeaways from the workshop are:</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NFP </a:t>
            </a:r>
            <a:r>
              <a:rPr lang="en-US" sz="1600" dirty="0"/>
              <a:t>expressed interest in preparing the solar roadmap for the country.</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Representatives from the private sector expressed interest for involvement </a:t>
            </a:r>
            <a:r>
              <a:rPr lang="en-US" sz="1600" dirty="0"/>
              <a:t>in the formulation of </a:t>
            </a:r>
            <a:r>
              <a:rPr lang="en-US" sz="1600" dirty="0" smtClean="0"/>
              <a:t>policies</a:t>
            </a:r>
            <a:r>
              <a:rPr lang="en-US" sz="1600" dirty="0"/>
              <a:t> </a:t>
            </a:r>
            <a:r>
              <a:rPr lang="en-US" sz="1600" dirty="0" smtClean="0"/>
              <a:t>and were </a:t>
            </a:r>
            <a:r>
              <a:rPr lang="en-US" sz="1600" dirty="0"/>
              <a:t>keen on taking up Rooftop Solar Systems for individual </a:t>
            </a:r>
            <a:r>
              <a:rPr lang="en-US" sz="1600" dirty="0" smtClean="0"/>
              <a:t>household.</a:t>
            </a:r>
            <a:endParaRPr lang="en-US" sz="1600" dirty="0"/>
          </a:p>
          <a:p>
            <a:pPr marL="285750" indent="-285750" algn="just">
              <a:lnSpc>
                <a:spcPct val="120000"/>
              </a:lnSpc>
              <a:spcBef>
                <a:spcPts val="600"/>
              </a:spcBef>
              <a:spcAft>
                <a:spcPts val="600"/>
              </a:spcAft>
              <a:buFont typeface="Wingdings" panose="05000000000000000000" pitchFamily="2" charset="2"/>
              <a:buChar char="Ø"/>
            </a:pPr>
            <a:r>
              <a:rPr lang="en-US" sz="1600" dirty="0" smtClean="0"/>
              <a:t>Malawi </a:t>
            </a:r>
            <a:r>
              <a:rPr lang="en-US" sz="1600" dirty="0"/>
              <a:t>University of Science and Technology (MUST) representative expressed his desire to set up STAR-C with facilities like testing, capacity building and joint R&amp;D in Malawi</a:t>
            </a:r>
            <a:r>
              <a:rPr lang="en-US" sz="1600" dirty="0" smtClean="0"/>
              <a:t>.  </a:t>
            </a:r>
            <a:endParaRPr lang="en-US" sz="1600" dirty="0"/>
          </a:p>
          <a:p>
            <a:pPr marL="285750" indent="-285750" algn="just">
              <a:lnSpc>
                <a:spcPct val="120000"/>
              </a:lnSpc>
              <a:spcBef>
                <a:spcPts val="600"/>
              </a:spcBef>
              <a:spcAft>
                <a:spcPts val="600"/>
              </a:spcAft>
              <a:buFont typeface="Wingdings" panose="05000000000000000000" pitchFamily="2" charset="2"/>
              <a:buChar char="Ø"/>
            </a:pPr>
            <a:r>
              <a:rPr lang="en-US" sz="1600" dirty="0" smtClean="0"/>
              <a:t>Government </a:t>
            </a:r>
            <a:r>
              <a:rPr lang="en-US" sz="1600" dirty="0"/>
              <a:t>of Malawi expressed interest in working on the solar water pump program on priority. They have already given demand for rooftop and mini grid projects and would like ISA support in speedy implementation of the same.</a:t>
            </a:r>
          </a:p>
          <a:p>
            <a:pPr marL="285750" indent="-285750" algn="just">
              <a:lnSpc>
                <a:spcPct val="120000"/>
              </a:lnSpc>
              <a:spcBef>
                <a:spcPts val="600"/>
              </a:spcBef>
              <a:spcAft>
                <a:spcPts val="600"/>
              </a:spcAft>
              <a:buFont typeface="Wingdings" panose="05000000000000000000" pitchFamily="2" charset="2"/>
              <a:buChar char="Ø"/>
            </a:pPr>
            <a:endParaRPr lang="en-US" sz="1600" dirty="0" smtClean="0"/>
          </a:p>
          <a:p>
            <a:pPr marL="285750" indent="-285750" algn="just">
              <a:lnSpc>
                <a:spcPct val="120000"/>
              </a:lnSpc>
              <a:spcBef>
                <a:spcPts val="600"/>
              </a:spcBef>
              <a:spcAft>
                <a:spcPts val="600"/>
              </a:spcAft>
              <a:buFont typeface="Wingdings" panose="05000000000000000000" pitchFamily="2" charset="2"/>
              <a:buChar char="Ø"/>
            </a:pPr>
            <a:endParaRPr lang="en-US" sz="16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812" y="4274327"/>
            <a:ext cx="3200401" cy="19366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0284" y="4226608"/>
            <a:ext cx="3424517" cy="19600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3469" y="4039937"/>
            <a:ext cx="4580965" cy="21967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50813415"/>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105297" y="118844"/>
            <a:ext cx="12642515"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500" b="1" dirty="0" smtClean="0">
                <a:latin typeface="+mn-lt"/>
              </a:rPr>
              <a:t>Day 3: </a:t>
            </a:r>
            <a:r>
              <a:rPr lang="en-US" sz="3500" b="1" dirty="0" smtClean="0">
                <a:latin typeface="+mn-lt"/>
              </a:rPr>
              <a:t>Meeting </a:t>
            </a:r>
            <a:r>
              <a:rPr lang="en-US" sz="3500" b="1" dirty="0" smtClean="0">
                <a:latin typeface="+mn-lt"/>
              </a:rPr>
              <a:t>with </a:t>
            </a:r>
            <a:r>
              <a:rPr lang="en-US" sz="3500" b="1" dirty="0" smtClean="0">
                <a:latin typeface="+mn-lt"/>
              </a:rPr>
              <a:t>High </a:t>
            </a:r>
            <a:r>
              <a:rPr lang="en-US" sz="3500" b="1" dirty="0" smtClean="0">
                <a:latin typeface="+mn-lt"/>
              </a:rPr>
              <a:t>Commissioner of India, Malawi</a:t>
            </a:r>
            <a:endParaRPr lang="en-US" sz="3500" b="1" dirty="0">
              <a:latin typeface="+mn-lt"/>
            </a:endParaRPr>
          </a:p>
        </p:txBody>
      </p:sp>
      <p:sp>
        <p:nvSpPr>
          <p:cNvPr id="6" name="TextBox 5"/>
          <p:cNvSpPr txBox="1"/>
          <p:nvPr/>
        </p:nvSpPr>
        <p:spPr>
          <a:xfrm>
            <a:off x="307003" y="691032"/>
            <a:ext cx="11647433" cy="1164662"/>
          </a:xfrm>
          <a:prstGeom prst="rect">
            <a:avLst/>
          </a:prstGeom>
          <a:noFill/>
          <a:ln w="28575">
            <a:solidFill>
              <a:schemeClr val="tx1"/>
            </a:solidFill>
          </a:ln>
        </p:spPr>
        <p:txBody>
          <a:bodyPr wrap="square" lIns="54610" tIns="54610" rIns="54610" bIns="54610" rtlCol="0">
            <a:noAutofit/>
          </a:bodyPr>
          <a:lstStyle/>
          <a:p>
            <a:pPr algn="just">
              <a:lnSpc>
                <a:spcPct val="120000"/>
              </a:lnSpc>
              <a:spcBef>
                <a:spcPts val="600"/>
              </a:spcBef>
              <a:spcAft>
                <a:spcPts val="600"/>
              </a:spcAft>
            </a:pPr>
            <a:r>
              <a:rPr lang="en-US" sz="1600" dirty="0"/>
              <a:t>The ISA team </a:t>
            </a:r>
            <a:r>
              <a:rPr lang="en-US" sz="1600" dirty="0" smtClean="0"/>
              <a:t>met Shri Anurag </a:t>
            </a:r>
            <a:r>
              <a:rPr lang="en-US" sz="1600" dirty="0" err="1" smtClean="0"/>
              <a:t>Bhushan</a:t>
            </a:r>
            <a:r>
              <a:rPr lang="en-US" sz="1600" dirty="0" smtClean="0"/>
              <a:t>, High Commissioner, High Commission of India in Republic of Malawi</a:t>
            </a:r>
            <a:r>
              <a:rPr lang="en-US" sz="1600" dirty="0"/>
              <a:t>, accompanied by Mr. Patrick </a:t>
            </a:r>
            <a:r>
              <a:rPr lang="en-US" sz="1600" dirty="0" err="1"/>
              <a:t>Mphepo</a:t>
            </a:r>
            <a:r>
              <a:rPr lang="en-US" sz="1600" dirty="0"/>
              <a:t>, Deputy High Commissioner, High Commission of Malawi in </a:t>
            </a:r>
            <a:r>
              <a:rPr lang="en-US" sz="1600" dirty="0" smtClean="0"/>
              <a:t>India. </a:t>
            </a:r>
            <a:r>
              <a:rPr lang="en-US" sz="1600" dirty="0"/>
              <a:t>Discussions were held on how Republic of Malawi can effectively </a:t>
            </a:r>
            <a:r>
              <a:rPr lang="en-US" sz="1600" b="1" dirty="0"/>
              <a:t>leverage the ISA platform </a:t>
            </a:r>
            <a:r>
              <a:rPr lang="en-US" sz="1600" dirty="0"/>
              <a:t>to fulfill </a:t>
            </a:r>
            <a:r>
              <a:rPr lang="en-US" sz="1600" smtClean="0"/>
              <a:t>its power </a:t>
            </a:r>
            <a:r>
              <a:rPr lang="en-US" sz="1600" dirty="0"/>
              <a:t>requirements</a:t>
            </a:r>
            <a:r>
              <a:rPr lang="en-US" sz="1600" dirty="0" smtClean="0"/>
              <a:t>.</a:t>
            </a:r>
            <a:endParaRPr lang="en-US" sz="16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0916" y="2105336"/>
            <a:ext cx="9354671" cy="44174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59471827"/>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80109" y="161366"/>
            <a:ext cx="11721282" cy="416858"/>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4: Site visit to </a:t>
            </a:r>
            <a:r>
              <a:rPr lang="it-IT" sz="3600" b="1" dirty="0">
                <a:latin typeface="+mn-lt"/>
              </a:rPr>
              <a:t>Solar Mini Grid project, </a:t>
            </a:r>
            <a:r>
              <a:rPr lang="it-IT" sz="3600" b="1" dirty="0" smtClean="0">
                <a:latin typeface="+mn-lt"/>
              </a:rPr>
              <a:t>Sitolo</a:t>
            </a:r>
            <a:endParaRPr lang="it-IT" sz="3600" b="1" dirty="0">
              <a:latin typeface="+mn-lt"/>
            </a:endParaRPr>
          </a:p>
          <a:p>
            <a:pPr lvl="0"/>
            <a:endParaRPr lang="en-US" sz="3600" dirty="0">
              <a:latin typeface="+mn-lt"/>
            </a:endParaRPr>
          </a:p>
        </p:txBody>
      </p:sp>
      <p:sp>
        <p:nvSpPr>
          <p:cNvPr id="6" name="TextBox 5"/>
          <p:cNvSpPr txBox="1"/>
          <p:nvPr/>
        </p:nvSpPr>
        <p:spPr>
          <a:xfrm>
            <a:off x="360791" y="758267"/>
            <a:ext cx="11175933" cy="2253874"/>
          </a:xfrm>
          <a:prstGeom prst="rect">
            <a:avLst/>
          </a:prstGeom>
          <a:noFill/>
          <a:ln w="28575">
            <a:solidFill>
              <a:schemeClr val="tx1"/>
            </a:solidFill>
          </a:ln>
        </p:spPr>
        <p:txBody>
          <a:bodyPr wrap="square" lIns="54610" tIns="54610" rIns="54610" bIns="54610" rtlCol="0">
            <a:noAutofit/>
          </a:bodyPr>
          <a:lstStyle/>
          <a:p>
            <a:pPr marL="285750" indent="-285750" algn="just">
              <a:lnSpc>
                <a:spcPct val="120000"/>
              </a:lnSpc>
              <a:spcBef>
                <a:spcPts val="600"/>
              </a:spcBef>
              <a:spcAft>
                <a:spcPts val="600"/>
              </a:spcAft>
              <a:buFont typeface="Wingdings" panose="05000000000000000000" pitchFamily="2" charset="2"/>
              <a:buChar char="Ø"/>
            </a:pPr>
            <a:r>
              <a:rPr lang="en-US" sz="1600" dirty="0"/>
              <a:t>The ISA team visited Solar Mini Grid project set up at </a:t>
            </a:r>
            <a:r>
              <a:rPr lang="en-US" sz="1600" dirty="0" err="1" smtClean="0"/>
              <a:t>Sitolo</a:t>
            </a:r>
            <a:r>
              <a:rPr lang="en-US" sz="1600" dirty="0" smtClean="0"/>
              <a:t> village </a:t>
            </a:r>
            <a:r>
              <a:rPr lang="en-US" sz="1600" dirty="0"/>
              <a:t>in </a:t>
            </a:r>
            <a:r>
              <a:rPr lang="en-US" sz="1600" dirty="0" err="1"/>
              <a:t>Mchingi</a:t>
            </a:r>
            <a:r>
              <a:rPr lang="en-US" sz="1600" dirty="0"/>
              <a:t> district </a:t>
            </a:r>
            <a:r>
              <a:rPr lang="en-US" sz="1600" dirty="0" smtClean="0"/>
              <a:t>having </a:t>
            </a:r>
            <a:r>
              <a:rPr lang="en-US" sz="1600" dirty="0"/>
              <a:t>total installed capacity of 80 KW with 24/7 battery backup </a:t>
            </a:r>
            <a:r>
              <a:rPr lang="en-US" sz="1600" dirty="0" smtClean="0"/>
              <a:t>with </a:t>
            </a:r>
            <a:r>
              <a:rPr lang="en-US" sz="1600" dirty="0"/>
              <a:t>three days autonomy. The plant was commissioned in July </a:t>
            </a:r>
            <a:r>
              <a:rPr lang="en-US" sz="1600" dirty="0" smtClean="0"/>
              <a:t>2019 and 150 </a:t>
            </a:r>
            <a:r>
              <a:rPr lang="en-US" sz="1600" dirty="0"/>
              <a:t>connections have been </a:t>
            </a:r>
            <a:r>
              <a:rPr lang="en-US" sz="1600" dirty="0" smtClean="0"/>
              <a:t>given so </a:t>
            </a:r>
            <a:r>
              <a:rPr lang="en-US" sz="1600" dirty="0"/>
              <a:t>far. The project has been funded as grant on aid by UNDP and </a:t>
            </a:r>
            <a:r>
              <a:rPr lang="en-US" sz="1600" dirty="0" smtClean="0"/>
              <a:t>GEF and the </a:t>
            </a:r>
            <a:r>
              <a:rPr lang="en-US" sz="1600" dirty="0"/>
              <a:t>total project cost is USD 535,000 including </a:t>
            </a:r>
            <a:r>
              <a:rPr lang="en-US" sz="1600"/>
              <a:t>distribution </a:t>
            </a:r>
            <a:r>
              <a:rPr lang="en-US" sz="1600" smtClean="0"/>
              <a:t>network.</a:t>
            </a:r>
            <a:endParaRPr lang="en-US" sz="1600" dirty="0" smtClean="0"/>
          </a:p>
          <a:p>
            <a:pPr marL="285750" indent="-285750" algn="just">
              <a:lnSpc>
                <a:spcPct val="120000"/>
              </a:lnSpc>
              <a:spcBef>
                <a:spcPts val="600"/>
              </a:spcBef>
              <a:spcAft>
                <a:spcPts val="600"/>
              </a:spcAft>
              <a:buFont typeface="Wingdings" panose="05000000000000000000" pitchFamily="2" charset="2"/>
              <a:buChar char="Ø"/>
            </a:pPr>
            <a:r>
              <a:rPr lang="en-US" sz="1600" dirty="0"/>
              <a:t>Due to lack of demand, the plant is underutilized at this stage and there are plans to extend supply to other local communities and provide power for productive use such as drinking water and irrigation pump</a:t>
            </a:r>
            <a:r>
              <a:rPr lang="en-US" sz="1600" dirty="0" smtClean="0"/>
              <a:t>. </a:t>
            </a:r>
            <a:r>
              <a:rPr lang="en-US" sz="1600" dirty="0"/>
              <a:t>The project is very beneficial for the local community and such mini grid projects can be replicated in other regions </a:t>
            </a:r>
            <a:r>
              <a:rPr lang="en-US" sz="1600" dirty="0" smtClean="0"/>
              <a:t>of Malawi.</a:t>
            </a:r>
            <a:endParaRPr lang="en-US" sz="1600" b="1" dirty="0" smtClean="0"/>
          </a:p>
          <a:p>
            <a:pPr marL="285750" indent="-285750" algn="just">
              <a:lnSpc>
                <a:spcPct val="120000"/>
              </a:lnSpc>
              <a:spcBef>
                <a:spcPts val="600"/>
              </a:spcBef>
              <a:spcAft>
                <a:spcPts val="600"/>
              </a:spcAft>
              <a:buFont typeface="Wingdings" panose="05000000000000000000" pitchFamily="2" charset="2"/>
              <a:buChar char="Ø"/>
            </a:pPr>
            <a:endParaRPr lang="en-US" sz="16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3707" y="3307975"/>
            <a:ext cx="2299447" cy="33617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095" y="3832411"/>
            <a:ext cx="3993776" cy="21487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28649" y="3845858"/>
            <a:ext cx="4220134" cy="20305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2020251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360791" y="239867"/>
            <a:ext cx="11721282"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4: Site visit to Parliament building</a:t>
            </a:r>
            <a:endParaRPr lang="en-US" sz="3600" dirty="0">
              <a:latin typeface="+mn-lt"/>
            </a:endParaRPr>
          </a:p>
        </p:txBody>
      </p:sp>
      <p:sp>
        <p:nvSpPr>
          <p:cNvPr id="6" name="TextBox 5"/>
          <p:cNvSpPr txBox="1"/>
          <p:nvPr/>
        </p:nvSpPr>
        <p:spPr>
          <a:xfrm>
            <a:off x="360791" y="758267"/>
            <a:ext cx="11175933" cy="2025274"/>
          </a:xfrm>
          <a:prstGeom prst="rect">
            <a:avLst/>
          </a:prstGeom>
          <a:noFill/>
          <a:ln w="28575">
            <a:solidFill>
              <a:schemeClr val="tx1"/>
            </a:solidFill>
          </a:ln>
        </p:spPr>
        <p:txBody>
          <a:bodyPr wrap="square" lIns="54610" tIns="54610" rIns="54610" bIns="54610" rtlCol="0">
            <a:noAutofit/>
          </a:bodyPr>
          <a:lstStyle/>
          <a:p>
            <a:pPr marL="285750" indent="-285750" algn="just">
              <a:lnSpc>
                <a:spcPct val="120000"/>
              </a:lnSpc>
              <a:spcBef>
                <a:spcPts val="600"/>
              </a:spcBef>
              <a:spcAft>
                <a:spcPts val="600"/>
              </a:spcAft>
              <a:buFont typeface="Wingdings" panose="05000000000000000000" pitchFamily="2" charset="2"/>
              <a:buChar char="Ø"/>
            </a:pPr>
            <a:r>
              <a:rPr lang="en-US" sz="1600" dirty="0"/>
              <a:t>The ISA </a:t>
            </a:r>
            <a:r>
              <a:rPr lang="en-US" sz="1600" dirty="0" smtClean="0"/>
              <a:t>team had </a:t>
            </a:r>
            <a:r>
              <a:rPr lang="en-US" sz="1600" dirty="0"/>
              <a:t>a meeting with administration and finance officials from the Parliament of Malawi to discuss the possibilities of solar rooftop installation on the Parliament building. </a:t>
            </a:r>
            <a:r>
              <a:rPr lang="en-US" sz="1600" dirty="0" smtClean="0"/>
              <a:t>Frequent </a:t>
            </a:r>
            <a:r>
              <a:rPr lang="en-US" sz="1600" dirty="0"/>
              <a:t>power </a:t>
            </a:r>
            <a:r>
              <a:rPr lang="en-US" sz="1600" dirty="0" smtClean="0"/>
              <a:t>blackouts </a:t>
            </a:r>
            <a:r>
              <a:rPr lang="en-US" sz="1600" dirty="0"/>
              <a:t>affects the activities and deliberations of the Hon’ble Parliamentarians and committee </a:t>
            </a:r>
            <a:r>
              <a:rPr lang="en-US" sz="1600" dirty="0" smtClean="0"/>
              <a:t>meetings.</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ISA </a:t>
            </a:r>
            <a:r>
              <a:rPr lang="en-US" sz="1600" dirty="0"/>
              <a:t>informed that solar can be the main source of energy supply for the building and grid supply could be the backup system. On receipt of the desired information, ISA would </a:t>
            </a:r>
            <a:r>
              <a:rPr lang="en-US" sz="1600" dirty="0" smtClean="0"/>
              <a:t>endeavor </a:t>
            </a:r>
            <a:r>
              <a:rPr lang="en-US" sz="1600" dirty="0"/>
              <a:t>to prepare a pre-feasibility report. </a:t>
            </a:r>
            <a:r>
              <a:rPr lang="en-US" sz="1600" dirty="0" smtClean="0"/>
              <a:t>NFP </a:t>
            </a:r>
            <a:r>
              <a:rPr lang="en-US" sz="1600" dirty="0"/>
              <a:t>requested ISA for exploring funding possibilities through grants or other financing </a:t>
            </a:r>
            <a:r>
              <a:rPr lang="en-US" sz="1600" dirty="0" smtClean="0"/>
              <a:t>options.</a:t>
            </a:r>
            <a:endParaRPr lang="en-US" sz="1600" dirty="0"/>
          </a:p>
          <a:p>
            <a:pPr marL="285750" indent="-285750" algn="just">
              <a:lnSpc>
                <a:spcPct val="120000"/>
              </a:lnSpc>
              <a:spcBef>
                <a:spcPts val="600"/>
              </a:spcBef>
              <a:spcAft>
                <a:spcPts val="600"/>
              </a:spcAft>
              <a:buFont typeface="Wingdings" panose="05000000000000000000" pitchFamily="2" charset="2"/>
              <a:buChar char="Ø"/>
            </a:pPr>
            <a:endParaRPr lang="en-US" sz="1600" b="1" dirty="0" smtClean="0"/>
          </a:p>
          <a:p>
            <a:pPr marL="285750" indent="-285750" algn="just">
              <a:lnSpc>
                <a:spcPct val="120000"/>
              </a:lnSpc>
              <a:spcBef>
                <a:spcPts val="600"/>
              </a:spcBef>
              <a:spcAft>
                <a:spcPts val="600"/>
              </a:spcAft>
              <a:buFont typeface="Wingdings" panose="05000000000000000000" pitchFamily="2" charset="2"/>
              <a:buChar char="Ø"/>
            </a:pPr>
            <a:endParaRPr lang="en-US" sz="16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7812" y="2985248"/>
            <a:ext cx="3732680" cy="35231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4659" y="3052481"/>
            <a:ext cx="4935070" cy="34376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89815656"/>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145637" y="239867"/>
            <a:ext cx="12494597"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5: </a:t>
            </a:r>
            <a:r>
              <a:rPr lang="en-US" sz="3600" b="1" dirty="0">
                <a:latin typeface="+mn-lt"/>
              </a:rPr>
              <a:t>Ministry of Finance, Economic Planning and </a:t>
            </a:r>
            <a:r>
              <a:rPr lang="en-US" sz="3600" b="1" dirty="0" smtClean="0">
                <a:latin typeface="+mn-lt"/>
              </a:rPr>
              <a:t>Development  </a:t>
            </a:r>
            <a:endParaRPr lang="en-US" sz="3600" dirty="0">
              <a:latin typeface="+mn-lt"/>
            </a:endParaRPr>
          </a:p>
        </p:txBody>
      </p:sp>
      <p:sp>
        <p:nvSpPr>
          <p:cNvPr id="6" name="TextBox 5"/>
          <p:cNvSpPr txBox="1"/>
          <p:nvPr/>
        </p:nvSpPr>
        <p:spPr>
          <a:xfrm>
            <a:off x="360791" y="1188571"/>
            <a:ext cx="11175933" cy="3195170"/>
          </a:xfrm>
          <a:prstGeom prst="rect">
            <a:avLst/>
          </a:prstGeom>
          <a:noFill/>
          <a:ln w="28575">
            <a:solidFill>
              <a:schemeClr val="tx1"/>
            </a:solidFill>
          </a:ln>
        </p:spPr>
        <p:txBody>
          <a:bodyPr wrap="square" lIns="54610" tIns="54610" rIns="54610" bIns="54610" rtlCol="0">
            <a:noAutofit/>
          </a:bodyPr>
          <a:lstStyle/>
          <a:p>
            <a:pPr marL="285750" indent="-285750" algn="just">
              <a:lnSpc>
                <a:spcPct val="120000"/>
              </a:lnSpc>
              <a:spcBef>
                <a:spcPts val="600"/>
              </a:spcBef>
              <a:spcAft>
                <a:spcPts val="600"/>
              </a:spcAft>
              <a:buFont typeface="Wingdings" panose="05000000000000000000" pitchFamily="2" charset="2"/>
              <a:buChar char="Ø"/>
            </a:pPr>
            <a:r>
              <a:rPr lang="en-US" sz="1600" dirty="0" smtClean="0"/>
              <a:t>The ISA team met the </a:t>
            </a:r>
            <a:r>
              <a:rPr lang="en-US" sz="1600" dirty="0"/>
              <a:t>Secretary to the </a:t>
            </a:r>
            <a:r>
              <a:rPr lang="en-US" sz="1600" dirty="0" smtClean="0"/>
              <a:t>Treasury and </a:t>
            </a:r>
            <a:r>
              <a:rPr lang="en-US" sz="1600" dirty="0"/>
              <a:t>the Director of Economic </a:t>
            </a:r>
            <a:r>
              <a:rPr lang="en-US" sz="1600" dirty="0" smtClean="0"/>
              <a:t>Affairs along with Mr. Patrick </a:t>
            </a:r>
            <a:r>
              <a:rPr lang="en-US" sz="1600" dirty="0" err="1" smtClean="0"/>
              <a:t>Mphepo</a:t>
            </a:r>
            <a:r>
              <a:rPr lang="en-US" sz="1600" dirty="0" smtClean="0"/>
              <a:t> and NFP.</a:t>
            </a:r>
            <a:endParaRPr lang="en-US" sz="1600" dirty="0"/>
          </a:p>
          <a:p>
            <a:pPr marL="285750" indent="-285750" algn="just">
              <a:lnSpc>
                <a:spcPct val="120000"/>
              </a:lnSpc>
              <a:spcBef>
                <a:spcPts val="600"/>
              </a:spcBef>
              <a:spcAft>
                <a:spcPts val="600"/>
              </a:spcAft>
              <a:buFont typeface="Wingdings" panose="05000000000000000000" pitchFamily="2" charset="2"/>
              <a:buChar char="Ø"/>
            </a:pPr>
            <a:r>
              <a:rPr lang="en-US" sz="1600" dirty="0" smtClean="0"/>
              <a:t>ISA </a:t>
            </a:r>
            <a:r>
              <a:rPr lang="en-US" sz="1600" dirty="0"/>
              <a:t>team shared some of the financial incentives and subsidies for promotion of solar programs in India and other </a:t>
            </a:r>
            <a:r>
              <a:rPr lang="en-US" sz="1600" dirty="0" smtClean="0"/>
              <a:t>countries.</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The Secretary and Director were </a:t>
            </a:r>
            <a:r>
              <a:rPr lang="en-US" sz="1600" dirty="0"/>
              <a:t>requested to consider providing incentives/subsidies in the solar sector for rapid promotion by announcing incentives in the upcoming </a:t>
            </a:r>
            <a:r>
              <a:rPr lang="en-US" sz="1600" dirty="0" smtClean="0"/>
              <a:t>budget presentation. </a:t>
            </a:r>
          </a:p>
          <a:p>
            <a:pPr marL="285750" indent="-285750" algn="just">
              <a:lnSpc>
                <a:spcPct val="120000"/>
              </a:lnSpc>
              <a:spcBef>
                <a:spcPts val="600"/>
              </a:spcBef>
              <a:spcAft>
                <a:spcPts val="600"/>
              </a:spcAft>
              <a:buFont typeface="Wingdings" panose="05000000000000000000" pitchFamily="2" charset="2"/>
              <a:buChar char="Ø"/>
            </a:pPr>
            <a:r>
              <a:rPr lang="en-US" sz="1600" dirty="0" smtClean="0"/>
              <a:t>On </a:t>
            </a:r>
            <a:r>
              <a:rPr lang="en-US" sz="1600" dirty="0"/>
              <a:t>the request of Secretary to the Treasury to provide a concept paper, ISA informed that the NFP has already been provided with the template to prepare a solar roadmap for Malawi and they have the in-house capability to prepare such a concept paper. However, ISA may assist NFP in preparing the concept paper.</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3234149" y="4450976"/>
            <a:ext cx="5008897" cy="23273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55435718"/>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145637" y="239867"/>
            <a:ext cx="12494597"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pPr lvl="0"/>
            <a:r>
              <a:rPr lang="en-US" sz="3600" b="1" dirty="0" smtClean="0">
                <a:latin typeface="+mn-lt"/>
              </a:rPr>
              <a:t>Day 5: Signing of Minutes and Aide Memoir  </a:t>
            </a:r>
            <a:endParaRPr lang="en-US" sz="3600" dirty="0">
              <a:latin typeface="+mn-lt"/>
            </a:endParaRPr>
          </a:p>
        </p:txBody>
      </p:sp>
      <p:sp>
        <p:nvSpPr>
          <p:cNvPr id="6" name="TextBox 5"/>
          <p:cNvSpPr txBox="1"/>
          <p:nvPr/>
        </p:nvSpPr>
        <p:spPr>
          <a:xfrm>
            <a:off x="360791" y="785161"/>
            <a:ext cx="11175933" cy="2011827"/>
          </a:xfrm>
          <a:prstGeom prst="rect">
            <a:avLst/>
          </a:prstGeom>
          <a:noFill/>
          <a:ln w="28575">
            <a:solidFill>
              <a:schemeClr val="tx1"/>
            </a:solidFill>
          </a:ln>
        </p:spPr>
        <p:txBody>
          <a:bodyPr wrap="square" lIns="54610" tIns="54610" rIns="54610" bIns="54610" rtlCol="0">
            <a:noAutofit/>
          </a:bodyPr>
          <a:lstStyle/>
          <a:p>
            <a:pPr marL="285750" indent="-285750" algn="just">
              <a:lnSpc>
                <a:spcPct val="120000"/>
              </a:lnSpc>
              <a:spcBef>
                <a:spcPts val="600"/>
              </a:spcBef>
              <a:spcAft>
                <a:spcPts val="600"/>
              </a:spcAft>
              <a:buFont typeface="Wingdings" panose="05000000000000000000" pitchFamily="2" charset="2"/>
              <a:buChar char="Ø"/>
            </a:pPr>
            <a:r>
              <a:rPr lang="en-US" sz="1600" dirty="0"/>
              <a:t>The visit culminated in the </a:t>
            </a:r>
            <a:r>
              <a:rPr lang="en-US" sz="1600" b="1" dirty="0"/>
              <a:t>signing of the Minutes of Meeting and Aide Memoir </a:t>
            </a:r>
            <a:r>
              <a:rPr lang="en-US" sz="1600" dirty="0"/>
              <a:t>by the National Focal Point, </a:t>
            </a:r>
            <a:r>
              <a:rPr lang="en-US" sz="1600" dirty="0" smtClean="0"/>
              <a:t>Republic of Malawi, </a:t>
            </a:r>
            <a:r>
              <a:rPr lang="en-US" sz="1600" dirty="0"/>
              <a:t>Mr. </a:t>
            </a:r>
            <a:r>
              <a:rPr lang="en-US" sz="1600" dirty="0" err="1"/>
              <a:t>Jospeh</a:t>
            </a:r>
            <a:r>
              <a:rPr lang="en-US" sz="1600" dirty="0"/>
              <a:t> </a:t>
            </a:r>
            <a:r>
              <a:rPr lang="en-US" sz="1600" dirty="0" err="1"/>
              <a:t>O.Kalowekamo</a:t>
            </a:r>
            <a:r>
              <a:rPr lang="en-US" sz="1600" dirty="0"/>
              <a:t> and Mr. </a:t>
            </a:r>
            <a:r>
              <a:rPr lang="en-US" sz="1600" dirty="0" smtClean="0"/>
              <a:t>Rakesh Kumar, Director (</a:t>
            </a:r>
            <a:r>
              <a:rPr lang="en-US" sz="1600" dirty="0" err="1" smtClean="0"/>
              <a:t>Programmes</a:t>
            </a:r>
            <a:r>
              <a:rPr lang="en-US" sz="1600" dirty="0" smtClean="0"/>
              <a:t>), ISA</a:t>
            </a:r>
            <a:r>
              <a:rPr lang="en-US" sz="1600" dirty="0"/>
              <a:t>.</a:t>
            </a:r>
            <a:endParaRPr lang="en-US" sz="1600" dirty="0" smtClean="0"/>
          </a:p>
          <a:p>
            <a:pPr marL="285750" indent="-285750" algn="just">
              <a:lnSpc>
                <a:spcPct val="120000"/>
              </a:lnSpc>
              <a:spcBef>
                <a:spcPts val="600"/>
              </a:spcBef>
              <a:spcAft>
                <a:spcPts val="600"/>
              </a:spcAft>
              <a:buFont typeface="Wingdings" panose="05000000000000000000" pitchFamily="2" charset="2"/>
              <a:buChar char="Ø"/>
            </a:pPr>
            <a:r>
              <a:rPr lang="en-US" sz="1600" dirty="0" smtClean="0"/>
              <a:t>The </a:t>
            </a:r>
            <a:r>
              <a:rPr lang="en-US" sz="1600" dirty="0"/>
              <a:t>Aide Memoir laid down the </a:t>
            </a:r>
            <a:r>
              <a:rPr lang="en-US" sz="1600" b="1" dirty="0"/>
              <a:t>responsibilities and future course of action</a:t>
            </a:r>
            <a:r>
              <a:rPr lang="en-US" sz="1600" dirty="0"/>
              <a:t> for different stakeholders </a:t>
            </a:r>
            <a:r>
              <a:rPr lang="en-US" sz="1600" b="1" dirty="0"/>
              <a:t>to scale up solar applications in </a:t>
            </a:r>
            <a:r>
              <a:rPr lang="en-US" sz="1600" b="1" dirty="0" smtClean="0"/>
              <a:t>Republic of Malawi.</a:t>
            </a:r>
            <a:endParaRPr lang="en-US" sz="1600" b="1" dirty="0"/>
          </a:p>
          <a:p>
            <a:pPr marL="285750" indent="-285750" algn="just">
              <a:lnSpc>
                <a:spcPct val="120000"/>
              </a:lnSpc>
              <a:spcBef>
                <a:spcPts val="600"/>
              </a:spcBef>
              <a:spcAft>
                <a:spcPts val="600"/>
              </a:spcAft>
              <a:buFont typeface="Wingdings" panose="05000000000000000000" pitchFamily="2" charset="2"/>
              <a:buChar char="Ø"/>
            </a:pPr>
            <a:endParaRPr lang="en-US" sz="16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519" y="3213847"/>
            <a:ext cx="5186082" cy="28642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83717" y="3200400"/>
            <a:ext cx="5353541" cy="2908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07574716"/>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6" name="Rectangle 5"/>
          <p:cNvSpPr/>
          <p:nvPr/>
        </p:nvSpPr>
        <p:spPr>
          <a:xfrm>
            <a:off x="0" y="3824896"/>
            <a:ext cx="12192000" cy="1567542"/>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000000"/>
                </a:solidFill>
              </a:rPr>
              <a:t>Summary and key action points</a:t>
            </a:r>
            <a:endParaRPr lang="en-US" sz="4800" b="1" dirty="0">
              <a:solidFill>
                <a:srgbClr val="000000"/>
              </a:solidFill>
            </a:endParaRPr>
          </a:p>
        </p:txBody>
      </p:sp>
    </p:spTree>
    <p:extLst>
      <p:ext uri="{BB962C8B-B14F-4D97-AF65-F5344CB8AC3E}">
        <p14:creationId xmlns:p14="http://schemas.microsoft.com/office/powerpoint/2010/main" val="31689585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791" y="239867"/>
            <a:ext cx="11721282" cy="518400"/>
          </a:xfrm>
        </p:spPr>
        <p:txBody>
          <a:bodyPr/>
          <a:lstStyle/>
          <a:p>
            <a:r>
              <a:rPr lang="en-US" sz="3600" b="1" dirty="0">
                <a:solidFill>
                  <a:srgbClr val="00338D"/>
                </a:solidFill>
                <a:latin typeface="+mn-lt"/>
              </a:rPr>
              <a:t>Key discussions/learnings from the mission</a:t>
            </a:r>
          </a:p>
        </p:txBody>
      </p:sp>
      <p:sp>
        <p:nvSpPr>
          <p:cNvPr id="4" name="TextBox 3"/>
          <p:cNvSpPr txBox="1"/>
          <p:nvPr/>
        </p:nvSpPr>
        <p:spPr>
          <a:xfrm>
            <a:off x="360791" y="645460"/>
            <a:ext cx="10948185" cy="5822576"/>
          </a:xfrm>
          <a:prstGeom prst="rect">
            <a:avLst/>
          </a:prstGeom>
          <a:noFill/>
        </p:spPr>
        <p:txBody>
          <a:bodyPr wrap="square" lIns="54610" tIns="54610" rIns="54610" bIns="54610" rtlCol="0">
            <a:noAutofit/>
          </a:bodyPr>
          <a:lstStyle/>
          <a:p>
            <a:pPr marL="285750" indent="-285750" algn="just">
              <a:lnSpc>
                <a:spcPct val="120000"/>
              </a:lnSpc>
              <a:spcAft>
                <a:spcPts val="600"/>
              </a:spcAft>
              <a:buFont typeface="Wingdings" panose="05000000000000000000" pitchFamily="2" charset="2"/>
              <a:buChar char="Ø"/>
            </a:pPr>
            <a:r>
              <a:rPr lang="en-US" sz="1600" dirty="0" smtClean="0"/>
              <a:t>There is </a:t>
            </a:r>
            <a:r>
              <a:rPr lang="en-US" sz="1600" b="1" dirty="0" smtClean="0"/>
              <a:t>significant potential </a:t>
            </a:r>
            <a:r>
              <a:rPr lang="en-US" sz="1600" b="1" dirty="0"/>
              <a:t>of solar water pumps to increase the yield of agriculture </a:t>
            </a:r>
            <a:r>
              <a:rPr lang="en-US" sz="1600" dirty="0"/>
              <a:t>in the country considering </a:t>
            </a:r>
            <a:r>
              <a:rPr lang="en-US" sz="1600" dirty="0" smtClean="0"/>
              <a:t>the low penetration of electricity grid and </a:t>
            </a:r>
            <a:r>
              <a:rPr lang="en-US" sz="1600" dirty="0" err="1" smtClean="0"/>
              <a:t>solarisation</a:t>
            </a:r>
            <a:r>
              <a:rPr lang="en-US" sz="1600" dirty="0" smtClean="0"/>
              <a:t> </a:t>
            </a:r>
            <a:r>
              <a:rPr lang="en-US" sz="1600" dirty="0"/>
              <a:t>of schools and hospitals by Education and Health Ministry </a:t>
            </a:r>
            <a:r>
              <a:rPr lang="en-US" sz="1600" dirty="0" smtClean="0"/>
              <a:t>respectively. </a:t>
            </a:r>
          </a:p>
          <a:p>
            <a:pPr marL="285750" indent="-285750" algn="just">
              <a:lnSpc>
                <a:spcPct val="120000"/>
              </a:lnSpc>
              <a:spcAft>
                <a:spcPts val="600"/>
              </a:spcAft>
              <a:buFont typeface="Wingdings" panose="05000000000000000000" pitchFamily="2" charset="2"/>
              <a:buChar char="Ø"/>
            </a:pPr>
            <a:r>
              <a:rPr lang="en-US" sz="1600" dirty="0" smtClean="0"/>
              <a:t>There is a need </a:t>
            </a:r>
            <a:r>
              <a:rPr lang="en-US" sz="1600" dirty="0"/>
              <a:t>to frame </a:t>
            </a:r>
            <a:r>
              <a:rPr lang="en-US" sz="1600" dirty="0" smtClean="0"/>
              <a:t>schemes, for solar projects, </a:t>
            </a:r>
            <a:r>
              <a:rPr lang="en-US" sz="1600" dirty="0"/>
              <a:t>with </a:t>
            </a:r>
            <a:r>
              <a:rPr lang="en-US" sz="1600" b="1" dirty="0"/>
              <a:t>embedded warranty and O&amp;M contracts </a:t>
            </a:r>
            <a:r>
              <a:rPr lang="en-US" sz="1600" dirty="0"/>
              <a:t>to ensure sustainability and </a:t>
            </a:r>
            <a:r>
              <a:rPr lang="en-US" sz="1600" dirty="0" smtClean="0"/>
              <a:t>quality. Representatives </a:t>
            </a:r>
            <a:r>
              <a:rPr lang="en-US" sz="1600" dirty="0"/>
              <a:t>from the private sector expressed interest for involvement in the formulation of policies and were keen on taking up Rooftop Solar Systems for individual household</a:t>
            </a:r>
            <a:r>
              <a:rPr lang="en-US" sz="1600" dirty="0" smtClean="0"/>
              <a:t>.</a:t>
            </a:r>
          </a:p>
          <a:p>
            <a:pPr marL="285750" indent="-285750" algn="just">
              <a:lnSpc>
                <a:spcPct val="120000"/>
              </a:lnSpc>
              <a:spcAft>
                <a:spcPts val="600"/>
              </a:spcAft>
              <a:buFont typeface="Wingdings" panose="05000000000000000000" pitchFamily="2" charset="2"/>
              <a:buChar char="Ø"/>
            </a:pPr>
            <a:r>
              <a:rPr lang="en-US" sz="1600" dirty="0" smtClean="0"/>
              <a:t>An </a:t>
            </a:r>
            <a:r>
              <a:rPr lang="en-US" sz="1600" b="1" dirty="0"/>
              <a:t>appropriate financing framework </a:t>
            </a:r>
            <a:r>
              <a:rPr lang="en-US" sz="1600" dirty="0"/>
              <a:t>in consultation with the multilateral financing agencies is required to decide on the possible financing model for solar </a:t>
            </a:r>
            <a:r>
              <a:rPr lang="en-US" sz="1600" dirty="0" smtClean="0"/>
              <a:t>pumps</a:t>
            </a:r>
            <a:r>
              <a:rPr lang="en-IN" sz="1600" dirty="0" smtClean="0"/>
              <a:t>. </a:t>
            </a:r>
            <a:r>
              <a:rPr lang="en-US" sz="1600" dirty="0" smtClean="0"/>
              <a:t>Incentives/subsidies can be provided </a:t>
            </a:r>
            <a:r>
              <a:rPr lang="en-US" sz="1600" dirty="0"/>
              <a:t>in the solar sector for rapid promotion by announcing incentives in the upcoming budget presentation. </a:t>
            </a:r>
            <a:endParaRPr lang="en-US" sz="1600" dirty="0" smtClean="0"/>
          </a:p>
          <a:p>
            <a:pPr marL="285750" indent="-285750" algn="just">
              <a:lnSpc>
                <a:spcPct val="120000"/>
              </a:lnSpc>
              <a:spcAft>
                <a:spcPts val="600"/>
              </a:spcAft>
              <a:buFont typeface="Wingdings" panose="05000000000000000000" pitchFamily="2" charset="2"/>
              <a:buChar char="Ø"/>
            </a:pPr>
            <a:r>
              <a:rPr lang="en-US" sz="1600" dirty="0" smtClean="0"/>
              <a:t>There is a need to look at </a:t>
            </a:r>
            <a:r>
              <a:rPr lang="en-US" sz="1600" b="1" dirty="0" smtClean="0"/>
              <a:t>affordability, intense awareness creation </a:t>
            </a:r>
            <a:r>
              <a:rPr lang="en-US" sz="1600" dirty="0" smtClean="0"/>
              <a:t>and training for pump maintenance to technicians and at the farm level.</a:t>
            </a:r>
          </a:p>
          <a:p>
            <a:pPr marL="285750" indent="-285750" algn="just">
              <a:lnSpc>
                <a:spcPct val="120000"/>
              </a:lnSpc>
              <a:spcAft>
                <a:spcPts val="600"/>
              </a:spcAft>
              <a:buFont typeface="Wingdings" panose="05000000000000000000" pitchFamily="2" charset="2"/>
              <a:buChar char="Ø"/>
            </a:pPr>
            <a:r>
              <a:rPr lang="en-US" sz="1600" dirty="0" smtClean="0"/>
              <a:t>Considering </a:t>
            </a:r>
            <a:r>
              <a:rPr lang="en-US" sz="1600" dirty="0"/>
              <a:t>power </a:t>
            </a:r>
            <a:r>
              <a:rPr lang="en-US" sz="1600" dirty="0" smtClean="0"/>
              <a:t>deficit situation of Malawi, </a:t>
            </a:r>
            <a:r>
              <a:rPr lang="en-US" sz="1600" b="1" dirty="0" smtClean="0"/>
              <a:t>solar </a:t>
            </a:r>
            <a:r>
              <a:rPr lang="en-US" sz="1600" b="1" dirty="0"/>
              <a:t>rooftops </a:t>
            </a:r>
            <a:r>
              <a:rPr lang="en-US" sz="1600" b="1" dirty="0" smtClean="0"/>
              <a:t>can be an attractive proposition (especially for Government buildings) , however regulations and guidelines need to be developed </a:t>
            </a:r>
            <a:r>
              <a:rPr lang="en-US" sz="1600" dirty="0" smtClean="0"/>
              <a:t>for the same.</a:t>
            </a:r>
          </a:p>
          <a:p>
            <a:pPr marL="285750" indent="-285750" algn="just">
              <a:lnSpc>
                <a:spcPct val="120000"/>
              </a:lnSpc>
              <a:spcAft>
                <a:spcPts val="600"/>
              </a:spcAft>
              <a:buFont typeface="Wingdings" panose="05000000000000000000" pitchFamily="2" charset="2"/>
              <a:buChar char="Ø"/>
            </a:pPr>
            <a:r>
              <a:rPr lang="en-US" sz="1600" dirty="0" smtClean="0"/>
              <a:t>Malawi </a:t>
            </a:r>
            <a:r>
              <a:rPr lang="en-US" sz="1600" dirty="0"/>
              <a:t>University of Science and Technology (MUST</a:t>
            </a:r>
            <a:r>
              <a:rPr lang="en-US" sz="1600" dirty="0" smtClean="0"/>
              <a:t>) expressed desire </a:t>
            </a:r>
            <a:r>
              <a:rPr lang="en-US" sz="1600" dirty="0"/>
              <a:t>to set up STAR-C with facilities like testing, capacity building and joint R&amp;D in </a:t>
            </a:r>
            <a:r>
              <a:rPr lang="en-US" sz="1600" dirty="0" smtClean="0"/>
              <a:t>Malawi. </a:t>
            </a:r>
          </a:p>
          <a:p>
            <a:pPr marL="285750" indent="-285750" algn="just">
              <a:lnSpc>
                <a:spcPct val="120000"/>
              </a:lnSpc>
              <a:spcAft>
                <a:spcPts val="600"/>
              </a:spcAft>
              <a:buFont typeface="Wingdings" panose="05000000000000000000" pitchFamily="2" charset="2"/>
              <a:buChar char="Ø"/>
            </a:pPr>
            <a:r>
              <a:rPr lang="en-US" sz="1600" dirty="0" smtClean="0"/>
              <a:t>ISA </a:t>
            </a:r>
            <a:r>
              <a:rPr lang="en-US" sz="1600" dirty="0"/>
              <a:t>can support </a:t>
            </a:r>
            <a:r>
              <a:rPr lang="en-US" sz="1600" dirty="0" err="1" smtClean="0"/>
              <a:t>GoM</a:t>
            </a:r>
            <a:r>
              <a:rPr lang="en-US" sz="1600" dirty="0" smtClean="0"/>
              <a:t> in </a:t>
            </a:r>
            <a:r>
              <a:rPr lang="en-US" sz="1600" b="1" dirty="0"/>
              <a:t>development of roadmap for solar </a:t>
            </a:r>
            <a:r>
              <a:rPr lang="en-US" sz="1600" dirty="0"/>
              <a:t>which can consist of </a:t>
            </a:r>
            <a:r>
              <a:rPr lang="en-US" sz="1600" dirty="0" smtClean="0"/>
              <a:t>both, on and off-grid </a:t>
            </a:r>
            <a:r>
              <a:rPr lang="en-US" sz="1600" dirty="0"/>
              <a:t>systems including </a:t>
            </a:r>
            <a:r>
              <a:rPr lang="en-US" sz="1600" dirty="0" smtClean="0"/>
              <a:t>Mini-Grids.</a:t>
            </a:r>
          </a:p>
          <a:p>
            <a:pPr marL="285750" indent="-285750" algn="just">
              <a:lnSpc>
                <a:spcPct val="120000"/>
              </a:lnSpc>
              <a:spcAft>
                <a:spcPts val="600"/>
              </a:spcAft>
              <a:buFont typeface="Wingdings" panose="05000000000000000000" pitchFamily="2" charset="2"/>
              <a:buChar char="Ø"/>
            </a:pPr>
            <a:r>
              <a:rPr lang="en-US" sz="1600" dirty="0" smtClean="0"/>
              <a:t>Government of Malawi </a:t>
            </a:r>
            <a:r>
              <a:rPr lang="en-US" sz="1600" b="1" dirty="0"/>
              <a:t>will </a:t>
            </a:r>
            <a:r>
              <a:rPr lang="en-US" sz="1600" b="1" dirty="0" smtClean="0"/>
              <a:t>look to participate </a:t>
            </a:r>
            <a:r>
              <a:rPr lang="en-US" sz="1600" b="1" dirty="0"/>
              <a:t>in all five ISA programmes</a:t>
            </a:r>
            <a:r>
              <a:rPr lang="en-US" sz="1600" dirty="0"/>
              <a:t>. However, the first </a:t>
            </a:r>
            <a:r>
              <a:rPr lang="en-US" sz="1600" dirty="0" smtClean="0"/>
              <a:t>priority </a:t>
            </a:r>
            <a:r>
              <a:rPr lang="en-US" sz="1600" dirty="0"/>
              <a:t>will remain the solar water </a:t>
            </a:r>
            <a:r>
              <a:rPr lang="en-US" sz="1600" dirty="0" smtClean="0"/>
              <a:t>pumping systems.</a:t>
            </a:r>
          </a:p>
        </p:txBody>
      </p:sp>
    </p:spTree>
    <p:extLst>
      <p:ext uri="{BB962C8B-B14F-4D97-AF65-F5344CB8AC3E}">
        <p14:creationId xmlns:p14="http://schemas.microsoft.com/office/powerpoint/2010/main" val="590395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791" y="239867"/>
            <a:ext cx="11721282" cy="518400"/>
          </a:xfrm>
        </p:spPr>
        <p:txBody>
          <a:bodyPr/>
          <a:lstStyle/>
          <a:p>
            <a:r>
              <a:rPr lang="en-US" sz="3600" b="1" dirty="0" smtClean="0">
                <a:solidFill>
                  <a:srgbClr val="00338D"/>
                </a:solidFill>
                <a:latin typeface="+mn-lt"/>
              </a:rPr>
              <a:t>Disclaimer</a:t>
            </a:r>
            <a:endParaRPr lang="en-US" sz="3600" b="1" dirty="0">
              <a:solidFill>
                <a:srgbClr val="00338D"/>
              </a:solidFill>
              <a:latin typeface="+mn-lt"/>
            </a:endParaRPr>
          </a:p>
        </p:txBody>
      </p:sp>
      <p:sp>
        <p:nvSpPr>
          <p:cNvPr id="4" name="Rectangle 3"/>
          <p:cNvSpPr/>
          <p:nvPr/>
        </p:nvSpPr>
        <p:spPr>
          <a:xfrm>
            <a:off x="360791" y="865188"/>
            <a:ext cx="10554095" cy="1345048"/>
          </a:xfrm>
          <a:prstGeom prst="rect">
            <a:avLst/>
          </a:prstGeom>
        </p:spPr>
        <p:txBody>
          <a:bodyPr wrap="square">
            <a:spAutoFit/>
          </a:bodyPr>
          <a:lstStyle/>
          <a:p>
            <a:pPr algn="just">
              <a:lnSpc>
                <a:spcPct val="150000"/>
              </a:lnSpc>
            </a:pPr>
            <a:r>
              <a:rPr lang="en-US" sz="1400" dirty="0"/>
              <a:t>The information contained herein is of a general nature and is not intended to address the circumstances of any particular individual or entity. Although we endeavor to provide accurate and timely information, there can be no guarantee that such information is accurate as of the date it is received or that it will continue to be accurate in the future. No one should act on such information without appropriate professional advice after a thorough examination of the particular situation.</a:t>
            </a:r>
          </a:p>
        </p:txBody>
      </p:sp>
    </p:spTree>
    <p:extLst>
      <p:ext uri="{BB962C8B-B14F-4D97-AF65-F5344CB8AC3E}">
        <p14:creationId xmlns:p14="http://schemas.microsoft.com/office/powerpoint/2010/main" val="638332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60791" y="239867"/>
            <a:ext cx="11721282" cy="518400"/>
          </a:xfrm>
        </p:spPr>
        <p:txBody>
          <a:bodyPr/>
          <a:lstStyle/>
          <a:p>
            <a:r>
              <a:rPr lang="en-US" sz="3600" b="1" dirty="0" smtClean="0">
                <a:solidFill>
                  <a:srgbClr val="00338D"/>
                </a:solidFill>
                <a:latin typeface="+mn-lt"/>
              </a:rPr>
              <a:t>Way forward</a:t>
            </a:r>
            <a:endParaRPr lang="en-US" sz="3600" b="1" dirty="0">
              <a:solidFill>
                <a:srgbClr val="00338D"/>
              </a:solidFill>
              <a:latin typeface="+mn-lt"/>
            </a:endParaRPr>
          </a:p>
        </p:txBody>
      </p:sp>
      <p:grpSp>
        <p:nvGrpSpPr>
          <p:cNvPr id="6" name="Group 23"/>
          <p:cNvGrpSpPr>
            <a:grpSpLocks/>
          </p:cNvGrpSpPr>
          <p:nvPr/>
        </p:nvGrpSpPr>
        <p:grpSpPr bwMode="auto">
          <a:xfrm>
            <a:off x="4052328" y="1236103"/>
            <a:ext cx="3454400" cy="3454400"/>
            <a:chOff x="1923" y="1523"/>
            <a:chExt cx="2367" cy="2185"/>
          </a:xfrm>
        </p:grpSpPr>
        <p:sp>
          <p:nvSpPr>
            <p:cNvPr id="7" name="Freeform 2"/>
            <p:cNvSpPr>
              <a:spLocks/>
            </p:cNvSpPr>
            <p:nvPr>
              <p:custDataLst>
                <p:tags r:id="rId1"/>
              </p:custDataLst>
            </p:nvPr>
          </p:nvSpPr>
          <p:spPr bwMode="gray">
            <a:xfrm>
              <a:off x="1928" y="2556"/>
              <a:ext cx="1216" cy="1152"/>
            </a:xfrm>
            <a:custGeom>
              <a:avLst/>
              <a:gdLst/>
              <a:ahLst/>
              <a:cxnLst>
                <a:cxn ang="0">
                  <a:pos x="299" y="215"/>
                </a:cxn>
                <a:cxn ang="0">
                  <a:pos x="192" y="188"/>
                </a:cxn>
                <a:cxn ang="0">
                  <a:pos x="95" y="41"/>
                </a:cxn>
                <a:cxn ang="0">
                  <a:pos x="47" y="0"/>
                </a:cxn>
                <a:cxn ang="0">
                  <a:pos x="0" y="42"/>
                </a:cxn>
                <a:cxn ang="0">
                  <a:pos x="291" y="309"/>
                </a:cxn>
                <a:cxn ang="0">
                  <a:pos x="301" y="309"/>
                </a:cxn>
                <a:cxn ang="0">
                  <a:pos x="258" y="261"/>
                </a:cxn>
                <a:cxn ang="0">
                  <a:pos x="299" y="215"/>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chemeClr val="accent4"/>
            </a:solidFill>
            <a:ln w="3175" cap="flat" cmpd="sng">
              <a:solidFill>
                <a:schemeClr val="tx1"/>
              </a:solidFill>
              <a:prstDash val="solid"/>
              <a:round/>
              <a:headEnd type="none" w="med" len="med"/>
              <a:tailEnd type="none" w="med" len="med"/>
            </a:ln>
            <a:effectLst/>
          </p:spPr>
          <p:txBody>
            <a:bodyPr/>
            <a:lstStyle/>
            <a:p>
              <a:endParaRPr lang="en-US" dirty="0"/>
            </a:p>
          </p:txBody>
        </p:sp>
        <p:sp>
          <p:nvSpPr>
            <p:cNvPr id="8" name="Freeform 3"/>
            <p:cNvSpPr>
              <a:spLocks/>
            </p:cNvSpPr>
            <p:nvPr>
              <p:custDataLst>
                <p:tags r:id="rId2"/>
              </p:custDataLst>
            </p:nvPr>
          </p:nvSpPr>
          <p:spPr bwMode="gray">
            <a:xfrm>
              <a:off x="1923" y="1530"/>
              <a:ext cx="1250" cy="1118"/>
            </a:xfrm>
            <a:custGeom>
              <a:avLst/>
              <a:gdLst/>
              <a:ahLst/>
              <a:cxnLst>
                <a:cxn ang="0">
                  <a:pos x="94" y="297"/>
                </a:cxn>
                <a:cxn ang="0">
                  <a:pos x="121" y="192"/>
                </a:cxn>
                <a:cxn ang="0">
                  <a:pos x="267" y="95"/>
                </a:cxn>
                <a:cxn ang="0">
                  <a:pos x="309" y="46"/>
                </a:cxn>
                <a:cxn ang="0">
                  <a:pos x="268" y="0"/>
                </a:cxn>
                <a:cxn ang="0">
                  <a:pos x="0" y="291"/>
                </a:cxn>
                <a:cxn ang="0">
                  <a:pos x="0" y="300"/>
                </a:cxn>
                <a:cxn ang="0">
                  <a:pos x="48" y="257"/>
                </a:cxn>
                <a:cxn ang="0">
                  <a:pos x="94" y="29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chemeClr val="tx2"/>
            </a:solidFill>
            <a:ln w="3175">
              <a:solidFill>
                <a:schemeClr val="tx1"/>
              </a:solidFill>
              <a:round/>
              <a:headEnd/>
              <a:tailEnd/>
            </a:ln>
            <a:effectLst/>
          </p:spPr>
          <p:txBody>
            <a:bodyPr/>
            <a:lstStyle/>
            <a:p>
              <a:endParaRPr lang="en-US" dirty="0"/>
            </a:p>
          </p:txBody>
        </p:sp>
        <p:sp>
          <p:nvSpPr>
            <p:cNvPr id="9" name="Freeform 4"/>
            <p:cNvSpPr>
              <a:spLocks/>
            </p:cNvSpPr>
            <p:nvPr>
              <p:custDataLst>
                <p:tags r:id="rId3"/>
              </p:custDataLst>
            </p:nvPr>
          </p:nvSpPr>
          <p:spPr bwMode="gray">
            <a:xfrm>
              <a:off x="3042" y="2585"/>
              <a:ext cx="1248" cy="1118"/>
            </a:xfrm>
            <a:custGeom>
              <a:avLst/>
              <a:gdLst/>
              <a:ahLst/>
              <a:cxnLst>
                <a:cxn ang="0">
                  <a:pos x="214" y="0"/>
                </a:cxn>
                <a:cxn ang="0">
                  <a:pos x="187" y="107"/>
                </a:cxn>
                <a:cxn ang="0">
                  <a:pos x="42" y="205"/>
                </a:cxn>
                <a:cxn ang="0">
                  <a:pos x="0" y="253"/>
                </a:cxn>
                <a:cxn ang="0">
                  <a:pos x="42" y="300"/>
                </a:cxn>
                <a:cxn ang="0">
                  <a:pos x="308" y="8"/>
                </a:cxn>
                <a:cxn ang="0">
                  <a:pos x="308" y="0"/>
                </a:cxn>
                <a:cxn ang="0">
                  <a:pos x="261" y="42"/>
                </a:cxn>
                <a:cxn ang="0">
                  <a:pos x="214" y="0"/>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solidFill>
              <a:srgbClr val="00338D"/>
            </a:solidFill>
            <a:ln w="3175" cap="flat" cmpd="sng">
              <a:solidFill>
                <a:schemeClr val="tx1"/>
              </a:solidFill>
              <a:prstDash val="solid"/>
              <a:round/>
              <a:headEnd type="none" w="med" len="med"/>
              <a:tailEnd type="none" w="med" len="med"/>
            </a:ln>
            <a:effectLst/>
          </p:spPr>
          <p:txBody>
            <a:bodyPr/>
            <a:lstStyle/>
            <a:p>
              <a:endParaRPr lang="en-US" dirty="0"/>
            </a:p>
          </p:txBody>
        </p:sp>
        <p:sp>
          <p:nvSpPr>
            <p:cNvPr id="10" name="Freeform 5"/>
            <p:cNvSpPr>
              <a:spLocks/>
            </p:cNvSpPr>
            <p:nvPr>
              <p:custDataLst>
                <p:tags r:id="rId4"/>
              </p:custDataLst>
            </p:nvPr>
          </p:nvSpPr>
          <p:spPr bwMode="gray">
            <a:xfrm>
              <a:off x="3077" y="1523"/>
              <a:ext cx="1208" cy="1152"/>
            </a:xfrm>
            <a:custGeom>
              <a:avLst/>
              <a:gdLst/>
              <a:ahLst/>
              <a:cxnLst>
                <a:cxn ang="0">
                  <a:pos x="1" y="95"/>
                </a:cxn>
                <a:cxn ang="0">
                  <a:pos x="107" y="121"/>
                </a:cxn>
                <a:cxn ang="0">
                  <a:pos x="204" y="266"/>
                </a:cxn>
                <a:cxn ang="0">
                  <a:pos x="253" y="309"/>
                </a:cxn>
                <a:cxn ang="0">
                  <a:pos x="299" y="268"/>
                </a:cxn>
                <a:cxn ang="0">
                  <a:pos x="7" y="0"/>
                </a:cxn>
                <a:cxn ang="0">
                  <a:pos x="0" y="1"/>
                </a:cxn>
                <a:cxn ang="0">
                  <a:pos x="42" y="48"/>
                </a:cxn>
                <a:cxn ang="0">
                  <a:pos x="1" y="95"/>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chemeClr val="accent2"/>
            </a:solidFill>
            <a:ln w="3175">
              <a:solidFill>
                <a:schemeClr val="tx1"/>
              </a:solidFill>
              <a:round/>
              <a:headEnd/>
              <a:tailEnd/>
            </a:ln>
            <a:effectLst/>
          </p:spPr>
          <p:txBody>
            <a:bodyPr/>
            <a:lstStyle/>
            <a:p>
              <a:endParaRPr lang="en-US" dirty="0"/>
            </a:p>
          </p:txBody>
        </p:sp>
        <p:sp>
          <p:nvSpPr>
            <p:cNvPr id="11" name="Oval 15"/>
            <p:cNvSpPr>
              <a:spLocks noChangeArrowheads="1"/>
            </p:cNvSpPr>
            <p:nvPr/>
          </p:nvSpPr>
          <p:spPr bwMode="gray">
            <a:xfrm>
              <a:off x="2364" y="1933"/>
              <a:ext cx="1484" cy="1364"/>
            </a:xfrm>
            <a:prstGeom prst="ellipse">
              <a:avLst/>
            </a:prstGeom>
            <a:solidFill>
              <a:schemeClr val="bg1">
                <a:lumMod val="95000"/>
              </a:schemeClr>
            </a:solidFill>
            <a:ln w="3175">
              <a:solidFill>
                <a:schemeClr val="tx1"/>
              </a:solidFill>
              <a:miter lim="800000"/>
              <a:headEnd/>
              <a:tailEnd/>
            </a:ln>
          </p:spPr>
          <p:txBody>
            <a:bodyPr anchor="ctr"/>
            <a:lstStyle/>
            <a:p>
              <a:pPr marL="177800" indent="-177800" algn="ctr" defTabSz="801688">
                <a:spcBef>
                  <a:spcPct val="20000"/>
                </a:spcBef>
              </a:pPr>
              <a:endParaRPr lang="de-DE" sz="1600" b="1">
                <a:solidFill>
                  <a:srgbClr val="000000"/>
                </a:solidFill>
                <a:latin typeface="Arial" charset="0"/>
                <a:cs typeface="Arial" charset="0"/>
              </a:endParaRPr>
            </a:p>
          </p:txBody>
        </p:sp>
      </p:grpSp>
      <p:sp>
        <p:nvSpPr>
          <p:cNvPr id="12" name="Rectangle 18"/>
          <p:cNvSpPr>
            <a:spLocks noChangeArrowheads="1"/>
          </p:cNvSpPr>
          <p:nvPr/>
        </p:nvSpPr>
        <p:spPr bwMode="gray">
          <a:xfrm>
            <a:off x="339680" y="725666"/>
            <a:ext cx="3615337" cy="283464"/>
          </a:xfrm>
          <a:prstGeom prst="rect">
            <a:avLst/>
          </a:prstGeom>
          <a:solidFill>
            <a:schemeClr val="tx2">
              <a:alpha val="60001"/>
            </a:schemeClr>
          </a:solidFill>
          <a:ln w="31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90000" tIns="90000" rIns="72000" bIns="90000" anchor="ctr"/>
          <a:lstStyle/>
          <a:p>
            <a:pPr algn="ctr" defTabSz="801688">
              <a:spcBef>
                <a:spcPct val="20000"/>
              </a:spcBef>
            </a:pPr>
            <a:r>
              <a:rPr lang="de-DE" b="1" dirty="0" smtClean="0">
                <a:solidFill>
                  <a:schemeClr val="bg1"/>
                </a:solidFill>
                <a:cs typeface="Arial" charset="0"/>
              </a:rPr>
              <a:t>NTFS &amp; solar </a:t>
            </a:r>
            <a:r>
              <a:rPr lang="de-DE" b="1" dirty="0">
                <a:solidFill>
                  <a:schemeClr val="bg1"/>
                </a:solidFill>
                <a:cs typeface="Arial" charset="0"/>
              </a:rPr>
              <a:t>roadmap</a:t>
            </a:r>
          </a:p>
        </p:txBody>
      </p:sp>
      <p:sp>
        <p:nvSpPr>
          <p:cNvPr id="14" name="Rectangle 20"/>
          <p:cNvSpPr>
            <a:spLocks noChangeArrowheads="1"/>
          </p:cNvSpPr>
          <p:nvPr/>
        </p:nvSpPr>
        <p:spPr bwMode="gray">
          <a:xfrm>
            <a:off x="360790" y="3709631"/>
            <a:ext cx="3615337" cy="283464"/>
          </a:xfrm>
          <a:prstGeom prst="rect">
            <a:avLst/>
          </a:prstGeom>
          <a:solidFill>
            <a:schemeClr val="accent4">
              <a:alpha val="60001"/>
            </a:schemeClr>
          </a:solidFill>
          <a:ln w="31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90000" tIns="90000" rIns="72000" bIns="90000" anchor="ctr"/>
          <a:lstStyle/>
          <a:p>
            <a:pPr algn="ctr" defTabSz="801688">
              <a:spcBef>
                <a:spcPct val="20000"/>
              </a:spcBef>
            </a:pPr>
            <a:r>
              <a:rPr lang="de-DE" b="1" dirty="0" smtClean="0">
                <a:solidFill>
                  <a:schemeClr val="bg1"/>
                </a:solidFill>
                <a:cs typeface="Arial" charset="0"/>
              </a:rPr>
              <a:t>iSTAR-Cs</a:t>
            </a:r>
            <a:endParaRPr lang="de-DE" b="1" dirty="0">
              <a:solidFill>
                <a:schemeClr val="bg1"/>
              </a:solidFill>
              <a:cs typeface="Arial" charset="0"/>
            </a:endParaRPr>
          </a:p>
        </p:txBody>
      </p:sp>
      <p:sp>
        <p:nvSpPr>
          <p:cNvPr id="16" name="Rectangle 24"/>
          <p:cNvSpPr>
            <a:spLocks noChangeArrowheads="1"/>
          </p:cNvSpPr>
          <p:nvPr/>
        </p:nvSpPr>
        <p:spPr bwMode="gray">
          <a:xfrm>
            <a:off x="7660004" y="725666"/>
            <a:ext cx="4321323" cy="283464"/>
          </a:xfrm>
          <a:prstGeom prst="rect">
            <a:avLst/>
          </a:prstGeom>
          <a:solidFill>
            <a:schemeClr val="accent2">
              <a:alpha val="60001"/>
            </a:schemeClr>
          </a:solidFill>
          <a:ln w="31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90000" tIns="90000" rIns="72000" bIns="90000" anchor="ctr"/>
          <a:lstStyle/>
          <a:p>
            <a:pPr algn="ctr" defTabSz="801688">
              <a:spcBef>
                <a:spcPct val="20000"/>
              </a:spcBef>
            </a:pPr>
            <a:r>
              <a:rPr lang="de-DE" b="1" dirty="0" smtClean="0">
                <a:solidFill>
                  <a:schemeClr val="bg1"/>
                </a:solidFill>
                <a:cs typeface="Arial" charset="0"/>
              </a:rPr>
              <a:t>Solar applications</a:t>
            </a:r>
            <a:endParaRPr lang="de-DE" b="1" dirty="0">
              <a:solidFill>
                <a:schemeClr val="bg1"/>
              </a:solidFill>
              <a:cs typeface="Arial" charset="0"/>
            </a:endParaRPr>
          </a:p>
        </p:txBody>
      </p:sp>
      <p:sp>
        <p:nvSpPr>
          <p:cNvPr id="18" name="Rectangle 26"/>
          <p:cNvSpPr>
            <a:spLocks noChangeArrowheads="1"/>
          </p:cNvSpPr>
          <p:nvPr/>
        </p:nvSpPr>
        <p:spPr bwMode="gray">
          <a:xfrm>
            <a:off x="7686898" y="3673371"/>
            <a:ext cx="4294429" cy="319724"/>
          </a:xfrm>
          <a:prstGeom prst="rect">
            <a:avLst/>
          </a:prstGeom>
          <a:solidFill>
            <a:srgbClr val="00338D">
              <a:alpha val="60001"/>
            </a:srgbClr>
          </a:solidFill>
          <a:ln w="31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90000" tIns="90000" rIns="72000" bIns="90000" anchor="ctr"/>
          <a:lstStyle/>
          <a:p>
            <a:pPr algn="ctr" defTabSz="801688">
              <a:spcBef>
                <a:spcPct val="20000"/>
              </a:spcBef>
            </a:pPr>
            <a:r>
              <a:rPr lang="de-DE" b="1" dirty="0" smtClean="0">
                <a:solidFill>
                  <a:schemeClr val="bg1"/>
                </a:solidFill>
                <a:cs typeface="Arial" charset="0"/>
              </a:rPr>
              <a:t>Capacity building</a:t>
            </a:r>
            <a:endParaRPr lang="de-DE" b="1" dirty="0">
              <a:solidFill>
                <a:schemeClr val="bg1"/>
              </a:solidFill>
              <a:cs typeface="Arial" charset="0"/>
            </a:endParaRPr>
          </a:p>
        </p:txBody>
      </p:sp>
      <p:sp>
        <p:nvSpPr>
          <p:cNvPr id="20" name="Text Box 28"/>
          <p:cNvSpPr txBox="1">
            <a:spLocks noChangeArrowheads="1"/>
          </p:cNvSpPr>
          <p:nvPr/>
        </p:nvSpPr>
        <p:spPr bwMode="gray">
          <a:xfrm>
            <a:off x="5312061" y="2437248"/>
            <a:ext cx="1044390" cy="923330"/>
          </a:xfrm>
          <a:prstGeom prst="rect">
            <a:avLst/>
          </a:prstGeom>
          <a:noFill/>
          <a:ln w="9525">
            <a:noFill/>
            <a:miter lim="800000"/>
            <a:headEnd/>
            <a:tailEnd/>
          </a:ln>
          <a:effectLst/>
        </p:spPr>
        <p:txBody>
          <a:bodyPr wrap="square">
            <a:spAutoFit/>
          </a:bodyPr>
          <a:lstStyle/>
          <a:p>
            <a:pPr algn="ctr"/>
            <a:r>
              <a:rPr lang="de-DE" b="1" dirty="0" smtClean="0">
                <a:cs typeface="Arial" charset="0"/>
              </a:rPr>
              <a:t>Key action points</a:t>
            </a:r>
            <a:endParaRPr lang="de-DE" b="1" dirty="0">
              <a:cs typeface="Arial" charset="0"/>
            </a:endParaRPr>
          </a:p>
        </p:txBody>
      </p:sp>
      <p:sp>
        <p:nvSpPr>
          <p:cNvPr id="21" name="Rectangle 20"/>
          <p:cNvSpPr/>
          <p:nvPr/>
        </p:nvSpPr>
        <p:spPr>
          <a:xfrm>
            <a:off x="339680" y="1135670"/>
            <a:ext cx="3615337" cy="2427588"/>
          </a:xfrm>
          <a:prstGeom prst="rect">
            <a:avLst/>
          </a:prstGeom>
          <a:solidFill>
            <a:schemeClr val="bg1">
              <a:lumMod val="95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indent="-285750" algn="just">
              <a:lnSpc>
                <a:spcPct val="120000"/>
              </a:lnSpc>
              <a:spcAft>
                <a:spcPts val="600"/>
              </a:spcAft>
              <a:buFont typeface="Arial" panose="020B0604020202020204" pitchFamily="34" charset="0"/>
              <a:buChar char="•"/>
            </a:pPr>
            <a:r>
              <a:rPr lang="en-US" sz="1400" dirty="0" err="1" smtClean="0">
                <a:solidFill>
                  <a:schemeClr val="tx1"/>
                </a:solidFill>
              </a:rPr>
              <a:t>GoM</a:t>
            </a:r>
            <a:r>
              <a:rPr lang="en-US" sz="1400" dirty="0" smtClean="0">
                <a:solidFill>
                  <a:schemeClr val="tx1"/>
                </a:solidFill>
              </a:rPr>
              <a:t> to </a:t>
            </a:r>
            <a:r>
              <a:rPr lang="en-US" sz="1400" dirty="0">
                <a:solidFill>
                  <a:schemeClr val="tx1"/>
                </a:solidFill>
              </a:rPr>
              <a:t>create a National Task Force for Solar (NTFS) with </a:t>
            </a:r>
            <a:r>
              <a:rPr lang="en-US" sz="1400" dirty="0" smtClean="0">
                <a:solidFill>
                  <a:schemeClr val="tx1"/>
                </a:solidFill>
              </a:rPr>
              <a:t>Minister of NREM </a:t>
            </a:r>
            <a:r>
              <a:rPr lang="en-US" sz="1400" dirty="0">
                <a:solidFill>
                  <a:schemeClr val="tx1"/>
                </a:solidFill>
              </a:rPr>
              <a:t>as </a:t>
            </a:r>
            <a:r>
              <a:rPr lang="en-US" sz="1400" dirty="0" smtClean="0">
                <a:solidFill>
                  <a:schemeClr val="tx1"/>
                </a:solidFill>
              </a:rPr>
              <a:t>Chair</a:t>
            </a:r>
          </a:p>
          <a:p>
            <a:pPr marL="285750" indent="-285750" algn="just">
              <a:lnSpc>
                <a:spcPct val="120000"/>
              </a:lnSpc>
              <a:spcAft>
                <a:spcPts val="600"/>
              </a:spcAft>
              <a:buFont typeface="Arial" panose="020B0604020202020204" pitchFamily="34" charset="0"/>
              <a:buChar char="•"/>
            </a:pPr>
            <a:r>
              <a:rPr lang="en-US" sz="1400" dirty="0" err="1" smtClean="0">
                <a:solidFill>
                  <a:schemeClr val="tx1"/>
                </a:solidFill>
              </a:rPr>
              <a:t>GoM</a:t>
            </a:r>
            <a:r>
              <a:rPr lang="en-US" sz="1400" dirty="0" smtClean="0">
                <a:solidFill>
                  <a:schemeClr val="tx1"/>
                </a:solidFill>
              </a:rPr>
              <a:t> to prepare a national solar roadmap by engaging with various stakeholders</a:t>
            </a:r>
          </a:p>
          <a:p>
            <a:pPr marL="285750" indent="-285750" algn="just">
              <a:lnSpc>
                <a:spcPct val="120000"/>
              </a:lnSpc>
              <a:spcAft>
                <a:spcPts val="600"/>
              </a:spcAft>
              <a:buFont typeface="Arial" panose="020B0604020202020204" pitchFamily="34" charset="0"/>
              <a:buChar char="•"/>
            </a:pPr>
            <a:r>
              <a:rPr lang="en-US" sz="1400" dirty="0" err="1" smtClean="0">
                <a:solidFill>
                  <a:schemeClr val="tx1"/>
                </a:solidFill>
              </a:rPr>
              <a:t>GoM</a:t>
            </a:r>
            <a:r>
              <a:rPr lang="en-US" sz="1400" dirty="0" smtClean="0">
                <a:solidFill>
                  <a:schemeClr val="tx1"/>
                </a:solidFill>
              </a:rPr>
              <a:t> </a:t>
            </a:r>
            <a:r>
              <a:rPr lang="en-US" sz="1400" dirty="0">
                <a:solidFill>
                  <a:schemeClr val="tx1"/>
                </a:solidFill>
              </a:rPr>
              <a:t>to develop new solar schemes in association with various government departments and industry </a:t>
            </a:r>
            <a:r>
              <a:rPr lang="en-US" sz="1400" dirty="0" smtClean="0">
                <a:solidFill>
                  <a:schemeClr val="tx1"/>
                </a:solidFill>
              </a:rPr>
              <a:t>associations</a:t>
            </a:r>
          </a:p>
        </p:txBody>
      </p:sp>
      <p:sp>
        <p:nvSpPr>
          <p:cNvPr id="23" name="Rectangle 22"/>
          <p:cNvSpPr/>
          <p:nvPr/>
        </p:nvSpPr>
        <p:spPr>
          <a:xfrm>
            <a:off x="360791" y="4040728"/>
            <a:ext cx="3615337" cy="2445297"/>
          </a:xfrm>
          <a:prstGeom prst="rect">
            <a:avLst/>
          </a:prstGeom>
          <a:solidFill>
            <a:schemeClr val="bg1">
              <a:lumMod val="95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indent="-285750" algn="just">
              <a:lnSpc>
                <a:spcPct val="120000"/>
              </a:lnSpc>
              <a:spcAft>
                <a:spcPts val="600"/>
              </a:spcAft>
              <a:buFont typeface="Arial" panose="020B0604020202020204" pitchFamily="34" charset="0"/>
              <a:buChar char="•"/>
            </a:pPr>
            <a:r>
              <a:rPr lang="en-US" sz="1400" dirty="0" smtClean="0">
                <a:solidFill>
                  <a:schemeClr val="tx1"/>
                </a:solidFill>
              </a:rPr>
              <a:t>Malawi </a:t>
            </a:r>
            <a:r>
              <a:rPr lang="en-US" sz="1400" dirty="0">
                <a:solidFill>
                  <a:schemeClr val="tx1"/>
                </a:solidFill>
              </a:rPr>
              <a:t>University of Science and Technology (MUST) representative expressed his desire to set up STAR-C with facilities like testing, capacity building and joint </a:t>
            </a:r>
            <a:r>
              <a:rPr lang="en-US" sz="1400" dirty="0" smtClean="0">
                <a:solidFill>
                  <a:schemeClr val="tx1"/>
                </a:solidFill>
              </a:rPr>
              <a:t>R&amp;D</a:t>
            </a:r>
          </a:p>
          <a:p>
            <a:pPr marL="285750" indent="-285750" algn="just">
              <a:lnSpc>
                <a:spcPct val="120000"/>
              </a:lnSpc>
              <a:spcAft>
                <a:spcPts val="600"/>
              </a:spcAft>
              <a:buFont typeface="Arial" panose="020B0604020202020204" pitchFamily="34" charset="0"/>
              <a:buChar char="•"/>
            </a:pPr>
            <a:r>
              <a:rPr lang="en-US" sz="1400" dirty="0" smtClean="0">
                <a:solidFill>
                  <a:schemeClr val="tx1"/>
                </a:solidFill>
              </a:rPr>
              <a:t>ISA </a:t>
            </a:r>
            <a:r>
              <a:rPr lang="en-US" sz="1400" dirty="0">
                <a:solidFill>
                  <a:schemeClr val="tx1"/>
                </a:solidFill>
              </a:rPr>
              <a:t>requested MUST to route their application along with the scope </a:t>
            </a:r>
            <a:r>
              <a:rPr lang="en-US" sz="1400" dirty="0" smtClean="0">
                <a:solidFill>
                  <a:schemeClr val="tx1"/>
                </a:solidFill>
              </a:rPr>
              <a:t>for </a:t>
            </a:r>
            <a:r>
              <a:rPr lang="en-US" sz="1400" dirty="0">
                <a:solidFill>
                  <a:schemeClr val="tx1"/>
                </a:solidFill>
              </a:rPr>
              <a:t>setting up of </a:t>
            </a:r>
            <a:r>
              <a:rPr lang="en-US" sz="1400" dirty="0" err="1" smtClean="0">
                <a:solidFill>
                  <a:schemeClr val="tx1"/>
                </a:solidFill>
              </a:rPr>
              <a:t>iSTAR</a:t>
            </a:r>
            <a:r>
              <a:rPr lang="en-US" sz="1400" dirty="0" smtClean="0">
                <a:solidFill>
                  <a:schemeClr val="tx1"/>
                </a:solidFill>
              </a:rPr>
              <a:t>-C </a:t>
            </a:r>
            <a:r>
              <a:rPr lang="en-US" sz="1400" dirty="0">
                <a:solidFill>
                  <a:schemeClr val="tx1"/>
                </a:solidFill>
              </a:rPr>
              <a:t>in their </a:t>
            </a:r>
            <a:r>
              <a:rPr lang="en-US" sz="1400" dirty="0" smtClean="0">
                <a:solidFill>
                  <a:schemeClr val="tx1"/>
                </a:solidFill>
              </a:rPr>
              <a:t>campus</a:t>
            </a:r>
            <a:r>
              <a:rPr lang="en-US" sz="1400" dirty="0">
                <a:solidFill>
                  <a:schemeClr val="tx1"/>
                </a:solidFill>
              </a:rPr>
              <a:t>.</a:t>
            </a:r>
          </a:p>
        </p:txBody>
      </p:sp>
      <p:sp>
        <p:nvSpPr>
          <p:cNvPr id="24" name="Rectangle 23"/>
          <p:cNvSpPr/>
          <p:nvPr/>
        </p:nvSpPr>
        <p:spPr>
          <a:xfrm>
            <a:off x="7660002" y="4040728"/>
            <a:ext cx="4321326" cy="2514600"/>
          </a:xfrm>
          <a:prstGeom prst="rect">
            <a:avLst/>
          </a:prstGeom>
          <a:solidFill>
            <a:schemeClr val="bg1">
              <a:lumMod val="95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indent="-285750" algn="just">
              <a:lnSpc>
                <a:spcPct val="120000"/>
              </a:lnSpc>
              <a:spcAft>
                <a:spcPts val="600"/>
              </a:spcAft>
              <a:buFont typeface="Arial" panose="020B0604020202020204" pitchFamily="34" charset="0"/>
              <a:buChar char="•"/>
            </a:pPr>
            <a:r>
              <a:rPr lang="en-US" sz="1400" dirty="0" smtClean="0">
                <a:solidFill>
                  <a:schemeClr val="tx1"/>
                </a:solidFill>
              </a:rPr>
              <a:t>ISA to invite </a:t>
            </a:r>
            <a:r>
              <a:rPr lang="en-US" sz="1400" dirty="0" err="1" smtClean="0">
                <a:solidFill>
                  <a:schemeClr val="tx1"/>
                </a:solidFill>
              </a:rPr>
              <a:t>GoM</a:t>
            </a:r>
            <a:r>
              <a:rPr lang="en-US" sz="1400" dirty="0" smtClean="0">
                <a:solidFill>
                  <a:schemeClr val="tx1"/>
                </a:solidFill>
              </a:rPr>
              <a:t> for ISA assembly, RE-Invest and SunWorld</a:t>
            </a:r>
          </a:p>
          <a:p>
            <a:pPr marL="285750" indent="-285750" algn="just">
              <a:lnSpc>
                <a:spcPct val="120000"/>
              </a:lnSpc>
              <a:spcAft>
                <a:spcPts val="600"/>
              </a:spcAft>
              <a:buFont typeface="Arial" panose="020B0604020202020204" pitchFamily="34" charset="0"/>
              <a:buChar char="•"/>
            </a:pPr>
            <a:r>
              <a:rPr lang="en-US" sz="1400" dirty="0" smtClean="0">
                <a:solidFill>
                  <a:schemeClr val="tx1"/>
                </a:solidFill>
              </a:rPr>
              <a:t>ISA to invite for training under Master Trainers program, fellowship and other </a:t>
            </a:r>
            <a:r>
              <a:rPr lang="en-US" sz="1400" dirty="0" err="1" smtClean="0">
                <a:solidFill>
                  <a:schemeClr val="tx1"/>
                </a:solidFill>
              </a:rPr>
              <a:t>prorammes</a:t>
            </a:r>
            <a:endParaRPr lang="en-US" sz="1400" dirty="0" smtClean="0">
              <a:solidFill>
                <a:schemeClr val="tx1"/>
              </a:solidFill>
            </a:endParaRPr>
          </a:p>
          <a:p>
            <a:pPr marL="285750" indent="-285750" algn="just">
              <a:lnSpc>
                <a:spcPct val="120000"/>
              </a:lnSpc>
              <a:spcAft>
                <a:spcPts val="600"/>
              </a:spcAft>
              <a:buFont typeface="Arial" panose="020B0604020202020204" pitchFamily="34" charset="0"/>
              <a:buChar char="•"/>
            </a:pPr>
            <a:r>
              <a:rPr lang="en-IN" sz="1400" dirty="0" smtClean="0">
                <a:solidFill>
                  <a:schemeClr val="tx1"/>
                </a:solidFill>
              </a:rPr>
              <a:t>ISA to mobilise </a:t>
            </a:r>
            <a:r>
              <a:rPr lang="en-IN" sz="1400" dirty="0">
                <a:solidFill>
                  <a:schemeClr val="tx1"/>
                </a:solidFill>
              </a:rPr>
              <a:t>best </a:t>
            </a:r>
            <a:r>
              <a:rPr lang="en-IN" sz="1400" dirty="0" smtClean="0">
                <a:solidFill>
                  <a:schemeClr val="tx1"/>
                </a:solidFill>
              </a:rPr>
              <a:t>practices from member </a:t>
            </a:r>
            <a:r>
              <a:rPr lang="en-IN" sz="1400" dirty="0">
                <a:solidFill>
                  <a:schemeClr val="tx1"/>
                </a:solidFill>
              </a:rPr>
              <a:t>countries including industrial delegation to </a:t>
            </a:r>
            <a:r>
              <a:rPr lang="en-IN" sz="1400" dirty="0" smtClean="0">
                <a:solidFill>
                  <a:schemeClr val="tx1"/>
                </a:solidFill>
              </a:rPr>
              <a:t>Republic of Malawi</a:t>
            </a:r>
            <a:endParaRPr lang="en-US" sz="1400" dirty="0" smtClean="0">
              <a:solidFill>
                <a:schemeClr val="tx1"/>
              </a:solidFill>
            </a:endParaRPr>
          </a:p>
        </p:txBody>
      </p:sp>
      <p:sp>
        <p:nvSpPr>
          <p:cNvPr id="25" name="Rectangle 24"/>
          <p:cNvSpPr/>
          <p:nvPr/>
        </p:nvSpPr>
        <p:spPr>
          <a:xfrm>
            <a:off x="7660002" y="1101446"/>
            <a:ext cx="4321325" cy="2427588"/>
          </a:xfrm>
          <a:prstGeom prst="rect">
            <a:avLst/>
          </a:prstGeom>
          <a:solidFill>
            <a:schemeClr val="bg1">
              <a:lumMod val="95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indent="-285750" algn="just">
              <a:lnSpc>
                <a:spcPct val="120000"/>
              </a:lnSpc>
              <a:spcAft>
                <a:spcPts val="600"/>
              </a:spcAft>
              <a:buFont typeface="Arial" panose="020B0604020202020204" pitchFamily="34" charset="0"/>
              <a:buChar char="•"/>
            </a:pPr>
            <a:r>
              <a:rPr lang="en-US" sz="1400" dirty="0" err="1" smtClean="0">
                <a:solidFill>
                  <a:schemeClr val="tx1"/>
                </a:solidFill>
              </a:rPr>
              <a:t>GoM</a:t>
            </a:r>
            <a:r>
              <a:rPr lang="en-US" sz="1400" dirty="0" smtClean="0">
                <a:solidFill>
                  <a:schemeClr val="tx1"/>
                </a:solidFill>
              </a:rPr>
              <a:t> and ISA to explore the sources for financing of solar pumps.</a:t>
            </a:r>
          </a:p>
          <a:p>
            <a:pPr marL="285750" indent="-285750" algn="just">
              <a:lnSpc>
                <a:spcPct val="120000"/>
              </a:lnSpc>
              <a:spcAft>
                <a:spcPts val="600"/>
              </a:spcAft>
              <a:buFont typeface="Arial" panose="020B0604020202020204" pitchFamily="34" charset="0"/>
              <a:buChar char="•"/>
            </a:pPr>
            <a:r>
              <a:rPr lang="en-US" sz="1400" dirty="0">
                <a:solidFill>
                  <a:schemeClr val="tx1"/>
                </a:solidFill>
              </a:rPr>
              <a:t>Preparation of pre-feasibility report for deployment of solar </a:t>
            </a:r>
            <a:r>
              <a:rPr lang="en-US" sz="1400" dirty="0" smtClean="0">
                <a:solidFill>
                  <a:schemeClr val="tx1"/>
                </a:solidFill>
              </a:rPr>
              <a:t>pumps and solar rooftop system </a:t>
            </a:r>
            <a:r>
              <a:rPr lang="en-US" sz="1400" dirty="0">
                <a:solidFill>
                  <a:schemeClr val="tx1"/>
                </a:solidFill>
              </a:rPr>
              <a:t>in </a:t>
            </a:r>
            <a:r>
              <a:rPr lang="en-US" sz="1400" dirty="0" smtClean="0">
                <a:solidFill>
                  <a:schemeClr val="tx1"/>
                </a:solidFill>
              </a:rPr>
              <a:t>Republic of Malawi</a:t>
            </a:r>
          </a:p>
          <a:p>
            <a:pPr marL="285750" indent="-285750" algn="just">
              <a:lnSpc>
                <a:spcPct val="120000"/>
              </a:lnSpc>
              <a:spcAft>
                <a:spcPts val="600"/>
              </a:spcAft>
              <a:buFont typeface="Arial" panose="020B0604020202020204" pitchFamily="34" charset="0"/>
              <a:buChar char="•"/>
            </a:pPr>
            <a:r>
              <a:rPr lang="en-IN" sz="1400" dirty="0" smtClean="0">
                <a:solidFill>
                  <a:schemeClr val="tx1"/>
                </a:solidFill>
              </a:rPr>
              <a:t>ISA </a:t>
            </a:r>
            <a:r>
              <a:rPr lang="en-IN" sz="1400" dirty="0">
                <a:solidFill>
                  <a:schemeClr val="tx1"/>
                </a:solidFill>
              </a:rPr>
              <a:t>to provide support in </a:t>
            </a:r>
            <a:r>
              <a:rPr lang="en-US" sz="1400" dirty="0" smtClean="0">
                <a:solidFill>
                  <a:schemeClr val="tx1"/>
                </a:solidFill>
              </a:rPr>
              <a:t>installation of </a:t>
            </a:r>
            <a:r>
              <a:rPr lang="en-US" sz="1400" dirty="0">
                <a:solidFill>
                  <a:schemeClr val="tx1"/>
                </a:solidFill>
              </a:rPr>
              <a:t>solar rooftop system </a:t>
            </a:r>
            <a:r>
              <a:rPr lang="en-US" sz="1400" dirty="0" smtClean="0">
                <a:solidFill>
                  <a:schemeClr val="tx1"/>
                </a:solidFill>
              </a:rPr>
              <a:t>on </a:t>
            </a:r>
            <a:r>
              <a:rPr lang="en-US" sz="1400" dirty="0">
                <a:solidFill>
                  <a:schemeClr val="tx1"/>
                </a:solidFill>
              </a:rPr>
              <a:t>Parliament </a:t>
            </a:r>
            <a:r>
              <a:rPr lang="en-US" sz="1400" dirty="0" smtClean="0">
                <a:solidFill>
                  <a:schemeClr val="tx1"/>
                </a:solidFill>
              </a:rPr>
              <a:t>building </a:t>
            </a:r>
            <a:r>
              <a:rPr lang="en-US" sz="1400" dirty="0">
                <a:solidFill>
                  <a:schemeClr val="tx1"/>
                </a:solidFill>
              </a:rPr>
              <a:t>so as to declare it as a Green </a:t>
            </a:r>
            <a:r>
              <a:rPr lang="en-US" sz="1400" dirty="0" smtClean="0">
                <a:solidFill>
                  <a:schemeClr val="tx1"/>
                </a:solidFill>
              </a:rPr>
              <a:t>building.</a:t>
            </a: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19012" y="76775"/>
            <a:ext cx="964541" cy="528344"/>
          </a:xfrm>
          <a:prstGeom prst="rect">
            <a:avLst/>
          </a:prstGeom>
        </p:spPr>
      </p:pic>
    </p:spTree>
    <p:extLst>
      <p:ext uri="{BB962C8B-B14F-4D97-AF65-F5344CB8AC3E}">
        <p14:creationId xmlns:p14="http://schemas.microsoft.com/office/powerpoint/2010/main" val="7858891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09863" y="921984"/>
            <a:ext cx="8489950" cy="1249713"/>
          </a:xfrm>
        </p:spPr>
        <p:txBody>
          <a:bodyPr/>
          <a:lstStyle/>
          <a:p>
            <a:r>
              <a:rPr lang="en-US" sz="7200" dirty="0" smtClean="0">
                <a:latin typeface="+mn-lt"/>
              </a:rPr>
              <a:t>Thank You</a:t>
            </a:r>
            <a:endParaRPr lang="en-US" sz="7200" dirty="0">
              <a:latin typeface="+mn-lt"/>
            </a:endParaRPr>
          </a:p>
        </p:txBody>
      </p:sp>
      <p:sp>
        <p:nvSpPr>
          <p:cNvPr id="3" name="TextBox 2"/>
          <p:cNvSpPr txBox="1"/>
          <p:nvPr/>
        </p:nvSpPr>
        <p:spPr>
          <a:xfrm>
            <a:off x="2709863" y="3657921"/>
            <a:ext cx="5882808" cy="2574758"/>
          </a:xfrm>
          <a:prstGeom prst="rect">
            <a:avLst/>
          </a:prstGeom>
          <a:noFill/>
        </p:spPr>
        <p:txBody>
          <a:bodyPr wrap="square" lIns="54610" tIns="54610" rIns="54610" bIns="54610" rtlCol="0">
            <a:noAutofit/>
          </a:bodyPr>
          <a:lstStyle/>
          <a:p>
            <a:pPr>
              <a:spcAft>
                <a:spcPts val="600"/>
              </a:spcAft>
            </a:pPr>
            <a:r>
              <a:rPr lang="en-US" sz="2800" dirty="0" smtClean="0">
                <a:solidFill>
                  <a:schemeClr val="bg1"/>
                </a:solidFill>
              </a:rPr>
              <a:t>P.C. Sharma</a:t>
            </a:r>
          </a:p>
          <a:p>
            <a:pPr>
              <a:spcAft>
                <a:spcPts val="600"/>
              </a:spcAft>
            </a:pPr>
            <a:r>
              <a:rPr lang="en-US" sz="2800" dirty="0" smtClean="0">
                <a:solidFill>
                  <a:schemeClr val="bg1"/>
                </a:solidFill>
              </a:rPr>
              <a:t>Deputy Director- Renewable Energy</a:t>
            </a:r>
          </a:p>
          <a:p>
            <a:pPr>
              <a:spcAft>
                <a:spcPts val="600"/>
              </a:spcAft>
            </a:pPr>
            <a:r>
              <a:rPr lang="en-US" sz="2800" dirty="0" smtClean="0">
                <a:solidFill>
                  <a:schemeClr val="bg1"/>
                </a:solidFill>
                <a:hlinkClick r:id="rId2"/>
              </a:rPr>
              <a:t>pcsharma@isolaralliance.org</a:t>
            </a:r>
            <a:endParaRPr lang="en-US" sz="2800" dirty="0" smtClean="0">
              <a:solidFill>
                <a:schemeClr val="bg1"/>
              </a:solidFill>
            </a:endParaRPr>
          </a:p>
          <a:p>
            <a:pPr>
              <a:spcAft>
                <a:spcPts val="600"/>
              </a:spcAft>
            </a:pPr>
            <a:r>
              <a:rPr lang="en-US" sz="2800" dirty="0" smtClean="0">
                <a:solidFill>
                  <a:schemeClr val="bg1"/>
                </a:solidFill>
              </a:rPr>
              <a:t>+91-9873251388</a:t>
            </a:r>
            <a:endParaRPr lang="en-US" sz="2800" dirty="0">
              <a:solidFill>
                <a:schemeClr val="bg1"/>
              </a:solidFill>
            </a:endParaRPr>
          </a:p>
        </p:txBody>
      </p:sp>
      <p:sp>
        <p:nvSpPr>
          <p:cNvPr id="5" name="object 17"/>
          <p:cNvSpPr/>
          <p:nvPr/>
        </p:nvSpPr>
        <p:spPr>
          <a:xfrm>
            <a:off x="2709863" y="2880896"/>
            <a:ext cx="1644200" cy="777025"/>
          </a:xfrm>
          <a:prstGeom prst="rect">
            <a:avLst/>
          </a:prstGeom>
          <a:blipFill>
            <a:blip r:embed="rId3" cstate="print"/>
            <a:stretch>
              <a:fillRect/>
            </a:stretch>
          </a:blipFill>
        </p:spPr>
        <p:txBody>
          <a:bodyPr wrap="square" lIns="0" tIns="0" rIns="0" bIns="0" rtlCol="0"/>
          <a:lstStyle/>
          <a:p>
            <a:endParaRPr sz="3600" dirty="0"/>
          </a:p>
        </p:txBody>
      </p:sp>
    </p:spTree>
    <p:extLst>
      <p:ext uri="{BB962C8B-B14F-4D97-AF65-F5344CB8AC3E}">
        <p14:creationId xmlns:p14="http://schemas.microsoft.com/office/powerpoint/2010/main" val="3600762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791" y="239867"/>
            <a:ext cx="11721282" cy="518400"/>
          </a:xfrm>
        </p:spPr>
        <p:txBody>
          <a:bodyPr/>
          <a:lstStyle/>
          <a:p>
            <a:r>
              <a:rPr lang="en-US" sz="3600" b="1" dirty="0" smtClean="0">
                <a:solidFill>
                  <a:srgbClr val="00338D"/>
                </a:solidFill>
                <a:latin typeface="+mn-lt"/>
              </a:rPr>
              <a:t>Agenda</a:t>
            </a:r>
            <a:endParaRPr lang="en-US" sz="3600" b="1" dirty="0">
              <a:solidFill>
                <a:srgbClr val="00338D"/>
              </a:solidFill>
              <a:latin typeface="+mn-lt"/>
            </a:endParaRPr>
          </a:p>
        </p:txBody>
      </p:sp>
      <p:sp>
        <p:nvSpPr>
          <p:cNvPr id="7" name="Rectangle 6"/>
          <p:cNvSpPr>
            <a:spLocks noChangeArrowheads="1"/>
          </p:cNvSpPr>
          <p:nvPr>
            <p:custDataLst>
              <p:tags r:id="rId1"/>
            </p:custDataLst>
          </p:nvPr>
        </p:nvSpPr>
        <p:spPr bwMode="auto">
          <a:xfrm>
            <a:off x="6858497" y="4593118"/>
            <a:ext cx="448836" cy="576585"/>
          </a:xfrm>
          <a:prstGeom prst="rect">
            <a:avLst/>
          </a:prstGeom>
          <a:solidFill>
            <a:srgbClr val="6D2077"/>
          </a:solidFill>
          <a:ln w="0" algn="ctr">
            <a:solidFill>
              <a:sysClr val="window" lastClr="FFFFFF"/>
            </a:solidFill>
            <a:miter lim="800000"/>
            <a:headEnd/>
            <a:tailEnd/>
          </a:ln>
        </p:spPr>
        <p:txBody>
          <a:bodyPr tIns="91440" bIns="91440" anchor="ctr"/>
          <a:lstStyle/>
          <a:p>
            <a:pPr marL="111125" marR="0" lvl="0" indent="-111125" algn="ctr" defTabSz="914400" eaLnBrk="0"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FFFFFF"/>
                </a:solidFill>
                <a:effectLst/>
                <a:uLnTx/>
                <a:uFillTx/>
                <a:cs typeface="Arial" panose="020B0604020202020204" pitchFamily="34" charset="0"/>
              </a:rPr>
              <a:t>3</a:t>
            </a:r>
          </a:p>
        </p:txBody>
      </p:sp>
      <p:sp>
        <p:nvSpPr>
          <p:cNvPr id="9" name="Rectangle 6"/>
          <p:cNvSpPr>
            <a:spLocks noChangeArrowheads="1"/>
          </p:cNvSpPr>
          <p:nvPr>
            <p:custDataLst>
              <p:tags r:id="rId2"/>
            </p:custDataLst>
          </p:nvPr>
        </p:nvSpPr>
        <p:spPr bwMode="auto">
          <a:xfrm>
            <a:off x="7354543" y="3078100"/>
            <a:ext cx="4532654" cy="576586"/>
          </a:xfrm>
          <a:prstGeom prst="rect">
            <a:avLst/>
          </a:prstGeom>
          <a:solidFill>
            <a:srgbClr val="002060"/>
          </a:solidFill>
          <a:ln w="0" algn="ctr">
            <a:solidFill>
              <a:sysClr val="window" lastClr="FFFFFF"/>
            </a:solidFill>
            <a:miter lim="800000"/>
            <a:headEnd/>
            <a:tailEnd/>
          </a:ln>
        </p:spPr>
        <p:txBody>
          <a:bodyPr tIns="91440" bIns="91440" anchor="ctr"/>
          <a:lstStyle/>
          <a:p>
            <a:pPr marL="12700" marR="0" lvl="0" indent="0" defTabSz="914400" eaLnBrk="1" fontAlgn="auto" latinLnBrk="0" hangingPunct="1">
              <a:lnSpc>
                <a:spcPct val="100000"/>
              </a:lnSpc>
              <a:spcBef>
                <a:spcPts val="0"/>
              </a:spcBef>
              <a:spcAft>
                <a:spcPts val="0"/>
              </a:spcAft>
              <a:buClrTx/>
              <a:buSzTx/>
              <a:buFontTx/>
              <a:buNone/>
              <a:tabLst>
                <a:tab pos="431800" algn="l"/>
              </a:tabLst>
              <a:defRPr/>
            </a:pPr>
            <a:r>
              <a:rPr lang="en-IN" sz="1600" b="1" kern="0" spc="-10" dirty="0" smtClean="0">
                <a:solidFill>
                  <a:srgbClr val="FFFFFF"/>
                </a:solidFill>
                <a:cs typeface="Arial"/>
              </a:rPr>
              <a:t>Visit details</a:t>
            </a:r>
            <a:endParaRPr kumimoji="0" lang="en-IN" sz="1600" b="1" i="0" u="none" strike="noStrike" kern="0" cap="none" spc="-10" normalizeH="0" baseline="0" noProof="0" dirty="0">
              <a:ln>
                <a:noFill/>
              </a:ln>
              <a:solidFill>
                <a:srgbClr val="FFFFFF"/>
              </a:solidFill>
              <a:effectLst/>
              <a:uLnTx/>
              <a:uFillTx/>
              <a:cs typeface="Arial"/>
            </a:endParaRPr>
          </a:p>
        </p:txBody>
      </p:sp>
      <p:sp>
        <p:nvSpPr>
          <p:cNvPr id="13" name="Rectangle 6"/>
          <p:cNvSpPr>
            <a:spLocks noChangeArrowheads="1"/>
          </p:cNvSpPr>
          <p:nvPr>
            <p:custDataLst>
              <p:tags r:id="rId3"/>
            </p:custDataLst>
          </p:nvPr>
        </p:nvSpPr>
        <p:spPr bwMode="auto">
          <a:xfrm>
            <a:off x="6858496" y="3080816"/>
            <a:ext cx="448836" cy="576585"/>
          </a:xfrm>
          <a:prstGeom prst="rect">
            <a:avLst/>
          </a:prstGeom>
          <a:solidFill>
            <a:srgbClr val="002060"/>
          </a:solidFill>
          <a:ln w="0" algn="ctr">
            <a:solidFill>
              <a:sysClr val="window" lastClr="FFFFFF"/>
            </a:solidFill>
            <a:miter lim="800000"/>
            <a:headEnd/>
            <a:tailEnd/>
          </a:ln>
        </p:spPr>
        <p:txBody>
          <a:bodyPr tIns="91440" bIns="91440" anchor="ctr"/>
          <a:lstStyle/>
          <a:p>
            <a:pPr marL="111125" marR="0" lvl="0" indent="-111125" algn="ctr" defTabSz="914400" eaLnBrk="0"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FFFFFF"/>
                </a:solidFill>
                <a:effectLst/>
                <a:uLnTx/>
                <a:uFillTx/>
                <a:cs typeface="Arial" panose="020B0604020202020204" pitchFamily="34" charset="0"/>
              </a:rPr>
              <a:t>2</a:t>
            </a:r>
          </a:p>
        </p:txBody>
      </p:sp>
      <p:sp>
        <p:nvSpPr>
          <p:cNvPr id="14" name="Rectangle 6"/>
          <p:cNvSpPr>
            <a:spLocks noChangeArrowheads="1"/>
          </p:cNvSpPr>
          <p:nvPr>
            <p:custDataLst>
              <p:tags r:id="rId4"/>
            </p:custDataLst>
          </p:nvPr>
        </p:nvSpPr>
        <p:spPr bwMode="auto">
          <a:xfrm>
            <a:off x="7353703" y="4602612"/>
            <a:ext cx="4533494" cy="576586"/>
          </a:xfrm>
          <a:prstGeom prst="rect">
            <a:avLst/>
          </a:prstGeom>
          <a:solidFill>
            <a:schemeClr val="accent4"/>
          </a:solidFill>
          <a:ln w="0" algn="ctr">
            <a:solidFill>
              <a:sysClr val="window" lastClr="FFFFFF"/>
            </a:solidFill>
            <a:miter lim="800000"/>
            <a:headEnd/>
            <a:tailEnd/>
          </a:ln>
        </p:spPr>
        <p:txBody>
          <a:bodyPr tIns="91440" bIns="91440" anchor="ctr"/>
          <a:lstStyle/>
          <a:p>
            <a:pPr marL="12700" lvl="0">
              <a:tabLst>
                <a:tab pos="431800" algn="l"/>
              </a:tabLst>
              <a:defRPr/>
            </a:pPr>
            <a:r>
              <a:rPr lang="en-IN" sz="1600" b="1" kern="0" spc="-10" dirty="0" smtClean="0">
                <a:solidFill>
                  <a:srgbClr val="FFFFFF"/>
                </a:solidFill>
                <a:cs typeface="Arial"/>
              </a:rPr>
              <a:t>Summary and key action points</a:t>
            </a:r>
            <a:endParaRPr lang="en-IN" sz="1600" b="1" kern="0" spc="-10" dirty="0">
              <a:solidFill>
                <a:srgbClr val="FFFFFF"/>
              </a:solidFill>
              <a:cs typeface="Arial"/>
            </a:endParaRPr>
          </a:p>
        </p:txBody>
      </p:sp>
      <p:sp>
        <p:nvSpPr>
          <p:cNvPr id="16" name="Rectangle 15"/>
          <p:cNvSpPr>
            <a:spLocks noChangeArrowheads="1"/>
          </p:cNvSpPr>
          <p:nvPr>
            <p:custDataLst>
              <p:tags r:id="rId5"/>
            </p:custDataLst>
          </p:nvPr>
        </p:nvSpPr>
        <p:spPr bwMode="auto">
          <a:xfrm>
            <a:off x="7353701" y="1556304"/>
            <a:ext cx="4533497" cy="576585"/>
          </a:xfrm>
          <a:prstGeom prst="rect">
            <a:avLst/>
          </a:prstGeom>
          <a:solidFill>
            <a:srgbClr val="008683"/>
          </a:solidFill>
          <a:ln w="0" algn="ctr">
            <a:solidFill>
              <a:sysClr val="window" lastClr="FFFFFF"/>
            </a:solidFill>
            <a:miter lim="800000"/>
            <a:headEnd/>
            <a:tailEnd/>
          </a:ln>
        </p:spPr>
        <p:txBody>
          <a:bodyPr tIns="91440" bIns="91440" anchor="ctr"/>
          <a:lstStyle/>
          <a:p>
            <a:pPr marL="111125" marR="0" lvl="0" indent="-111125" defTabSz="914400" eaLnBrk="0" fontAlgn="auto" latinLnBrk="0" hangingPunct="0">
              <a:lnSpc>
                <a:spcPct val="100000"/>
              </a:lnSpc>
              <a:spcBef>
                <a:spcPts val="0"/>
              </a:spcBef>
              <a:spcAft>
                <a:spcPts val="0"/>
              </a:spcAft>
              <a:buClrTx/>
              <a:buSzTx/>
              <a:buFontTx/>
              <a:buNone/>
              <a:tabLst/>
              <a:defRPr/>
            </a:pPr>
            <a:r>
              <a:rPr lang="en-IN" sz="1600" b="1" kern="0" noProof="0" dirty="0" smtClean="0">
                <a:solidFill>
                  <a:srgbClr val="FFFFFF"/>
                </a:solidFill>
                <a:cs typeface="Arial" panose="020B0604020202020204" pitchFamily="34" charset="0"/>
              </a:rPr>
              <a:t>Introduction</a:t>
            </a:r>
            <a:endParaRPr kumimoji="0" lang="en-IN" sz="1600" b="1" i="0" u="none" strike="noStrike" kern="0" cap="none" spc="0" normalizeH="0" baseline="0" noProof="0" dirty="0" smtClean="0">
              <a:ln>
                <a:noFill/>
              </a:ln>
              <a:solidFill>
                <a:srgbClr val="FFFFFF"/>
              </a:solidFill>
              <a:effectLst/>
              <a:uLnTx/>
              <a:uFillTx/>
              <a:cs typeface="Arial" panose="020B0604020202020204" pitchFamily="34" charset="0"/>
            </a:endParaRPr>
          </a:p>
        </p:txBody>
      </p:sp>
      <p:sp>
        <p:nvSpPr>
          <p:cNvPr id="17" name="Rectangle 6"/>
          <p:cNvSpPr>
            <a:spLocks noChangeArrowheads="1"/>
          </p:cNvSpPr>
          <p:nvPr>
            <p:custDataLst>
              <p:tags r:id="rId6"/>
            </p:custDataLst>
          </p:nvPr>
        </p:nvSpPr>
        <p:spPr bwMode="auto">
          <a:xfrm>
            <a:off x="6858496" y="1556304"/>
            <a:ext cx="448836" cy="576585"/>
          </a:xfrm>
          <a:prstGeom prst="rect">
            <a:avLst/>
          </a:prstGeom>
          <a:solidFill>
            <a:srgbClr val="008683"/>
          </a:solidFill>
          <a:ln w="0" algn="ctr">
            <a:solidFill>
              <a:sysClr val="window" lastClr="FFFFFF"/>
            </a:solidFill>
            <a:miter lim="800000"/>
            <a:headEnd/>
            <a:tailEnd/>
          </a:ln>
        </p:spPr>
        <p:txBody>
          <a:bodyPr tIns="91440" bIns="91440" anchor="ctr"/>
          <a:lstStyle/>
          <a:p>
            <a:pPr marL="111125" marR="0" lvl="0" indent="-111125" algn="ctr" defTabSz="914400" eaLnBrk="0"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FFFFFF"/>
                </a:solidFill>
                <a:effectLst/>
                <a:uLnTx/>
                <a:uFillTx/>
                <a:cs typeface="Arial" panose="020B0604020202020204" pitchFamily="34" charset="0"/>
              </a:rPr>
              <a:t>1</a:t>
            </a:r>
          </a:p>
        </p:txBody>
      </p:sp>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2620" y="1556304"/>
            <a:ext cx="6306097" cy="3678549"/>
          </a:xfrm>
          <a:prstGeom prst="rect">
            <a:avLst/>
          </a:prstGeom>
        </p:spPr>
      </p:pic>
      <p:sp>
        <p:nvSpPr>
          <p:cNvPr id="6" name="TextBox 5"/>
          <p:cNvSpPr txBox="1"/>
          <p:nvPr/>
        </p:nvSpPr>
        <p:spPr>
          <a:xfrm>
            <a:off x="0" y="6362163"/>
            <a:ext cx="3206839" cy="231820"/>
          </a:xfrm>
          <a:prstGeom prst="rect">
            <a:avLst/>
          </a:prstGeom>
          <a:noFill/>
        </p:spPr>
        <p:txBody>
          <a:bodyPr wrap="square" lIns="54610" tIns="54610" rIns="54610" bIns="54610" rtlCol="0">
            <a:noAutofit/>
          </a:bodyPr>
          <a:lstStyle/>
          <a:p>
            <a:pPr>
              <a:spcAft>
                <a:spcPts val="600"/>
              </a:spcAft>
            </a:pPr>
            <a:r>
              <a:rPr lang="en-US" sz="600" i="1" dirty="0" smtClean="0"/>
              <a:t>Image Courtesy: Specialized Solar Systems</a:t>
            </a:r>
          </a:p>
        </p:txBody>
      </p:sp>
    </p:spTree>
    <p:extLst>
      <p:ext uri="{BB962C8B-B14F-4D97-AF65-F5344CB8AC3E}">
        <p14:creationId xmlns:p14="http://schemas.microsoft.com/office/powerpoint/2010/main" val="2738453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p:cNvSpPr/>
          <p:nvPr/>
        </p:nvSpPr>
        <p:spPr>
          <a:xfrm>
            <a:off x="0" y="3824896"/>
            <a:ext cx="12192000" cy="1567542"/>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000000"/>
                </a:solidFill>
              </a:rPr>
              <a:t>Introduction</a:t>
            </a:r>
            <a:endParaRPr lang="en-US" sz="4800" b="1" dirty="0">
              <a:solidFill>
                <a:srgbClr val="000000"/>
              </a:solidFill>
            </a:endParaRPr>
          </a:p>
        </p:txBody>
      </p:sp>
    </p:spTree>
    <p:extLst>
      <p:ext uri="{BB962C8B-B14F-4D97-AF65-F5344CB8AC3E}">
        <p14:creationId xmlns:p14="http://schemas.microsoft.com/office/powerpoint/2010/main" val="39997310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63500" y="1730276"/>
            <a:ext cx="2120900" cy="2308324"/>
          </a:xfrm>
          <a:prstGeom prst="rect">
            <a:avLst/>
          </a:prstGeom>
          <a:noFill/>
        </p:spPr>
        <p:txBody>
          <a:bodyPr wrap="square" rtlCol="0">
            <a:spAutoFit/>
          </a:bodyPr>
          <a:lstStyle/>
          <a:p>
            <a:pPr algn="ctr"/>
            <a:r>
              <a:rPr lang="en-IN" sz="2400" dirty="0">
                <a:solidFill>
                  <a:schemeClr val="bg1"/>
                </a:solidFill>
                <a:latin typeface="Arial" panose="020B0604020202020204" pitchFamily="34" charset="0"/>
                <a:cs typeface="Arial" panose="020B0604020202020204" pitchFamily="34" charset="0"/>
              </a:rPr>
              <a:t>Scaling Solar Application for Agricultural Use – Demand Aggregation</a:t>
            </a:r>
          </a:p>
        </p:txBody>
      </p:sp>
      <p:sp>
        <p:nvSpPr>
          <p:cNvPr id="12" name="Title 1"/>
          <p:cNvSpPr txBox="1">
            <a:spLocks/>
          </p:cNvSpPr>
          <p:nvPr/>
        </p:nvSpPr>
        <p:spPr>
          <a:xfrm>
            <a:off x="360791" y="239867"/>
            <a:ext cx="11721282" cy="518400"/>
          </a:xfrm>
          <a:prstGeom prst="rect">
            <a:avLst/>
          </a:prstGeom>
        </p:spPr>
        <p:txBody>
          <a:bodyPr/>
          <a:lstStyle>
            <a:lvl1pPr algn="l" defTabSz="914347" rtl="0" eaLnBrk="1" latinLnBrk="0" hangingPunct="1">
              <a:lnSpc>
                <a:spcPct val="70000"/>
              </a:lnSpc>
              <a:spcBef>
                <a:spcPct val="0"/>
              </a:spcBef>
              <a:buNone/>
              <a:defRPr sz="5399" kern="1200">
                <a:solidFill>
                  <a:schemeClr val="tx2"/>
                </a:solidFill>
                <a:latin typeface="+mj-lt"/>
                <a:ea typeface="+mj-ea"/>
                <a:cs typeface="+mj-cs"/>
              </a:defRPr>
            </a:lvl1pPr>
          </a:lstStyle>
          <a:p>
            <a:r>
              <a:rPr lang="en-US" sz="3600" b="1" dirty="0" smtClean="0">
                <a:solidFill>
                  <a:srgbClr val="00338D"/>
                </a:solidFill>
                <a:latin typeface="+mn-lt"/>
              </a:rPr>
              <a:t>Mission objectives and team</a:t>
            </a:r>
            <a:endParaRPr lang="en-US" sz="3600" b="1" dirty="0">
              <a:solidFill>
                <a:srgbClr val="00338D"/>
              </a:solidFill>
              <a:latin typeface="+mn-lt"/>
            </a:endParaRPr>
          </a:p>
        </p:txBody>
      </p:sp>
      <p:sp>
        <p:nvSpPr>
          <p:cNvPr id="4" name="Rectangle 3"/>
          <p:cNvSpPr/>
          <p:nvPr/>
        </p:nvSpPr>
        <p:spPr>
          <a:xfrm>
            <a:off x="360791" y="1107890"/>
            <a:ext cx="11634464" cy="268505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lvl="0" indent="-285750" algn="just">
              <a:lnSpc>
                <a:spcPct val="120000"/>
              </a:lnSpc>
              <a:spcAft>
                <a:spcPts val="300"/>
              </a:spcAft>
              <a:buFont typeface="Wingdings" panose="05000000000000000000" pitchFamily="2" charset="2"/>
              <a:buChar char="Ø"/>
            </a:pPr>
            <a:r>
              <a:rPr lang="en-US" sz="1600" dirty="0" smtClean="0">
                <a:solidFill>
                  <a:schemeClr val="tx1"/>
                </a:solidFill>
              </a:rPr>
              <a:t>To </a:t>
            </a:r>
            <a:r>
              <a:rPr lang="en-US" sz="1600" dirty="0">
                <a:solidFill>
                  <a:schemeClr val="tx1"/>
                </a:solidFill>
              </a:rPr>
              <a:t>create </a:t>
            </a:r>
            <a:r>
              <a:rPr lang="en-US" sz="1600" b="1" dirty="0">
                <a:solidFill>
                  <a:schemeClr val="tx1"/>
                </a:solidFill>
              </a:rPr>
              <a:t>awareness of ISA Programme and </a:t>
            </a:r>
            <a:r>
              <a:rPr lang="en-US" sz="1600" b="1" dirty="0" smtClean="0">
                <a:solidFill>
                  <a:schemeClr val="tx1"/>
                </a:solidFill>
              </a:rPr>
              <a:t>activities </a:t>
            </a:r>
            <a:r>
              <a:rPr lang="en-US" sz="1600" dirty="0">
                <a:solidFill>
                  <a:schemeClr val="tx1"/>
                </a:solidFill>
              </a:rPr>
              <a:t>among </a:t>
            </a:r>
            <a:r>
              <a:rPr lang="en-US" sz="1600" dirty="0" smtClean="0">
                <a:solidFill>
                  <a:schemeClr val="tx1"/>
                </a:solidFill>
              </a:rPr>
              <a:t>the </a:t>
            </a:r>
            <a:r>
              <a:rPr lang="en-US" sz="1600" dirty="0">
                <a:solidFill>
                  <a:schemeClr val="tx1"/>
                </a:solidFill>
              </a:rPr>
              <a:t>important Ministries/ Departments and other stakeholders in </a:t>
            </a:r>
            <a:r>
              <a:rPr lang="en-US" sz="1600" dirty="0" smtClean="0">
                <a:solidFill>
                  <a:schemeClr val="tx1"/>
                </a:solidFill>
              </a:rPr>
              <a:t>the Republic of Malawi </a:t>
            </a:r>
            <a:r>
              <a:rPr lang="en-US" sz="1600" dirty="0">
                <a:solidFill>
                  <a:schemeClr val="tx1"/>
                </a:solidFill>
              </a:rPr>
              <a:t>under the guidance of Mr</a:t>
            </a:r>
            <a:r>
              <a:rPr lang="en-US" sz="1600" dirty="0" smtClean="0">
                <a:solidFill>
                  <a:schemeClr val="tx1"/>
                </a:solidFill>
              </a:rPr>
              <a:t>. </a:t>
            </a:r>
            <a:r>
              <a:rPr lang="en-US" sz="1600" dirty="0" err="1">
                <a:solidFill>
                  <a:schemeClr val="tx1"/>
                </a:solidFill>
              </a:rPr>
              <a:t>Jospeh</a:t>
            </a:r>
            <a:r>
              <a:rPr lang="en-US" sz="1600" dirty="0">
                <a:solidFill>
                  <a:schemeClr val="tx1"/>
                </a:solidFill>
              </a:rPr>
              <a:t> </a:t>
            </a:r>
            <a:r>
              <a:rPr lang="en-US" sz="1600" dirty="0" err="1">
                <a:solidFill>
                  <a:schemeClr val="tx1"/>
                </a:solidFill>
              </a:rPr>
              <a:t>O.Kalowekamo</a:t>
            </a:r>
            <a:r>
              <a:rPr lang="en-US" sz="1600" dirty="0">
                <a:solidFill>
                  <a:schemeClr val="tx1"/>
                </a:solidFill>
              </a:rPr>
              <a:t>, the National Focal Point (NFP) of ISA </a:t>
            </a:r>
            <a:r>
              <a:rPr lang="en-US" sz="1600" dirty="0" smtClean="0">
                <a:solidFill>
                  <a:schemeClr val="tx1"/>
                </a:solidFill>
              </a:rPr>
              <a:t>in Republic of Malawi.</a:t>
            </a:r>
            <a:endParaRPr lang="en-US" sz="1600" dirty="0">
              <a:solidFill>
                <a:schemeClr val="tx1"/>
              </a:solidFill>
            </a:endParaRPr>
          </a:p>
          <a:p>
            <a:pPr marL="285750" lvl="0" indent="-285750" algn="just">
              <a:lnSpc>
                <a:spcPct val="120000"/>
              </a:lnSpc>
              <a:spcAft>
                <a:spcPts val="300"/>
              </a:spcAft>
              <a:buFont typeface="Wingdings" panose="05000000000000000000" pitchFamily="2" charset="2"/>
              <a:buChar char="Ø"/>
            </a:pPr>
            <a:r>
              <a:rPr lang="en-US" sz="1600" dirty="0" smtClean="0">
                <a:solidFill>
                  <a:schemeClr val="tx1"/>
                </a:solidFill>
              </a:rPr>
              <a:t>To </a:t>
            </a:r>
            <a:r>
              <a:rPr lang="en-US" sz="1600" dirty="0">
                <a:solidFill>
                  <a:schemeClr val="tx1"/>
                </a:solidFill>
              </a:rPr>
              <a:t>compile </a:t>
            </a:r>
            <a:r>
              <a:rPr lang="en-US" sz="1600" dirty="0" smtClean="0">
                <a:solidFill>
                  <a:schemeClr val="tx1"/>
                </a:solidFill>
              </a:rPr>
              <a:t>the required </a:t>
            </a:r>
            <a:r>
              <a:rPr lang="en-US" sz="1600" dirty="0">
                <a:solidFill>
                  <a:schemeClr val="tx1"/>
                </a:solidFill>
              </a:rPr>
              <a:t>information and interact with officials to carry out </a:t>
            </a:r>
            <a:r>
              <a:rPr lang="en-US" sz="1600" b="1" dirty="0">
                <a:solidFill>
                  <a:schemeClr val="tx1"/>
                </a:solidFill>
              </a:rPr>
              <a:t>pre-feasibility studies for implementation </a:t>
            </a:r>
            <a:r>
              <a:rPr lang="en-US" sz="1600" dirty="0">
                <a:solidFill>
                  <a:schemeClr val="tx1"/>
                </a:solidFill>
              </a:rPr>
              <a:t>of demand of </a:t>
            </a:r>
            <a:r>
              <a:rPr lang="en-US" sz="1600" dirty="0" smtClean="0">
                <a:solidFill>
                  <a:schemeClr val="tx1"/>
                </a:solidFill>
              </a:rPr>
              <a:t>2.65 MW (85 projects) </a:t>
            </a:r>
            <a:r>
              <a:rPr lang="en-US" sz="1600" dirty="0">
                <a:solidFill>
                  <a:schemeClr val="tx1"/>
                </a:solidFill>
              </a:rPr>
              <a:t>of Solar </a:t>
            </a:r>
            <a:r>
              <a:rPr lang="en-US" sz="1600" dirty="0" smtClean="0">
                <a:solidFill>
                  <a:schemeClr val="tx1"/>
                </a:solidFill>
              </a:rPr>
              <a:t>Rooftop Systems for Government buildings and 2.8 MW for Solar Mini Grids </a:t>
            </a:r>
            <a:r>
              <a:rPr lang="en-US" sz="1600" dirty="0">
                <a:solidFill>
                  <a:schemeClr val="tx1"/>
                </a:solidFill>
              </a:rPr>
              <a:t>given by </a:t>
            </a:r>
            <a:r>
              <a:rPr lang="en-US" sz="1600" dirty="0" smtClean="0">
                <a:solidFill>
                  <a:schemeClr val="tx1"/>
                </a:solidFill>
              </a:rPr>
              <a:t>Republic of Malawi. </a:t>
            </a:r>
            <a:endParaRPr lang="en-US" sz="1600" dirty="0">
              <a:solidFill>
                <a:schemeClr val="tx1"/>
              </a:solidFill>
            </a:endParaRPr>
          </a:p>
          <a:p>
            <a:pPr marL="285750" lvl="0" indent="-285750" algn="just">
              <a:lnSpc>
                <a:spcPct val="120000"/>
              </a:lnSpc>
              <a:spcAft>
                <a:spcPts val="300"/>
              </a:spcAft>
              <a:buFont typeface="Wingdings" panose="05000000000000000000" pitchFamily="2" charset="2"/>
              <a:buChar char="Ø"/>
            </a:pPr>
            <a:r>
              <a:rPr lang="en-US" sz="1600" dirty="0" smtClean="0">
                <a:solidFill>
                  <a:schemeClr val="tx1"/>
                </a:solidFill>
              </a:rPr>
              <a:t>To </a:t>
            </a:r>
            <a:r>
              <a:rPr lang="en-US" sz="1600" dirty="0">
                <a:solidFill>
                  <a:schemeClr val="tx1"/>
                </a:solidFill>
              </a:rPr>
              <a:t>discuss and understand the </a:t>
            </a:r>
            <a:r>
              <a:rPr lang="en-US" sz="1600" b="1" dirty="0">
                <a:solidFill>
                  <a:schemeClr val="tx1"/>
                </a:solidFill>
              </a:rPr>
              <a:t>possibilities </a:t>
            </a:r>
            <a:r>
              <a:rPr lang="en-US" sz="1600" b="1" dirty="0" smtClean="0">
                <a:solidFill>
                  <a:schemeClr val="tx1"/>
                </a:solidFill>
              </a:rPr>
              <a:t>for </a:t>
            </a:r>
            <a:r>
              <a:rPr lang="en-US" sz="1600" b="1" dirty="0">
                <a:solidFill>
                  <a:schemeClr val="tx1"/>
                </a:solidFill>
              </a:rPr>
              <a:t>solar </a:t>
            </a:r>
            <a:r>
              <a:rPr lang="en-US" sz="1600" b="1" dirty="0" smtClean="0">
                <a:solidFill>
                  <a:schemeClr val="tx1"/>
                </a:solidFill>
              </a:rPr>
              <a:t>water pumping system </a:t>
            </a:r>
            <a:r>
              <a:rPr lang="en-US" sz="1600" b="1" dirty="0">
                <a:solidFill>
                  <a:schemeClr val="tx1"/>
                </a:solidFill>
              </a:rPr>
              <a:t>projects </a:t>
            </a:r>
            <a:r>
              <a:rPr lang="en-US" sz="1600" dirty="0">
                <a:solidFill>
                  <a:schemeClr val="tx1"/>
                </a:solidFill>
              </a:rPr>
              <a:t>in </a:t>
            </a:r>
            <a:r>
              <a:rPr lang="en-US" sz="1600" dirty="0" smtClean="0">
                <a:solidFill>
                  <a:schemeClr val="tx1"/>
                </a:solidFill>
              </a:rPr>
              <a:t>Republic of Malawi. </a:t>
            </a:r>
            <a:endParaRPr lang="en-US" sz="1600" dirty="0">
              <a:solidFill>
                <a:schemeClr val="tx1"/>
              </a:solidFill>
            </a:endParaRPr>
          </a:p>
          <a:p>
            <a:pPr marL="285750" lvl="0" indent="-285750" algn="just">
              <a:lnSpc>
                <a:spcPct val="120000"/>
              </a:lnSpc>
              <a:spcAft>
                <a:spcPts val="300"/>
              </a:spcAft>
              <a:buFont typeface="Wingdings" panose="05000000000000000000" pitchFamily="2" charset="2"/>
              <a:buChar char="Ø"/>
            </a:pPr>
            <a:r>
              <a:rPr lang="en-US" sz="1600" dirty="0" smtClean="0">
                <a:solidFill>
                  <a:schemeClr val="tx1"/>
                </a:solidFill>
              </a:rPr>
              <a:t>Discuss </a:t>
            </a:r>
            <a:r>
              <a:rPr lang="en-US" sz="1600" dirty="0">
                <a:solidFill>
                  <a:schemeClr val="tx1"/>
                </a:solidFill>
              </a:rPr>
              <a:t>regarding </a:t>
            </a:r>
            <a:r>
              <a:rPr lang="en-US" sz="1600" b="1" dirty="0">
                <a:solidFill>
                  <a:schemeClr val="tx1"/>
                </a:solidFill>
              </a:rPr>
              <a:t>iSTAR (Solar Technology Application and Resource) center </a:t>
            </a:r>
            <a:r>
              <a:rPr lang="en-US" sz="1600" dirty="0">
                <a:solidFill>
                  <a:schemeClr val="tx1"/>
                </a:solidFill>
              </a:rPr>
              <a:t>&amp; capacity building of officials &amp; agencies in </a:t>
            </a:r>
            <a:r>
              <a:rPr lang="en-US" sz="1600" dirty="0" smtClean="0">
                <a:solidFill>
                  <a:schemeClr val="tx1"/>
                </a:solidFill>
              </a:rPr>
              <a:t>Republic of Malawi </a:t>
            </a:r>
            <a:r>
              <a:rPr lang="en-US" sz="1600" dirty="0">
                <a:solidFill>
                  <a:schemeClr val="tx1"/>
                </a:solidFill>
              </a:rPr>
              <a:t>on various Solar Applications. </a:t>
            </a:r>
          </a:p>
        </p:txBody>
      </p:sp>
      <p:sp>
        <p:nvSpPr>
          <p:cNvPr id="5" name="Rectangle 4"/>
          <p:cNvSpPr/>
          <p:nvPr/>
        </p:nvSpPr>
        <p:spPr>
          <a:xfrm>
            <a:off x="360791" y="691032"/>
            <a:ext cx="11662392" cy="344392"/>
          </a:xfrm>
          <a:prstGeom prst="rect">
            <a:avLst/>
          </a:prstGeom>
          <a:solidFill>
            <a:schemeClr val="tx2"/>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US" sz="1600" b="1" dirty="0" smtClean="0">
                <a:solidFill>
                  <a:schemeClr val="bg1"/>
                </a:solidFill>
              </a:rPr>
              <a:t>Mission objectives</a:t>
            </a:r>
          </a:p>
        </p:txBody>
      </p:sp>
      <p:sp>
        <p:nvSpPr>
          <p:cNvPr id="6" name="Rectangle 5"/>
          <p:cNvSpPr/>
          <p:nvPr/>
        </p:nvSpPr>
        <p:spPr>
          <a:xfrm>
            <a:off x="360791" y="3860179"/>
            <a:ext cx="11634464" cy="351484"/>
          </a:xfrm>
          <a:prstGeom prst="rect">
            <a:avLst/>
          </a:prstGeom>
          <a:solidFill>
            <a:schemeClr val="bg2"/>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US" sz="1600" b="1" dirty="0" smtClean="0">
                <a:solidFill>
                  <a:schemeClr val="bg1"/>
                </a:solidFill>
              </a:rPr>
              <a:t>Team Constitution</a:t>
            </a:r>
          </a:p>
        </p:txBody>
      </p:sp>
      <p:graphicFrame>
        <p:nvGraphicFramePr>
          <p:cNvPr id="7" name="Table 6"/>
          <p:cNvGraphicFramePr>
            <a:graphicFrameLocks noGrp="1"/>
          </p:cNvGraphicFramePr>
          <p:nvPr>
            <p:extLst>
              <p:ext uri="{D42A27DB-BD31-4B8C-83A1-F6EECF244321}">
                <p14:modId xmlns:p14="http://schemas.microsoft.com/office/powerpoint/2010/main" val="782159059"/>
              </p:ext>
            </p:extLst>
          </p:nvPr>
        </p:nvGraphicFramePr>
        <p:xfrm>
          <a:off x="360791" y="4282395"/>
          <a:ext cx="11634464" cy="2267710"/>
        </p:xfrm>
        <a:graphic>
          <a:graphicData uri="http://schemas.openxmlformats.org/drawingml/2006/table">
            <a:tbl>
              <a:tblPr firstRow="1" bandRow="1">
                <a:tableStyleId>{85BE263C-DBD7-4A20-BB59-AAB30ACAA65A}</a:tableStyleId>
              </a:tblPr>
              <a:tblGrid>
                <a:gridCol w="4140928"/>
                <a:gridCol w="7493536"/>
              </a:tblGrid>
              <a:tr h="323088">
                <a:tc>
                  <a:txBody>
                    <a:bodyPr/>
                    <a:lstStyle/>
                    <a:p>
                      <a:r>
                        <a:rPr lang="en-US" sz="1600" dirty="0" smtClean="0">
                          <a:latin typeface="+mn-lt"/>
                        </a:rPr>
                        <a:t>Name</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53256"/>
                    </a:solidFill>
                  </a:tcPr>
                </a:tc>
                <a:tc>
                  <a:txBody>
                    <a:bodyPr/>
                    <a:lstStyle/>
                    <a:p>
                      <a:r>
                        <a:rPr lang="en-US" sz="1600" dirty="0" smtClean="0">
                          <a:latin typeface="+mn-lt"/>
                        </a:rPr>
                        <a:t>Designation</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53256"/>
                    </a:solidFill>
                  </a:tcPr>
                </a:tc>
              </a:tr>
              <a:tr h="386486">
                <a:tc>
                  <a:txBody>
                    <a:bodyPr/>
                    <a:lstStyle/>
                    <a:p>
                      <a:pPr marL="0" marR="0" algn="just">
                        <a:lnSpc>
                          <a:spcPct val="107000"/>
                        </a:lnSpc>
                        <a:spcBef>
                          <a:spcPts val="0"/>
                        </a:spcBef>
                        <a:spcAft>
                          <a:spcPts val="0"/>
                        </a:spcAft>
                      </a:pPr>
                      <a:r>
                        <a:rPr lang="en-US" sz="1600" dirty="0" smtClean="0">
                          <a:effectLst/>
                          <a:latin typeface="+mn-lt"/>
                          <a:ea typeface="Calibri" panose="020F0502020204030204" pitchFamily="34" charset="0"/>
                          <a:cs typeface="Times New Roman" panose="02020603050405020304" pitchFamily="18" charset="0"/>
                        </a:rPr>
                        <a:t>Mr. Rakesh Kumar</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07000"/>
                        </a:lnSpc>
                        <a:spcBef>
                          <a:spcPts val="0"/>
                        </a:spcBef>
                        <a:spcAft>
                          <a:spcPts val="0"/>
                        </a:spcAft>
                      </a:pPr>
                      <a:r>
                        <a:rPr lang="en-US" sz="1600" kern="1200" dirty="0" smtClean="0">
                          <a:solidFill>
                            <a:schemeClr val="dk1"/>
                          </a:solidFill>
                          <a:effectLst/>
                          <a:latin typeface="+mn-lt"/>
                          <a:ea typeface="+mn-ea"/>
                          <a:cs typeface="+mn-cs"/>
                        </a:rPr>
                        <a:t>Director (</a:t>
                      </a:r>
                      <a:r>
                        <a:rPr lang="en-US" sz="1600" kern="1200" dirty="0" err="1" smtClean="0">
                          <a:solidFill>
                            <a:schemeClr val="dk1"/>
                          </a:solidFill>
                          <a:effectLst/>
                          <a:latin typeface="+mn-lt"/>
                          <a:ea typeface="+mn-ea"/>
                          <a:cs typeface="+mn-cs"/>
                        </a:rPr>
                        <a:t>Programmes</a:t>
                      </a:r>
                      <a:r>
                        <a:rPr lang="en-US" sz="1600" kern="1200" dirty="0" smtClean="0">
                          <a:solidFill>
                            <a:schemeClr val="dk1"/>
                          </a:solidFill>
                          <a:effectLst/>
                          <a:latin typeface="+mn-lt"/>
                          <a:ea typeface="+mn-ea"/>
                          <a:cs typeface="+mn-cs"/>
                        </a:rPr>
                        <a:t>)</a:t>
                      </a:r>
                      <a:r>
                        <a:rPr lang="en-US" sz="1600" dirty="0" smtClean="0">
                          <a:effectLst/>
                          <a:latin typeface="+mn-lt"/>
                          <a:ea typeface="Calibri" panose="020F0502020204030204" pitchFamily="34" charset="0"/>
                          <a:cs typeface="Times New Roman" panose="02020603050405020304" pitchFamily="18" charset="0"/>
                        </a:rPr>
                        <a:t>, ISA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486">
                <a:tc>
                  <a:txBody>
                    <a:bodyPr/>
                    <a:lstStyle/>
                    <a:p>
                      <a:pPr marL="0" marR="0" algn="just">
                        <a:lnSpc>
                          <a:spcPct val="107000"/>
                        </a:lnSpc>
                        <a:spcBef>
                          <a:spcPts val="0"/>
                        </a:spcBef>
                        <a:spcAft>
                          <a:spcPts val="0"/>
                        </a:spcAft>
                      </a:pPr>
                      <a:r>
                        <a:rPr lang="en-US" sz="1600" dirty="0" smtClean="0">
                          <a:effectLst/>
                          <a:latin typeface="+mn-lt"/>
                          <a:ea typeface="Calibri" panose="020F0502020204030204" pitchFamily="34" charset="0"/>
                          <a:cs typeface="Times New Roman" panose="02020603050405020304" pitchFamily="18" charset="0"/>
                        </a:rPr>
                        <a:t>Mr. P.K </a:t>
                      </a:r>
                      <a:r>
                        <a:rPr lang="en-US" sz="1600" dirty="0" err="1" smtClean="0">
                          <a:effectLst/>
                          <a:latin typeface="+mn-lt"/>
                          <a:ea typeface="Calibri" panose="020F0502020204030204" pitchFamily="34" charset="0"/>
                          <a:cs typeface="Times New Roman" panose="02020603050405020304" pitchFamily="18" charset="0"/>
                        </a:rPr>
                        <a:t>Mahapatra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07000"/>
                        </a:lnSpc>
                        <a:spcBef>
                          <a:spcPts val="0"/>
                        </a:spcBef>
                        <a:spcAft>
                          <a:spcPts val="0"/>
                        </a:spcAft>
                      </a:pPr>
                      <a:r>
                        <a:rPr lang="en-US" sz="1600" kern="1200" dirty="0" smtClean="0">
                          <a:solidFill>
                            <a:schemeClr val="dk1"/>
                          </a:solidFill>
                          <a:effectLst/>
                          <a:latin typeface="+mn-lt"/>
                          <a:ea typeface="+mn-ea"/>
                          <a:cs typeface="+mn-cs"/>
                        </a:rPr>
                        <a:t>Adviser</a:t>
                      </a:r>
                      <a:r>
                        <a:rPr lang="en-US" sz="1600" dirty="0" smtClean="0">
                          <a:effectLst/>
                          <a:latin typeface="+mn-lt"/>
                          <a:ea typeface="Calibri" panose="020F0502020204030204" pitchFamily="34" charset="0"/>
                          <a:cs typeface="Times New Roman" panose="02020603050405020304" pitchFamily="18" charset="0"/>
                        </a:rPr>
                        <a:t>, ISA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486">
                <a:tc>
                  <a:txBody>
                    <a:bodyPr/>
                    <a:lstStyle/>
                    <a:p>
                      <a:pPr marL="0" marR="0" algn="just">
                        <a:lnSpc>
                          <a:spcPct val="107000"/>
                        </a:lnSpc>
                        <a:spcBef>
                          <a:spcPts val="0"/>
                        </a:spcBef>
                        <a:spcAft>
                          <a:spcPts val="0"/>
                        </a:spcAft>
                      </a:pPr>
                      <a:r>
                        <a:rPr lang="en-US" sz="1600" dirty="0">
                          <a:effectLst/>
                          <a:latin typeface="+mn-lt"/>
                          <a:ea typeface="Calibri" panose="020F0502020204030204" pitchFamily="34" charset="0"/>
                          <a:cs typeface="Times New Roman" panose="02020603050405020304" pitchFamily="18" charset="0"/>
                        </a:rPr>
                        <a:t>Mr. P C Sharma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07000"/>
                        </a:lnSpc>
                        <a:spcBef>
                          <a:spcPts val="0"/>
                        </a:spcBef>
                        <a:spcAft>
                          <a:spcPts val="0"/>
                        </a:spcAft>
                      </a:pPr>
                      <a:r>
                        <a:rPr lang="en-US" sz="1600" dirty="0">
                          <a:effectLst/>
                          <a:latin typeface="+mn-lt"/>
                          <a:ea typeface="Calibri" panose="020F0502020204030204" pitchFamily="34" charset="0"/>
                          <a:cs typeface="Times New Roman" panose="02020603050405020304" pitchFamily="18" charset="0"/>
                        </a:rPr>
                        <a:t>Deputy </a:t>
                      </a:r>
                      <a:r>
                        <a:rPr lang="en-US" sz="1600" dirty="0" smtClean="0">
                          <a:effectLst/>
                          <a:latin typeface="+mn-lt"/>
                          <a:ea typeface="Calibri" panose="020F0502020204030204" pitchFamily="34" charset="0"/>
                          <a:cs typeface="Times New Roman" panose="02020603050405020304" pitchFamily="18" charset="0"/>
                        </a:rPr>
                        <a:t>Director (RE), ISA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486">
                <a:tc>
                  <a:txBody>
                    <a:bodyPr/>
                    <a:lstStyle/>
                    <a:p>
                      <a:pPr marL="0" marR="0" algn="just">
                        <a:lnSpc>
                          <a:spcPct val="107000"/>
                        </a:lnSpc>
                        <a:spcBef>
                          <a:spcPts val="0"/>
                        </a:spcBef>
                        <a:spcAft>
                          <a:spcPts val="0"/>
                        </a:spcAft>
                      </a:pPr>
                      <a:r>
                        <a:rPr lang="en-US" sz="1600" dirty="0" smtClean="0">
                          <a:effectLst/>
                          <a:latin typeface="+mn-lt"/>
                          <a:ea typeface="Calibri" panose="020F0502020204030204" pitchFamily="34" charset="0"/>
                          <a:cs typeface="Times New Roman" panose="02020603050405020304" pitchFamily="18" charset="0"/>
                        </a:rPr>
                        <a:t>Ms.</a:t>
                      </a:r>
                      <a:r>
                        <a:rPr lang="en-US" sz="1600" baseline="0" dirty="0" smtClean="0">
                          <a:effectLst/>
                          <a:latin typeface="+mn-lt"/>
                          <a:ea typeface="Calibri" panose="020F0502020204030204" pitchFamily="34" charset="0"/>
                          <a:cs typeface="Times New Roman" panose="02020603050405020304" pitchFamily="18" charset="0"/>
                        </a:rPr>
                        <a:t> </a:t>
                      </a:r>
                      <a:r>
                        <a:rPr lang="en-US" sz="1600" kern="1200" dirty="0" smtClean="0">
                          <a:solidFill>
                            <a:schemeClr val="dk1"/>
                          </a:solidFill>
                          <a:effectLst/>
                          <a:latin typeface="+mn-lt"/>
                          <a:ea typeface="+mn-ea"/>
                          <a:cs typeface="+mn-cs"/>
                        </a:rPr>
                        <a:t>Aissatou D. Sonko</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07000"/>
                        </a:lnSpc>
                        <a:spcBef>
                          <a:spcPts val="0"/>
                        </a:spcBef>
                        <a:spcAft>
                          <a:spcPts val="0"/>
                        </a:spcAft>
                      </a:pPr>
                      <a:r>
                        <a:rPr lang="en-US" sz="1600" kern="1200" dirty="0" smtClean="0">
                          <a:solidFill>
                            <a:schemeClr val="dk1"/>
                          </a:solidFill>
                          <a:effectLst/>
                          <a:latin typeface="+mn-lt"/>
                          <a:ea typeface="+mn-ea"/>
                          <a:cs typeface="+mn-cs"/>
                        </a:rPr>
                        <a:t>Consultant, International Relation</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486">
                <a:tc>
                  <a:txBody>
                    <a:bodyPr/>
                    <a:lstStyle/>
                    <a:p>
                      <a:pPr marL="0" marR="0" algn="just">
                        <a:lnSpc>
                          <a:spcPct val="107000"/>
                        </a:lnSpc>
                        <a:spcBef>
                          <a:spcPts val="0"/>
                        </a:spcBef>
                        <a:spcAft>
                          <a:spcPts val="0"/>
                        </a:spcAft>
                      </a:pPr>
                      <a:r>
                        <a:rPr lang="en-US" sz="1600" dirty="0" smtClean="0">
                          <a:effectLst/>
                          <a:latin typeface="+mn-lt"/>
                          <a:ea typeface="Calibri" panose="020F0502020204030204" pitchFamily="34" charset="0"/>
                          <a:cs typeface="Times New Roman" panose="02020603050405020304" pitchFamily="18" charset="0"/>
                        </a:rPr>
                        <a:t>Mr. Murali Krishna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07000"/>
                        </a:lnSpc>
                        <a:spcBef>
                          <a:spcPts val="0"/>
                        </a:spcBef>
                        <a:spcAft>
                          <a:spcPts val="0"/>
                        </a:spcAft>
                      </a:pPr>
                      <a:r>
                        <a:rPr lang="en-US" sz="1600" dirty="0" smtClean="0">
                          <a:effectLst/>
                          <a:latin typeface="+mn-lt"/>
                          <a:ea typeface="Calibri" panose="020F0502020204030204" pitchFamily="34" charset="0"/>
                          <a:cs typeface="Times New Roman" panose="02020603050405020304" pitchFamily="18" charset="0"/>
                        </a:rPr>
                        <a:t>Associate Consultant, KPMG on behalf of ISA</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71288364"/>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791" y="239867"/>
            <a:ext cx="11721282" cy="518400"/>
          </a:xfrm>
        </p:spPr>
        <p:txBody>
          <a:bodyPr/>
          <a:lstStyle/>
          <a:p>
            <a:r>
              <a:rPr lang="en-US" sz="3600" b="1" dirty="0" smtClean="0">
                <a:solidFill>
                  <a:srgbClr val="00338D"/>
                </a:solidFill>
                <a:latin typeface="+mn-lt"/>
              </a:rPr>
              <a:t>Country Snapshot- Malawi</a:t>
            </a:r>
            <a:endParaRPr lang="en-US" sz="3600" b="1" dirty="0">
              <a:solidFill>
                <a:srgbClr val="00338D"/>
              </a:solidFill>
              <a:latin typeface="+mn-lt"/>
            </a:endParaRPr>
          </a:p>
        </p:txBody>
      </p:sp>
      <p:sp>
        <p:nvSpPr>
          <p:cNvPr id="5" name="Rectangle 4"/>
          <p:cNvSpPr/>
          <p:nvPr/>
        </p:nvSpPr>
        <p:spPr>
          <a:xfrm>
            <a:off x="7856295" y="1371035"/>
            <a:ext cx="4225778" cy="3364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US" sz="1500" dirty="0" smtClean="0">
              <a:solidFill>
                <a:prstClr val="white"/>
              </a:solidFill>
            </a:endParaRPr>
          </a:p>
        </p:txBody>
      </p:sp>
      <p:sp>
        <p:nvSpPr>
          <p:cNvPr id="6" name="Rectangle 5"/>
          <p:cNvSpPr/>
          <p:nvPr/>
        </p:nvSpPr>
        <p:spPr>
          <a:xfrm>
            <a:off x="440429" y="1378232"/>
            <a:ext cx="7276282" cy="3364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US" sz="1500" dirty="0" smtClean="0">
              <a:solidFill>
                <a:prstClr val="white"/>
              </a:solidFill>
            </a:endParaRPr>
          </a:p>
        </p:txBody>
      </p:sp>
      <p:sp>
        <p:nvSpPr>
          <p:cNvPr id="9" name="Rectangle 8"/>
          <p:cNvSpPr/>
          <p:nvPr/>
        </p:nvSpPr>
        <p:spPr>
          <a:xfrm>
            <a:off x="360791" y="984553"/>
            <a:ext cx="7276282" cy="386482"/>
          </a:xfrm>
          <a:prstGeom prst="rect">
            <a:avLst/>
          </a:prstGeom>
          <a:solidFill>
            <a:schemeClr val="accent3"/>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US" sz="1400" b="1" dirty="0" smtClean="0">
                <a:solidFill>
                  <a:prstClr val="white"/>
                </a:solidFill>
              </a:rPr>
              <a:t>The access to electricity in Malawi is increasing, albeit slowly</a:t>
            </a:r>
          </a:p>
        </p:txBody>
      </p:sp>
      <p:sp>
        <p:nvSpPr>
          <p:cNvPr id="10" name="Rectangle 9"/>
          <p:cNvSpPr/>
          <p:nvPr/>
        </p:nvSpPr>
        <p:spPr>
          <a:xfrm>
            <a:off x="7856295" y="984553"/>
            <a:ext cx="4225778" cy="386482"/>
          </a:xfrm>
          <a:prstGeom prst="rect">
            <a:avLst/>
          </a:prstGeom>
          <a:solidFill>
            <a:schemeClr val="accent3"/>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US" sz="1400" b="1" dirty="0" smtClean="0">
                <a:solidFill>
                  <a:prstClr val="white"/>
                </a:solidFill>
              </a:rPr>
              <a:t>Limited grid access has led to over reliance on biomass for energy supply</a:t>
            </a:r>
          </a:p>
        </p:txBody>
      </p:sp>
      <p:sp>
        <p:nvSpPr>
          <p:cNvPr id="11" name="Rectangle 10"/>
          <p:cNvSpPr/>
          <p:nvPr/>
        </p:nvSpPr>
        <p:spPr>
          <a:xfrm>
            <a:off x="360791" y="4833197"/>
            <a:ext cx="11721282" cy="1930674"/>
          </a:xfrm>
          <a:prstGeom prst="rect">
            <a:avLst/>
          </a:prstGeom>
          <a:solidFill>
            <a:schemeClr val="accent2">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285750" indent="-285750" algn="just">
              <a:lnSpc>
                <a:spcPct val="114000"/>
              </a:lnSpc>
              <a:buFont typeface="Arial" panose="020B0604020202020204" pitchFamily="34" charset="0"/>
              <a:buChar char="•"/>
            </a:pPr>
            <a:r>
              <a:rPr lang="en-US" dirty="0">
                <a:solidFill>
                  <a:srgbClr val="000000"/>
                </a:solidFill>
              </a:rPr>
              <a:t>Access to electricity in the rural areas </a:t>
            </a:r>
            <a:r>
              <a:rPr lang="en-US" b="1" dirty="0">
                <a:solidFill>
                  <a:srgbClr val="6D2077"/>
                </a:solidFill>
              </a:rPr>
              <a:t>at 4</a:t>
            </a:r>
            <a:r>
              <a:rPr lang="en-US" b="1" dirty="0" smtClean="0">
                <a:solidFill>
                  <a:srgbClr val="6D2077"/>
                </a:solidFill>
              </a:rPr>
              <a:t>% </a:t>
            </a:r>
            <a:r>
              <a:rPr lang="en-US" dirty="0">
                <a:solidFill>
                  <a:srgbClr val="000000"/>
                </a:solidFill>
              </a:rPr>
              <a:t>which is significantly less than </a:t>
            </a:r>
            <a:r>
              <a:rPr lang="en-US" b="1" dirty="0" smtClean="0">
                <a:solidFill>
                  <a:srgbClr val="483698"/>
                </a:solidFill>
              </a:rPr>
              <a:t>57% </a:t>
            </a:r>
            <a:r>
              <a:rPr lang="en-US" b="1" dirty="0">
                <a:solidFill>
                  <a:srgbClr val="483698"/>
                </a:solidFill>
              </a:rPr>
              <a:t>access in urban areas</a:t>
            </a:r>
            <a:endParaRPr lang="en-US" b="1" dirty="0" smtClean="0">
              <a:solidFill>
                <a:srgbClr val="C49100"/>
              </a:solidFill>
            </a:endParaRPr>
          </a:p>
          <a:p>
            <a:pPr marL="285750" indent="-285750" algn="just">
              <a:lnSpc>
                <a:spcPct val="114000"/>
              </a:lnSpc>
              <a:buFont typeface="Arial" panose="020B0604020202020204" pitchFamily="34" charset="0"/>
              <a:buChar char="•"/>
            </a:pPr>
            <a:r>
              <a:rPr lang="en-US" b="1" dirty="0" smtClean="0">
                <a:solidFill>
                  <a:srgbClr val="C49100"/>
                </a:solidFill>
              </a:rPr>
              <a:t>Grid </a:t>
            </a:r>
            <a:r>
              <a:rPr lang="en-US" b="1" dirty="0">
                <a:solidFill>
                  <a:srgbClr val="C49100"/>
                </a:solidFill>
              </a:rPr>
              <a:t>unavailability </a:t>
            </a:r>
            <a:r>
              <a:rPr lang="en-US" dirty="0">
                <a:solidFill>
                  <a:srgbClr val="000000"/>
                </a:solidFill>
              </a:rPr>
              <a:t>in rural areas </a:t>
            </a:r>
            <a:r>
              <a:rPr lang="en-US" dirty="0" smtClean="0">
                <a:solidFill>
                  <a:srgbClr val="000000"/>
                </a:solidFill>
              </a:rPr>
              <a:t>has led </a:t>
            </a:r>
            <a:r>
              <a:rPr lang="en-US" dirty="0">
                <a:solidFill>
                  <a:srgbClr val="000000"/>
                </a:solidFill>
              </a:rPr>
              <a:t>to increasing </a:t>
            </a:r>
            <a:r>
              <a:rPr lang="en-US" b="1" dirty="0">
                <a:solidFill>
                  <a:srgbClr val="C00000"/>
                </a:solidFill>
              </a:rPr>
              <a:t>reliance on biomass </a:t>
            </a:r>
            <a:r>
              <a:rPr lang="en-US" dirty="0">
                <a:solidFill>
                  <a:srgbClr val="000000"/>
                </a:solidFill>
              </a:rPr>
              <a:t>for meeting the energy </a:t>
            </a:r>
            <a:r>
              <a:rPr lang="en-US" dirty="0" smtClean="0">
                <a:solidFill>
                  <a:srgbClr val="000000"/>
                </a:solidFill>
              </a:rPr>
              <a:t>needs- </a:t>
            </a:r>
            <a:r>
              <a:rPr lang="en-US" b="1" dirty="0">
                <a:solidFill>
                  <a:srgbClr val="00B0F0"/>
                </a:solidFill>
              </a:rPr>
              <a:t>Rap</a:t>
            </a:r>
            <a:r>
              <a:rPr lang="en-US" b="1" dirty="0" smtClean="0">
                <a:solidFill>
                  <a:srgbClr val="00B0F0"/>
                </a:solidFill>
              </a:rPr>
              <a:t>id </a:t>
            </a:r>
            <a:r>
              <a:rPr lang="en-US" b="1" dirty="0">
                <a:solidFill>
                  <a:srgbClr val="00B0F0"/>
                </a:solidFill>
              </a:rPr>
              <a:t>deforestation </a:t>
            </a:r>
            <a:endParaRPr lang="en-US" b="1" dirty="0" smtClean="0">
              <a:solidFill>
                <a:srgbClr val="483698"/>
              </a:solidFill>
            </a:endParaRPr>
          </a:p>
          <a:p>
            <a:pPr marL="285750" indent="-285750" algn="just">
              <a:lnSpc>
                <a:spcPct val="114000"/>
              </a:lnSpc>
              <a:buFont typeface="Arial" panose="020B0604020202020204" pitchFamily="34" charset="0"/>
              <a:buChar char="•"/>
            </a:pPr>
            <a:r>
              <a:rPr lang="en-US" dirty="0">
                <a:solidFill>
                  <a:srgbClr val="000000"/>
                </a:solidFill>
              </a:rPr>
              <a:t>F</a:t>
            </a:r>
            <a:r>
              <a:rPr lang="en-US" dirty="0" smtClean="0">
                <a:solidFill>
                  <a:srgbClr val="000000"/>
                </a:solidFill>
              </a:rPr>
              <a:t>armers </a:t>
            </a:r>
            <a:r>
              <a:rPr lang="en-US" dirty="0">
                <a:solidFill>
                  <a:srgbClr val="000000"/>
                </a:solidFill>
              </a:rPr>
              <a:t>depend on </a:t>
            </a:r>
            <a:r>
              <a:rPr lang="en-US" b="1" dirty="0">
                <a:solidFill>
                  <a:srgbClr val="C6007E"/>
                </a:solidFill>
              </a:rPr>
              <a:t>rain fed irrigation </a:t>
            </a:r>
            <a:r>
              <a:rPr lang="en-US" dirty="0">
                <a:solidFill>
                  <a:srgbClr val="000000"/>
                </a:solidFill>
              </a:rPr>
              <a:t>for meeting their crop water requirements. </a:t>
            </a:r>
            <a:r>
              <a:rPr lang="en-US" dirty="0" smtClean="0">
                <a:solidFill>
                  <a:srgbClr val="000000"/>
                </a:solidFill>
              </a:rPr>
              <a:t>The country has faced frequent droughts in the recent past.</a:t>
            </a:r>
          </a:p>
          <a:p>
            <a:pPr marL="285750" indent="-285750" algn="just">
              <a:lnSpc>
                <a:spcPct val="114000"/>
              </a:lnSpc>
              <a:buFont typeface="Arial" panose="020B0604020202020204" pitchFamily="34" charset="0"/>
              <a:buChar char="•"/>
            </a:pPr>
            <a:r>
              <a:rPr lang="en-US" b="1" dirty="0" smtClean="0">
                <a:solidFill>
                  <a:srgbClr val="008D92"/>
                </a:solidFill>
              </a:rPr>
              <a:t>Huge </a:t>
            </a:r>
            <a:r>
              <a:rPr lang="en-US" b="1" dirty="0">
                <a:solidFill>
                  <a:srgbClr val="008D92"/>
                </a:solidFill>
              </a:rPr>
              <a:t>solar potential </a:t>
            </a:r>
            <a:r>
              <a:rPr lang="en-US" dirty="0">
                <a:solidFill>
                  <a:srgbClr val="000000"/>
                </a:solidFill>
              </a:rPr>
              <a:t>in the country with </a:t>
            </a:r>
            <a:r>
              <a:rPr lang="en-US" b="1" dirty="0">
                <a:solidFill>
                  <a:srgbClr val="002060"/>
                </a:solidFill>
              </a:rPr>
              <a:t>average sun duration of </a:t>
            </a:r>
            <a:r>
              <a:rPr lang="en-US" b="1" dirty="0" smtClean="0">
                <a:solidFill>
                  <a:srgbClr val="002060"/>
                </a:solidFill>
              </a:rPr>
              <a:t>10-11 hours</a:t>
            </a:r>
            <a:endParaRPr lang="en-US" dirty="0" smtClean="0">
              <a:solidFill>
                <a:srgbClr val="000000"/>
              </a:solidFill>
            </a:endParaRPr>
          </a:p>
        </p:txBody>
      </p:sp>
      <p:sp>
        <p:nvSpPr>
          <p:cNvPr id="12" name="TextBox 11"/>
          <p:cNvSpPr txBox="1"/>
          <p:nvPr/>
        </p:nvSpPr>
        <p:spPr>
          <a:xfrm>
            <a:off x="6464854" y="4424270"/>
            <a:ext cx="1597221" cy="235544"/>
          </a:xfrm>
          <a:prstGeom prst="rect">
            <a:avLst/>
          </a:prstGeom>
          <a:noFill/>
        </p:spPr>
        <p:txBody>
          <a:bodyPr wrap="square" lIns="54610" tIns="54610" rIns="54610" bIns="54610" rtlCol="0">
            <a:noAutofit/>
          </a:bodyPr>
          <a:lstStyle/>
          <a:p>
            <a:pPr>
              <a:spcAft>
                <a:spcPts val="600"/>
              </a:spcAft>
            </a:pPr>
            <a:r>
              <a:rPr lang="en-US" sz="900" i="1" dirty="0" smtClean="0">
                <a:solidFill>
                  <a:srgbClr val="000000"/>
                </a:solidFill>
              </a:rPr>
              <a:t>Source: World Bank</a:t>
            </a:r>
          </a:p>
        </p:txBody>
      </p:sp>
      <p:sp>
        <p:nvSpPr>
          <p:cNvPr id="13" name="TextBox 12"/>
          <p:cNvSpPr txBox="1"/>
          <p:nvPr/>
        </p:nvSpPr>
        <p:spPr>
          <a:xfrm>
            <a:off x="10704074" y="4424270"/>
            <a:ext cx="1597221" cy="235544"/>
          </a:xfrm>
          <a:prstGeom prst="rect">
            <a:avLst/>
          </a:prstGeom>
          <a:noFill/>
        </p:spPr>
        <p:txBody>
          <a:bodyPr wrap="square" lIns="54610" tIns="54610" rIns="54610" bIns="54610" rtlCol="0">
            <a:noAutofit/>
          </a:bodyPr>
          <a:lstStyle/>
          <a:p>
            <a:pPr>
              <a:spcAft>
                <a:spcPts val="600"/>
              </a:spcAft>
            </a:pPr>
            <a:r>
              <a:rPr lang="en-US" sz="900" i="1" dirty="0" smtClean="0">
                <a:solidFill>
                  <a:srgbClr val="000000"/>
                </a:solidFill>
              </a:rPr>
              <a:t>Source: Energy Charter</a:t>
            </a:r>
          </a:p>
        </p:txBody>
      </p:sp>
      <p:graphicFrame>
        <p:nvGraphicFramePr>
          <p:cNvPr id="15" name="Chart2"/>
          <p:cNvGraphicFramePr>
            <a:graphicFrameLocks/>
          </p:cNvGraphicFramePr>
          <p:nvPr>
            <p:extLst/>
          </p:nvPr>
        </p:nvGraphicFramePr>
        <p:xfrm>
          <a:off x="7620000" y="1371035"/>
          <a:ext cx="4572000" cy="2875539"/>
        </p:xfrm>
        <a:graphic>
          <a:graphicData uri="http://schemas.openxmlformats.org/drawingml/2006/chart">
            <c:chart xmlns:c="http://schemas.openxmlformats.org/drawingml/2006/chart" xmlns:r="http://schemas.openxmlformats.org/officeDocument/2006/relationships" r:id="rId3"/>
          </a:graphicData>
        </a:graphic>
      </p:graphicFrame>
      <p:sp>
        <p:nvSpPr>
          <p:cNvPr id="16" name="Rectangle 15"/>
          <p:cNvSpPr/>
          <p:nvPr/>
        </p:nvSpPr>
        <p:spPr>
          <a:xfrm>
            <a:off x="10045933" y="579499"/>
            <a:ext cx="2146067" cy="29885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US" sz="1500" b="1" i="1" dirty="0" smtClean="0">
                <a:solidFill>
                  <a:prstClr val="white"/>
                </a:solidFill>
              </a:rPr>
              <a:t>Impact of SWP</a:t>
            </a:r>
          </a:p>
        </p:txBody>
      </p:sp>
      <p:graphicFrame>
        <p:nvGraphicFramePr>
          <p:cNvPr id="14" name="Chart1"/>
          <p:cNvGraphicFramePr>
            <a:graphicFrameLocks/>
          </p:cNvGraphicFramePr>
          <p:nvPr>
            <p:extLst/>
          </p:nvPr>
        </p:nvGraphicFramePr>
        <p:xfrm>
          <a:off x="684139" y="1623073"/>
          <a:ext cx="6579325" cy="2794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Chart3"/>
          <p:cNvGraphicFramePr>
            <a:graphicFrameLocks/>
          </p:cNvGraphicFramePr>
          <p:nvPr>
            <p:extLst/>
          </p:nvPr>
        </p:nvGraphicFramePr>
        <p:xfrm>
          <a:off x="7482686" y="1273121"/>
          <a:ext cx="4445000" cy="315582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880602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1999" cy="6858000"/>
          </a:xfrm>
          <a:prstGeom prst="rect">
            <a:avLst/>
          </a:prstGeom>
        </p:spPr>
      </p:pic>
      <p:sp>
        <p:nvSpPr>
          <p:cNvPr id="6" name="Rectangle 5"/>
          <p:cNvSpPr/>
          <p:nvPr/>
        </p:nvSpPr>
        <p:spPr>
          <a:xfrm>
            <a:off x="0" y="3824896"/>
            <a:ext cx="12192000" cy="1567542"/>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000000"/>
                </a:solidFill>
              </a:rPr>
              <a:t>Visit details</a:t>
            </a:r>
            <a:endParaRPr lang="en-US" sz="4800" b="1" dirty="0">
              <a:solidFill>
                <a:srgbClr val="000000"/>
              </a:solidFill>
            </a:endParaRPr>
          </a:p>
        </p:txBody>
      </p:sp>
    </p:spTree>
    <p:extLst>
      <p:ext uri="{BB962C8B-B14F-4D97-AF65-F5344CB8AC3E}">
        <p14:creationId xmlns:p14="http://schemas.microsoft.com/office/powerpoint/2010/main" val="42197554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791" y="145738"/>
            <a:ext cx="11721282" cy="518400"/>
          </a:xfrm>
        </p:spPr>
        <p:txBody>
          <a:bodyPr/>
          <a:lstStyle/>
          <a:p>
            <a:r>
              <a:rPr lang="en-US" sz="3600" b="1" dirty="0" smtClean="0">
                <a:solidFill>
                  <a:srgbClr val="00338D"/>
                </a:solidFill>
                <a:latin typeface="+mn-lt"/>
              </a:rPr>
              <a:t>Mission activities</a:t>
            </a:r>
            <a:endParaRPr lang="en-US" sz="3600" b="1" dirty="0">
              <a:solidFill>
                <a:srgbClr val="00338D"/>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465530264"/>
              </p:ext>
            </p:extLst>
          </p:nvPr>
        </p:nvGraphicFramePr>
        <p:xfrm>
          <a:off x="280109" y="509827"/>
          <a:ext cx="11445727" cy="6280443"/>
        </p:xfrm>
        <a:graphic>
          <a:graphicData uri="http://schemas.openxmlformats.org/drawingml/2006/table">
            <a:tbl>
              <a:tblPr firstRow="1" bandRow="1">
                <a:tableStyleId>{85BE263C-DBD7-4A20-BB59-AAB30ACAA65A}</a:tableStyleId>
              </a:tblPr>
              <a:tblGrid>
                <a:gridCol w="949013"/>
                <a:gridCol w="3302537"/>
                <a:gridCol w="7194177"/>
              </a:tblGrid>
              <a:tr h="412832">
                <a:tc>
                  <a:txBody>
                    <a:bodyPr/>
                    <a:lstStyle/>
                    <a:p>
                      <a:pPr>
                        <a:lnSpc>
                          <a:spcPct val="150000"/>
                        </a:lnSpc>
                      </a:pPr>
                      <a:r>
                        <a:rPr lang="en-US" sz="1400" dirty="0" smtClean="0"/>
                        <a:t>Day</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sz="1400" dirty="0" smtClean="0"/>
                        <a:t>Stakeholder Consultations</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sz="1400" dirty="0" smtClean="0"/>
                        <a:t>Agenda</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7610">
                <a:tc rowSpan="3">
                  <a:txBody>
                    <a:bodyPr/>
                    <a:lstStyle/>
                    <a:p>
                      <a:pPr>
                        <a:lnSpc>
                          <a:spcPct val="150000"/>
                        </a:lnSpc>
                      </a:pPr>
                      <a:r>
                        <a:rPr lang="en-US" sz="1400" dirty="0" smtClean="0"/>
                        <a:t>Day 1</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lnSpc>
                          <a:spcPct val="150000"/>
                        </a:lnSpc>
                        <a:buFont typeface="+mj-lt"/>
                        <a:buNone/>
                      </a:pPr>
                      <a:r>
                        <a:rPr lang="en-US" sz="1400" dirty="0" smtClean="0"/>
                        <a:t>Ministry of Foreign Affairs (MFA)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lgn="l" defTabSz="914347" rtl="0" eaLnBrk="1" latinLnBrk="0" hangingPunct="1">
                        <a:lnSpc>
                          <a:spcPct val="150000"/>
                        </a:lnSpc>
                        <a:buFont typeface="+mj-lt"/>
                        <a:buNone/>
                      </a:pPr>
                      <a:r>
                        <a:rPr lang="en-US" sz="1400" kern="1200" dirty="0" smtClean="0">
                          <a:solidFill>
                            <a:schemeClr val="dk1"/>
                          </a:solidFill>
                          <a:latin typeface="+mn-lt"/>
                          <a:ea typeface="+mn-ea"/>
                          <a:cs typeface="+mn-cs"/>
                        </a:rPr>
                        <a:t>Debriefing the Hon’ble Principle Secretary, Ministry of Foreign Affairs and International Cooperation</a:t>
                      </a:r>
                      <a:r>
                        <a:rPr lang="en-US" sz="1400" kern="1200" baseline="0" dirty="0" smtClean="0">
                          <a:solidFill>
                            <a:schemeClr val="dk1"/>
                          </a:solidFill>
                          <a:latin typeface="+mn-lt"/>
                          <a:ea typeface="+mn-ea"/>
                          <a:cs typeface="+mn-cs"/>
                        </a:rPr>
                        <a:t> </a:t>
                      </a:r>
                      <a:r>
                        <a:rPr lang="en-US" sz="1400" kern="1200" dirty="0" smtClean="0">
                          <a:solidFill>
                            <a:schemeClr val="dk1"/>
                          </a:solidFill>
                          <a:latin typeface="+mn-lt"/>
                          <a:ea typeface="+mn-ea"/>
                          <a:cs typeface="+mn-cs"/>
                        </a:rPr>
                        <a:t>on the objectives of the visit.</a:t>
                      </a:r>
                      <a:r>
                        <a:rPr lang="en-US" sz="1400" kern="1200" baseline="0" dirty="0" smtClean="0">
                          <a:solidFill>
                            <a:schemeClr val="dk1"/>
                          </a:solidFill>
                          <a:latin typeface="+mn-lt"/>
                          <a:ea typeface="+mn-ea"/>
                          <a:cs typeface="+mn-cs"/>
                        </a:rPr>
                        <a:t> </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976387">
                <a:tc vMerge="1">
                  <a:txBody>
                    <a:bodyPr/>
                    <a:lstStyle/>
                    <a:p>
                      <a:endParaRPr lang="en-US"/>
                    </a:p>
                  </a:txBody>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dirty="0" smtClean="0"/>
                        <a:t>Ministry of</a:t>
                      </a:r>
                      <a:r>
                        <a:rPr lang="en-US" sz="1400" baseline="0" dirty="0" smtClean="0"/>
                        <a:t> Natural Resources Energy and Mining (MNREM)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Debriefing the Hon’ble Minister of Natural Resources Energy and Mining on the objectives of the visit and discuss policy level initiatives for increasing penetration of solar energy in the country</a:t>
                      </a:r>
                      <a:r>
                        <a:rPr lang="en-US" sz="1400" kern="1200" dirty="0">
                          <a:solidFill>
                            <a:schemeClr val="dk1"/>
                          </a:solidFill>
                          <a:latin typeface="+mn-lt"/>
                          <a:ea typeface="+mn-ea"/>
                          <a:cs typeface="+mn-cs"/>
                        </a:rPr>
                        <a:t>.</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976387">
                <a:tc vMerge="1">
                  <a:txBody>
                    <a:bodyPr/>
                    <a:lstStyle/>
                    <a:p>
                      <a:endParaRPr lang="en-US"/>
                    </a:p>
                  </a:txBody>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Ministry of Agriculture, Irrigation and Water Development (MAIWD)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Discuss the objectives of Scaling Solar Applications for Agricultural use and policy level initiatives for increasing penetration of solar energy in the country with Chief Director, Ministry of Agriculture, Irrigation and Water Development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976387">
                <a:tc rowSpan="4">
                  <a:txBody>
                    <a:bodyPr/>
                    <a:lstStyle/>
                    <a:p>
                      <a:pPr>
                        <a:lnSpc>
                          <a:spcPct val="150000"/>
                        </a:lnSpc>
                      </a:pPr>
                      <a:r>
                        <a:rPr lang="en-US" sz="1400" dirty="0" smtClean="0"/>
                        <a:t>Day 2</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UNDP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Debriefing the</a:t>
                      </a:r>
                      <a:r>
                        <a:rPr lang="en-US" sz="1400" kern="1200" baseline="0" dirty="0" smtClean="0">
                          <a:solidFill>
                            <a:schemeClr val="dk1"/>
                          </a:solidFill>
                          <a:latin typeface="+mn-lt"/>
                          <a:ea typeface="+mn-ea"/>
                          <a:cs typeface="+mn-cs"/>
                        </a:rPr>
                        <a:t> </a:t>
                      </a:r>
                      <a:r>
                        <a:rPr lang="en-US" sz="1400" kern="1200" dirty="0" smtClean="0">
                          <a:solidFill>
                            <a:schemeClr val="dk1"/>
                          </a:solidFill>
                          <a:latin typeface="+mn-lt"/>
                          <a:ea typeface="+mn-ea"/>
                          <a:cs typeface="+mn-cs"/>
                        </a:rPr>
                        <a:t>Portfolio Manager, Resilience and Sustainable Growth on the objectives of the visit and ISA programs, and to understand the role of multilateral agencies in the development of solar projects in Republic of Malawi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18371">
                <a:tc vMerge="1">
                  <a:txBody>
                    <a:bodyPr/>
                    <a:lstStyle/>
                    <a:p>
                      <a:pPr>
                        <a:lnSpc>
                          <a:spcPct val="150000"/>
                        </a:lnSpc>
                      </a:pP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sz="1400" kern="1200" dirty="0" smtClean="0">
                          <a:solidFill>
                            <a:schemeClr val="dk1"/>
                          </a:solidFill>
                          <a:latin typeface="+mn-lt"/>
                          <a:ea typeface="+mn-ea"/>
                          <a:cs typeface="+mn-cs"/>
                        </a:rPr>
                        <a:t>World Bank</a:t>
                      </a:r>
                      <a:endParaRPr lang="en-US" sz="14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ct val="150000"/>
                        </a:lnSpc>
                      </a:pPr>
                      <a:r>
                        <a:rPr lang="en-US" sz="1400" kern="1200" dirty="0" smtClean="0">
                          <a:solidFill>
                            <a:schemeClr val="dk1"/>
                          </a:solidFill>
                          <a:latin typeface="+mn-lt"/>
                          <a:ea typeface="+mn-ea"/>
                          <a:cs typeface="+mn-cs"/>
                        </a:rPr>
                        <a:t>Debriefing Energy Specialist on the objectives of the visit and ISA </a:t>
                      </a:r>
                      <a:r>
                        <a:rPr lang="en-US" sz="1400" kern="1200" dirty="0" err="1" smtClean="0">
                          <a:solidFill>
                            <a:schemeClr val="dk1"/>
                          </a:solidFill>
                          <a:latin typeface="+mn-lt"/>
                          <a:ea typeface="+mn-ea"/>
                          <a:cs typeface="+mn-cs"/>
                        </a:rPr>
                        <a:t>programmes</a:t>
                      </a:r>
                      <a:r>
                        <a:rPr lang="en-US" sz="1400" kern="1200" dirty="0" smtClean="0">
                          <a:solidFill>
                            <a:schemeClr val="dk1"/>
                          </a:solidFill>
                          <a:latin typeface="+mn-lt"/>
                          <a:ea typeface="+mn-ea"/>
                          <a:cs typeface="+mn-cs"/>
                        </a:rPr>
                        <a:t> </a:t>
                      </a:r>
                      <a:endParaRPr lang="en-US" sz="14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67610">
                <a:tc vMerge="1">
                  <a:txBody>
                    <a:bodyPr/>
                    <a:lstStyle/>
                    <a:p>
                      <a:pPr>
                        <a:lnSpc>
                          <a:spcPct val="150000"/>
                        </a:lnSpc>
                      </a:pP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347" rtl="0" eaLnBrk="1" latinLnBrk="0" hangingPunct="1">
                        <a:lnSpc>
                          <a:spcPct val="150000"/>
                        </a:lnSpc>
                      </a:pPr>
                      <a:r>
                        <a:rPr lang="en-US" sz="1400" kern="1200" dirty="0" smtClean="0">
                          <a:solidFill>
                            <a:schemeClr val="dk1"/>
                          </a:solidFill>
                          <a:latin typeface="+mn-lt"/>
                          <a:ea typeface="+mn-ea"/>
                          <a:cs typeface="+mn-cs"/>
                        </a:rPr>
                        <a:t>African</a:t>
                      </a:r>
                      <a:r>
                        <a:rPr lang="en-US" sz="1400" kern="1200" baseline="0" dirty="0" smtClean="0">
                          <a:solidFill>
                            <a:schemeClr val="dk1"/>
                          </a:solidFill>
                          <a:latin typeface="+mn-lt"/>
                          <a:ea typeface="+mn-ea"/>
                          <a:cs typeface="+mn-cs"/>
                        </a:rPr>
                        <a:t> Development Bank (</a:t>
                      </a:r>
                      <a:r>
                        <a:rPr lang="en-US" sz="1400" kern="1200" baseline="0" dirty="0" err="1" smtClean="0">
                          <a:solidFill>
                            <a:schemeClr val="dk1"/>
                          </a:solidFill>
                          <a:latin typeface="+mn-lt"/>
                          <a:ea typeface="+mn-ea"/>
                          <a:cs typeface="+mn-cs"/>
                        </a:rPr>
                        <a:t>AfDB</a:t>
                      </a:r>
                      <a:r>
                        <a:rPr lang="en-US" sz="1400" kern="1200" baseline="0" dirty="0" smtClean="0">
                          <a:solidFill>
                            <a:schemeClr val="dk1"/>
                          </a:solidFill>
                          <a:latin typeface="+mn-lt"/>
                          <a:ea typeface="+mn-ea"/>
                          <a:cs typeface="+mn-cs"/>
                        </a:rPr>
                        <a:t>)</a:t>
                      </a:r>
                      <a:endParaRPr lang="en-US" sz="14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ct val="150000"/>
                        </a:lnSpc>
                      </a:pPr>
                      <a:r>
                        <a:rPr lang="en-US" sz="1400" kern="1200" dirty="0" smtClean="0">
                          <a:solidFill>
                            <a:schemeClr val="dk1"/>
                          </a:solidFill>
                          <a:latin typeface="+mn-lt"/>
                          <a:ea typeface="+mn-ea"/>
                          <a:cs typeface="+mn-cs"/>
                        </a:rPr>
                        <a:t>Debriefing Principal Country Program Officer</a:t>
                      </a:r>
                      <a:r>
                        <a:rPr lang="en-US" sz="1400" kern="1200" baseline="0" dirty="0" smtClean="0">
                          <a:solidFill>
                            <a:schemeClr val="dk1"/>
                          </a:solidFill>
                          <a:latin typeface="+mn-lt"/>
                          <a:ea typeface="+mn-ea"/>
                          <a:cs typeface="+mn-cs"/>
                        </a:rPr>
                        <a:t> and </a:t>
                      </a:r>
                      <a:r>
                        <a:rPr lang="en-US" sz="1400" kern="1200" dirty="0" smtClean="0">
                          <a:solidFill>
                            <a:schemeClr val="dk1"/>
                          </a:solidFill>
                          <a:latin typeface="+mn-lt"/>
                          <a:ea typeface="+mn-ea"/>
                          <a:cs typeface="+mn-cs"/>
                        </a:rPr>
                        <a:t>Senior Investment Officer</a:t>
                      </a:r>
                      <a:r>
                        <a:rPr lang="en-US" sz="1400" kern="1200" baseline="0" dirty="0" smtClean="0">
                          <a:solidFill>
                            <a:schemeClr val="dk1"/>
                          </a:solidFill>
                          <a:latin typeface="+mn-lt"/>
                          <a:ea typeface="+mn-ea"/>
                          <a:cs typeface="+mn-cs"/>
                        </a:rPr>
                        <a:t> </a:t>
                      </a:r>
                      <a:r>
                        <a:rPr lang="en-US" sz="1400" kern="1200" dirty="0" smtClean="0">
                          <a:solidFill>
                            <a:schemeClr val="dk1"/>
                          </a:solidFill>
                          <a:latin typeface="+mn-lt"/>
                          <a:ea typeface="+mn-ea"/>
                          <a:cs typeface="+mn-cs"/>
                        </a:rPr>
                        <a:t>on the objectives of the visit and ISA </a:t>
                      </a:r>
                      <a:r>
                        <a:rPr lang="en-US" sz="1400" kern="1200" dirty="0" err="1" smtClean="0">
                          <a:solidFill>
                            <a:schemeClr val="dk1"/>
                          </a:solidFill>
                          <a:latin typeface="+mn-lt"/>
                          <a:ea typeface="+mn-ea"/>
                          <a:cs typeface="+mn-cs"/>
                        </a:rPr>
                        <a:t>programmes</a:t>
                      </a:r>
                      <a:endParaRPr lang="en-US" sz="14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75544">
                <a:tc vMerge="1">
                  <a:txBody>
                    <a:bodyPr/>
                    <a:lstStyle/>
                    <a:p>
                      <a:pPr>
                        <a:lnSpc>
                          <a:spcPct val="150000"/>
                        </a:lnSpc>
                      </a:pP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347" rtl="0" eaLnBrk="1" fontAlgn="auto" latinLnBrk="0" hangingPunct="1">
                        <a:lnSpc>
                          <a:spcPct val="150000"/>
                        </a:lnSpc>
                        <a:spcBef>
                          <a:spcPts val="0"/>
                        </a:spcBef>
                        <a:spcAft>
                          <a:spcPts val="0"/>
                        </a:spcAft>
                        <a:buClrTx/>
                        <a:buSzTx/>
                        <a:buFontTx/>
                        <a:buNone/>
                        <a:tabLst/>
                        <a:defRPr/>
                      </a:pPr>
                      <a:r>
                        <a:rPr lang="en-US" sz="1400" kern="1200" dirty="0" smtClean="0">
                          <a:solidFill>
                            <a:schemeClr val="dk1"/>
                          </a:solidFill>
                          <a:latin typeface="+mn-lt"/>
                          <a:ea typeface="+mn-ea"/>
                          <a:cs typeface="+mn-cs"/>
                        </a:rPr>
                        <a:t>USAID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ct val="150000"/>
                        </a:lnSpc>
                      </a:pPr>
                      <a:r>
                        <a:rPr lang="en-US" sz="1400" kern="1200" dirty="0" smtClean="0">
                          <a:solidFill>
                            <a:schemeClr val="dk1"/>
                          </a:solidFill>
                          <a:latin typeface="+mn-lt"/>
                          <a:ea typeface="+mn-ea"/>
                          <a:cs typeface="+mn-cs"/>
                        </a:rPr>
                        <a:t>Debriefing Power</a:t>
                      </a:r>
                      <a:r>
                        <a:rPr lang="en-US" sz="1400" kern="1200" baseline="0" dirty="0" smtClean="0">
                          <a:solidFill>
                            <a:schemeClr val="dk1"/>
                          </a:solidFill>
                          <a:latin typeface="+mn-lt"/>
                          <a:ea typeface="+mn-ea"/>
                          <a:cs typeface="+mn-cs"/>
                        </a:rPr>
                        <a:t> Africa Energy Advisor</a:t>
                      </a:r>
                      <a:r>
                        <a:rPr lang="en-US" sz="1400" kern="1200" dirty="0" smtClean="0">
                          <a:solidFill>
                            <a:schemeClr val="dk1"/>
                          </a:solidFill>
                          <a:latin typeface="+mn-lt"/>
                          <a:ea typeface="+mn-ea"/>
                          <a:cs typeface="+mn-cs"/>
                        </a:rPr>
                        <a:t> on the objectives of the visit and ISA </a:t>
                      </a:r>
                      <a:r>
                        <a:rPr lang="en-US" sz="1400" kern="1200" dirty="0" err="1" smtClean="0">
                          <a:solidFill>
                            <a:schemeClr val="dk1"/>
                          </a:solidFill>
                          <a:latin typeface="+mn-lt"/>
                          <a:ea typeface="+mn-ea"/>
                          <a:cs typeface="+mn-cs"/>
                        </a:rPr>
                        <a:t>programmes</a:t>
                      </a:r>
                      <a:r>
                        <a:rPr lang="en-US" sz="1400" kern="1200" dirty="0" smtClean="0">
                          <a:solidFill>
                            <a:schemeClr val="dk1"/>
                          </a:solidFill>
                          <a:latin typeface="+mn-lt"/>
                          <a:ea typeface="+mn-ea"/>
                          <a:cs typeface="+mn-cs"/>
                        </a:rPr>
                        <a:t>.</a:t>
                      </a:r>
                      <a:endParaRPr lang="en-US" sz="14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2169988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897" y="132290"/>
            <a:ext cx="11721282" cy="518400"/>
          </a:xfrm>
        </p:spPr>
        <p:txBody>
          <a:bodyPr/>
          <a:lstStyle/>
          <a:p>
            <a:r>
              <a:rPr lang="en-US" sz="3600" b="1" dirty="0" smtClean="0">
                <a:solidFill>
                  <a:srgbClr val="00338D"/>
                </a:solidFill>
                <a:latin typeface="+mn-lt"/>
              </a:rPr>
              <a:t>Mission activities</a:t>
            </a:r>
            <a:endParaRPr lang="en-US" sz="3600" b="1" dirty="0">
              <a:solidFill>
                <a:srgbClr val="00338D"/>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364607092"/>
              </p:ext>
            </p:extLst>
          </p:nvPr>
        </p:nvGraphicFramePr>
        <p:xfrm>
          <a:off x="293556" y="502776"/>
          <a:ext cx="11445727" cy="6569258"/>
        </p:xfrm>
        <a:graphic>
          <a:graphicData uri="http://schemas.openxmlformats.org/drawingml/2006/table">
            <a:tbl>
              <a:tblPr firstRow="1" bandRow="1">
                <a:tableStyleId>{85BE263C-DBD7-4A20-BB59-AAB30ACAA65A}</a:tableStyleId>
              </a:tblPr>
              <a:tblGrid>
                <a:gridCol w="949013"/>
                <a:gridCol w="3302537"/>
                <a:gridCol w="7194177"/>
              </a:tblGrid>
              <a:tr h="618844">
                <a:tc>
                  <a:txBody>
                    <a:bodyPr/>
                    <a:lstStyle/>
                    <a:p>
                      <a:pPr>
                        <a:lnSpc>
                          <a:spcPct val="150000"/>
                        </a:lnSpc>
                      </a:pPr>
                      <a:r>
                        <a:rPr lang="en-US" sz="1400" dirty="0" smtClean="0"/>
                        <a:t>Day</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sz="1400" dirty="0" smtClean="0"/>
                        <a:t>Stakeholder Consultations</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sz="1400" dirty="0" smtClean="0"/>
                        <a:t>Agenda</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7969">
                <a:tc rowSpan="2">
                  <a:txBody>
                    <a:bodyPr/>
                    <a:lstStyle/>
                    <a:p>
                      <a:pPr>
                        <a:lnSpc>
                          <a:spcPct val="150000"/>
                        </a:lnSpc>
                      </a:pPr>
                      <a:r>
                        <a:rPr lang="en-US" sz="1400" dirty="0" smtClean="0"/>
                        <a:t>Day 3</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One day consultative workshop on ISA country framework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To sensitize different</a:t>
                      </a:r>
                      <a:r>
                        <a:rPr lang="en-US" sz="1400" kern="1200" baseline="0" dirty="0" smtClean="0">
                          <a:solidFill>
                            <a:schemeClr val="dk1"/>
                          </a:solidFill>
                          <a:latin typeface="+mn-lt"/>
                          <a:ea typeface="+mn-ea"/>
                          <a:cs typeface="+mn-cs"/>
                        </a:rPr>
                        <a:t> </a:t>
                      </a:r>
                      <a:r>
                        <a:rPr lang="en-US" sz="1400" kern="1200" dirty="0" smtClean="0">
                          <a:solidFill>
                            <a:schemeClr val="dk1"/>
                          </a:solidFill>
                          <a:latin typeface="+mn-lt"/>
                          <a:ea typeface="+mn-ea"/>
                          <a:cs typeface="+mn-cs"/>
                        </a:rPr>
                        <a:t>stakeholders in Malawi (Government officials, academicians, industry players and funding agencies) on the focus areas of ISA, update on the activities that have been undertaken, share the proposed roadmap going forward and detail out areas wherein involvement of Malawi shall be required to take forward the implementation of various </a:t>
                      </a:r>
                      <a:r>
                        <a:rPr lang="en-US" sz="1400" kern="1200" dirty="0" err="1" smtClean="0">
                          <a:solidFill>
                            <a:schemeClr val="dk1"/>
                          </a:solidFill>
                          <a:latin typeface="+mn-lt"/>
                          <a:ea typeface="+mn-ea"/>
                          <a:cs typeface="+mn-cs"/>
                        </a:rPr>
                        <a:t>programmes</a:t>
                      </a:r>
                      <a:r>
                        <a:rPr lang="en-US" sz="1400" kern="1200" dirty="0" smtClean="0">
                          <a:solidFill>
                            <a:schemeClr val="dk1"/>
                          </a:solidFill>
                          <a:latin typeface="+mn-lt"/>
                          <a:ea typeface="+mn-ea"/>
                          <a:cs typeface="+mn-cs"/>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707969">
                <a:tc vMerge="1">
                  <a:txBody>
                    <a:bodyPr/>
                    <a:lstStyle/>
                    <a:p>
                      <a:pPr>
                        <a:lnSpc>
                          <a:spcPct val="150000"/>
                        </a:lnSpc>
                      </a:pP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Meeting with High Commissioner, High Commission of India, Lilongwe,</a:t>
                      </a:r>
                      <a:r>
                        <a:rPr lang="en-US" sz="1400" kern="1200" baseline="0" dirty="0" smtClean="0">
                          <a:solidFill>
                            <a:schemeClr val="dk1"/>
                          </a:solidFill>
                          <a:latin typeface="+mn-lt"/>
                          <a:ea typeface="+mn-ea"/>
                          <a:cs typeface="+mn-cs"/>
                        </a:rPr>
                        <a:t> Malawi</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Meeting with Hon’ble  High Commissioner and debriefing on the objectives of the visit.</a:t>
                      </a:r>
                      <a:r>
                        <a:rPr lang="en-US" sz="1400" kern="1200" baseline="0" dirty="0" smtClean="0">
                          <a:solidFill>
                            <a:schemeClr val="dk1"/>
                          </a:solidFill>
                          <a:latin typeface="+mn-lt"/>
                          <a:ea typeface="+mn-ea"/>
                          <a:cs typeface="+mn-cs"/>
                        </a:rPr>
                        <a:t> </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86474">
                <a:tc rowSpan="2">
                  <a:txBody>
                    <a:bodyPr/>
                    <a:lstStyle/>
                    <a:p>
                      <a:pPr>
                        <a:lnSpc>
                          <a:spcPct val="150000"/>
                        </a:lnSpc>
                      </a:pPr>
                      <a:r>
                        <a:rPr lang="en-US" sz="1400" dirty="0" smtClean="0"/>
                        <a:t>Day 4</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baseline="0" dirty="0" smtClean="0">
                          <a:solidFill>
                            <a:schemeClr val="dk1"/>
                          </a:solidFill>
                          <a:latin typeface="+mn-lt"/>
                          <a:ea typeface="+mn-ea"/>
                          <a:cs typeface="+mn-cs"/>
                        </a:rPr>
                        <a:t>Solar Mini Grid project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Sitolo</a:t>
                      </a:r>
                      <a:r>
                        <a:rPr lang="en-US" sz="1400" kern="1200" dirty="0" smtClean="0">
                          <a:solidFill>
                            <a:schemeClr val="dk1"/>
                          </a:solidFill>
                          <a:latin typeface="+mn-lt"/>
                          <a:ea typeface="+mn-ea"/>
                          <a:cs typeface="+mn-cs"/>
                        </a:rPr>
                        <a:t> in</a:t>
                      </a:r>
                      <a:r>
                        <a:rPr lang="en-US" sz="1400" kern="1200" baseline="0" dirty="0" smtClean="0">
                          <a:solidFill>
                            <a:schemeClr val="dk1"/>
                          </a:solidFill>
                          <a:latin typeface="+mn-lt"/>
                          <a:ea typeface="+mn-ea"/>
                          <a:cs typeface="+mn-cs"/>
                        </a:rPr>
                        <a:t> </a:t>
                      </a:r>
                      <a:r>
                        <a:rPr lang="en-US" sz="1400" kern="1200" baseline="0" dirty="0" err="1" smtClean="0">
                          <a:solidFill>
                            <a:schemeClr val="dk1"/>
                          </a:solidFill>
                          <a:latin typeface="+mn-lt"/>
                          <a:ea typeface="+mn-ea"/>
                          <a:cs typeface="+mn-cs"/>
                        </a:rPr>
                        <a:t>Mchingi</a:t>
                      </a:r>
                      <a:r>
                        <a:rPr lang="en-US" sz="1400" kern="1200" baseline="0" dirty="0" smtClean="0">
                          <a:solidFill>
                            <a:schemeClr val="dk1"/>
                          </a:solidFill>
                          <a:latin typeface="+mn-lt"/>
                          <a:ea typeface="+mn-ea"/>
                          <a:cs typeface="+mn-cs"/>
                        </a:rPr>
                        <a:t> district</a:t>
                      </a:r>
                      <a:endParaRPr lang="en-US" sz="14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To</a:t>
                      </a:r>
                      <a:r>
                        <a:rPr lang="en-US" sz="1400" kern="1200" baseline="0" dirty="0" smtClean="0">
                          <a:solidFill>
                            <a:schemeClr val="dk1"/>
                          </a:solidFill>
                          <a:latin typeface="+mn-lt"/>
                          <a:ea typeface="+mn-ea"/>
                          <a:cs typeface="+mn-cs"/>
                        </a:rPr>
                        <a:t> understand the benefits of this </a:t>
                      </a:r>
                      <a:r>
                        <a:rPr lang="en-US" sz="1400" kern="1200" dirty="0" smtClean="0">
                          <a:solidFill>
                            <a:schemeClr val="dk1"/>
                          </a:solidFill>
                          <a:latin typeface="+mn-lt"/>
                          <a:ea typeface="+mn-ea"/>
                          <a:cs typeface="+mn-cs"/>
                        </a:rPr>
                        <a:t>project and also assess if the</a:t>
                      </a:r>
                      <a:r>
                        <a:rPr lang="en-US" sz="1400" kern="1200" baseline="0" dirty="0" smtClean="0">
                          <a:solidFill>
                            <a:schemeClr val="dk1"/>
                          </a:solidFill>
                          <a:latin typeface="+mn-lt"/>
                          <a:ea typeface="+mn-ea"/>
                          <a:cs typeface="+mn-cs"/>
                        </a:rPr>
                        <a:t> business model</a:t>
                      </a:r>
                      <a:r>
                        <a:rPr lang="en-US" sz="1400" kern="1200" dirty="0" smtClean="0">
                          <a:solidFill>
                            <a:schemeClr val="dk1"/>
                          </a:solidFill>
                          <a:latin typeface="+mn-lt"/>
                          <a:ea typeface="+mn-ea"/>
                          <a:cs typeface="+mn-cs"/>
                        </a:rPr>
                        <a:t> can be replicated in other regions of the Republic of Malawi</a:t>
                      </a:r>
                      <a:endParaRPr lang="en-US" sz="14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86474">
                <a:tc vMerge="1">
                  <a:txBody>
                    <a:bodyPr/>
                    <a:lstStyle/>
                    <a:p>
                      <a:pPr>
                        <a:lnSpc>
                          <a:spcPct val="150000"/>
                        </a:lnSpc>
                      </a:pP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baseline="0" dirty="0" smtClean="0">
                          <a:solidFill>
                            <a:schemeClr val="dk1"/>
                          </a:solidFill>
                          <a:latin typeface="+mn-lt"/>
                          <a:ea typeface="+mn-ea"/>
                          <a:cs typeface="+mn-cs"/>
                        </a:rPr>
                        <a:t>Parliament building</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To prepare</a:t>
                      </a:r>
                      <a:r>
                        <a:rPr lang="en-US" sz="1400" kern="1200" baseline="0" dirty="0" smtClean="0">
                          <a:solidFill>
                            <a:schemeClr val="dk1"/>
                          </a:solidFill>
                          <a:latin typeface="+mn-lt"/>
                          <a:ea typeface="+mn-ea"/>
                          <a:cs typeface="+mn-cs"/>
                        </a:rPr>
                        <a:t> a pre</a:t>
                      </a:r>
                      <a:r>
                        <a:rPr lang="en-US" sz="1400" kern="1200" dirty="0" smtClean="0">
                          <a:solidFill>
                            <a:schemeClr val="dk1"/>
                          </a:solidFill>
                          <a:latin typeface="+mn-lt"/>
                          <a:ea typeface="+mn-ea"/>
                          <a:cs typeface="+mn-cs"/>
                        </a:rPr>
                        <a:t> feasibility report for installing solar rooftops system</a:t>
                      </a:r>
                      <a:r>
                        <a:rPr lang="en-US" sz="1400" kern="1200" baseline="0" dirty="0" smtClean="0">
                          <a:solidFill>
                            <a:schemeClr val="dk1"/>
                          </a:solidFill>
                          <a:latin typeface="+mn-lt"/>
                          <a:ea typeface="+mn-ea"/>
                          <a:cs typeface="+mn-cs"/>
                        </a:rPr>
                        <a:t> on Parliament building</a:t>
                      </a:r>
                      <a:r>
                        <a:rPr lang="en-US" sz="1400" kern="1200" dirty="0" smtClean="0">
                          <a:solidFill>
                            <a:schemeClr val="dk1"/>
                          </a:solidFill>
                          <a:latin typeface="+mn-lt"/>
                          <a:ea typeface="+mn-ea"/>
                          <a:cs typeface="+mn-cs"/>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1012654">
                <a:tc rowSpan="2">
                  <a:txBody>
                    <a:bodyPr/>
                    <a:lstStyle/>
                    <a:p>
                      <a:pPr>
                        <a:lnSpc>
                          <a:spcPct val="150000"/>
                        </a:lnSpc>
                      </a:pPr>
                      <a:r>
                        <a:rPr lang="en-US" sz="1400" dirty="0" smtClean="0"/>
                        <a:t>Day 5</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l" defTabSz="914347" rtl="0" eaLnBrk="1" latinLnBrk="0" hangingPunct="1">
                        <a:lnSpc>
                          <a:spcPct val="150000"/>
                        </a:lnSpc>
                      </a:pPr>
                      <a:r>
                        <a:rPr lang="en-US" sz="1400" kern="1200" dirty="0" smtClean="0">
                          <a:solidFill>
                            <a:schemeClr val="dk1"/>
                          </a:solidFill>
                          <a:latin typeface="+mn-lt"/>
                          <a:ea typeface="+mn-ea"/>
                          <a:cs typeface="+mn-cs"/>
                        </a:rPr>
                        <a:t>Ministry of Finance, Economic Planning and Development (MFEPD)</a:t>
                      </a:r>
                      <a:endParaRPr lang="en-US" sz="14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ct val="150000"/>
                        </a:lnSpc>
                      </a:pPr>
                      <a:r>
                        <a:rPr lang="en-US" sz="1400" kern="1200" dirty="0" smtClean="0">
                          <a:solidFill>
                            <a:schemeClr val="dk1"/>
                          </a:solidFill>
                          <a:latin typeface="+mn-lt"/>
                          <a:ea typeface="+mn-ea"/>
                          <a:cs typeface="+mn-cs"/>
                        </a:rPr>
                        <a:t>Debriefing the Hon’ble Secretary &amp; and the Director of Economic Affairs on the objectives of the visit and discuss policy level initiatives for increasing penetration of solar energy in the country</a:t>
                      </a:r>
                      <a:endParaRPr lang="en-US" sz="14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1012654">
                <a:tc vMerge="1">
                  <a:txBody>
                    <a:bodyPr/>
                    <a:lstStyle/>
                    <a:p>
                      <a:pPr>
                        <a:lnSpc>
                          <a:spcPct val="150000"/>
                        </a:lnSpc>
                      </a:pP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Tx/>
                        <a:buNone/>
                        <a:tabLst/>
                        <a:defRPr/>
                      </a:pPr>
                      <a:r>
                        <a:rPr lang="en-US" sz="1400" kern="1200" dirty="0" smtClean="0">
                          <a:solidFill>
                            <a:schemeClr val="dk1"/>
                          </a:solidFill>
                          <a:latin typeface="+mn-lt"/>
                          <a:ea typeface="+mn-ea"/>
                          <a:cs typeface="+mn-cs"/>
                        </a:rPr>
                        <a:t>National</a:t>
                      </a:r>
                      <a:r>
                        <a:rPr lang="en-US" sz="1400" kern="1200" baseline="0" dirty="0" smtClean="0">
                          <a:solidFill>
                            <a:schemeClr val="dk1"/>
                          </a:solidFill>
                          <a:latin typeface="+mn-lt"/>
                          <a:ea typeface="+mn-ea"/>
                          <a:cs typeface="+mn-cs"/>
                        </a:rPr>
                        <a:t> Focal Point, Republic of Malawi</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347" rtl="0" eaLnBrk="1" fontAlgn="auto" latinLnBrk="0" hangingPunct="1">
                        <a:lnSpc>
                          <a:spcPct val="150000"/>
                        </a:lnSpc>
                        <a:spcBef>
                          <a:spcPts val="0"/>
                        </a:spcBef>
                        <a:spcAft>
                          <a:spcPts val="0"/>
                        </a:spcAft>
                        <a:buClrTx/>
                        <a:buSzTx/>
                        <a:buFontTx/>
                        <a:buNone/>
                        <a:tabLst/>
                        <a:defRPr/>
                      </a:pPr>
                      <a:r>
                        <a:rPr lang="en-US" sz="1400" kern="1200" dirty="0" smtClean="0">
                          <a:solidFill>
                            <a:schemeClr val="dk1"/>
                          </a:solidFill>
                          <a:latin typeface="+mn-lt"/>
                          <a:ea typeface="+mn-ea"/>
                          <a:cs typeface="+mn-cs"/>
                        </a:rPr>
                        <a:t>Agreement</a:t>
                      </a:r>
                      <a:r>
                        <a:rPr lang="en-US" sz="1400" kern="1200" baseline="0" dirty="0" smtClean="0">
                          <a:solidFill>
                            <a:schemeClr val="dk1"/>
                          </a:solidFill>
                          <a:latin typeface="+mn-lt"/>
                          <a:ea typeface="+mn-ea"/>
                          <a:cs typeface="+mn-cs"/>
                        </a:rPr>
                        <a:t> on Aide Memoire for Republic of Malawi.</a:t>
                      </a:r>
                      <a:endParaRPr lang="en-US" sz="1400" kern="1200" dirty="0" smtClean="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24369434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5.1"/>
  <p:tag name="TYPE" val="ScreenWide"/>
  <p:tag name="KEYWORD" val="SCREENWIDE"/>
  <p:tag name="TEMPLATEVERSION" val="12/02/2016 22:29:4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bVU06VUIUG4L.fXgLuQq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R_TX2I5lFUWQp1j6hEGJwQ"/>
</p:tagLst>
</file>

<file path=ppt/tags/tag2.xml><?xml version="1.0" encoding="utf-8"?>
<p:tagLst xmlns:a="http://schemas.openxmlformats.org/drawingml/2006/main" xmlns:r="http://schemas.openxmlformats.org/officeDocument/2006/relationships" xmlns:p="http://schemas.openxmlformats.org/presentationml/2006/main">
  <p:tag name="FASFONT" val="Univers55"/>
</p:tagLst>
</file>

<file path=ppt/tags/tag3.xml><?xml version="1.0" encoding="utf-8"?>
<p:tagLst xmlns:a="http://schemas.openxmlformats.org/drawingml/2006/main" xmlns:r="http://schemas.openxmlformats.org/officeDocument/2006/relationships" xmlns:p="http://schemas.openxmlformats.org/presentationml/2006/main">
  <p:tag name="FASFONT" val="Univers55"/>
</p:tagLst>
</file>

<file path=ppt/tags/tag4.xml><?xml version="1.0" encoding="utf-8"?>
<p:tagLst xmlns:a="http://schemas.openxmlformats.org/drawingml/2006/main" xmlns:r="http://schemas.openxmlformats.org/officeDocument/2006/relationships" xmlns:p="http://schemas.openxmlformats.org/presentationml/2006/main">
  <p:tag name="FASFONT" val="Univers55"/>
</p:tagLst>
</file>

<file path=ppt/tags/tag5.xml><?xml version="1.0" encoding="utf-8"?>
<p:tagLst xmlns:a="http://schemas.openxmlformats.org/drawingml/2006/main" xmlns:r="http://schemas.openxmlformats.org/officeDocument/2006/relationships" xmlns:p="http://schemas.openxmlformats.org/presentationml/2006/main">
  <p:tag name="FASFONT" val="Univers55"/>
</p:tagLst>
</file>

<file path=ppt/tags/tag6.xml><?xml version="1.0" encoding="utf-8"?>
<p:tagLst xmlns:a="http://schemas.openxmlformats.org/drawingml/2006/main" xmlns:r="http://schemas.openxmlformats.org/officeDocument/2006/relationships" xmlns:p="http://schemas.openxmlformats.org/presentationml/2006/main">
  <p:tag name="FASFONT" val="Univers55"/>
</p:tagLst>
</file>

<file path=ppt/tags/tag7.xml><?xml version="1.0" encoding="utf-8"?>
<p:tagLst xmlns:a="http://schemas.openxmlformats.org/drawingml/2006/main" xmlns:r="http://schemas.openxmlformats.org/officeDocument/2006/relationships" xmlns:p="http://schemas.openxmlformats.org/presentationml/2006/main">
  <p:tag name="FASFONT" val="Univers55"/>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L5gH9kVU0kuHdBfCqVWhd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H.1sGai3UOC4ptG_lG1kA"/>
</p:tagLst>
</file>

<file path=ppt/theme/theme1.xml><?xml version="1.0" encoding="utf-8"?>
<a:theme xmlns:a="http://schemas.openxmlformats.org/drawingml/2006/main" name="KPMG_Widescreen_16:9 02/02/2016">
  <a:themeElements>
    <a:clrScheme name="New KPMG Colours">
      <a:dk1>
        <a:srgbClr val="000000"/>
      </a:dk1>
      <a:lt1>
        <a:sysClr val="window" lastClr="FFFFFF"/>
      </a:lt1>
      <a:dk2>
        <a:srgbClr val="00338D"/>
      </a:dk2>
      <a:lt2>
        <a:srgbClr val="005EB8"/>
      </a:lt2>
      <a:accent1>
        <a:srgbClr val="0091DA"/>
      </a:accent1>
      <a:accent2>
        <a:srgbClr val="483698"/>
      </a:accent2>
      <a:accent3>
        <a:srgbClr val="470A68"/>
      </a:accent3>
      <a:accent4>
        <a:srgbClr val="6D2077"/>
      </a:accent4>
      <a:accent5>
        <a:srgbClr val="00A3A1"/>
      </a:accent5>
      <a:accent6>
        <a:srgbClr val="C6007E"/>
      </a:accent6>
      <a:hlink>
        <a:srgbClr val="0091DA"/>
      </a:hlink>
      <a:folHlink>
        <a:srgbClr val="0091DA"/>
      </a:folHlink>
    </a:clrScheme>
    <a:fontScheme name="KPMG">
      <a:majorFont>
        <a:latin typeface="KPMG Extralight"/>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54610" tIns="54610" rIns="54610" bIns="54610" rtlCol="0" anchor="ctr"/>
      <a:lstStyle>
        <a:defPPr algn="l">
          <a:defRPr sz="15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extLst>
    <a:ext uri="{05A4C25C-085E-4340-85A3-A5531E510DB2}">
      <thm15:themeFamily xmlns:thm15="http://schemas.microsoft.com/office/thememl/2012/main" name="KPMG Widescreen Standard Template.potx" id="{6913FBE4-5C9D-48D4-9B13-39B3B1FB023D}" vid="{6372ECA7-2E22-4698-9B67-7946B51B7E44}"/>
    </a:ext>
  </a:extLst>
</a:theme>
</file>

<file path=ppt/theme/theme2.xml><?xml version="1.0" encoding="utf-8"?>
<a:theme xmlns:a="http://schemas.openxmlformats.org/drawingml/2006/main" name="2_KPMG_Widescreen_16:9 02/02/2016">
  <a:themeElements>
    <a:clrScheme name="New KPMG Colours">
      <a:dk1>
        <a:srgbClr val="000000"/>
      </a:dk1>
      <a:lt1>
        <a:sysClr val="window" lastClr="FFFFFF"/>
      </a:lt1>
      <a:dk2>
        <a:srgbClr val="00338D"/>
      </a:dk2>
      <a:lt2>
        <a:srgbClr val="005EB8"/>
      </a:lt2>
      <a:accent1>
        <a:srgbClr val="0091DA"/>
      </a:accent1>
      <a:accent2>
        <a:srgbClr val="483698"/>
      </a:accent2>
      <a:accent3>
        <a:srgbClr val="470A68"/>
      </a:accent3>
      <a:accent4>
        <a:srgbClr val="6D2077"/>
      </a:accent4>
      <a:accent5>
        <a:srgbClr val="00A3A1"/>
      </a:accent5>
      <a:accent6>
        <a:srgbClr val="C6007E"/>
      </a:accent6>
      <a:hlink>
        <a:srgbClr val="0091DA"/>
      </a:hlink>
      <a:folHlink>
        <a:srgbClr val="0091DA"/>
      </a:folHlink>
    </a:clrScheme>
    <a:fontScheme name="KPMG">
      <a:majorFont>
        <a:latin typeface="KPMG Extralight"/>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54610" tIns="54610" rIns="54610" bIns="54610" rtlCol="0" anchor="ctr"/>
      <a:lstStyle>
        <a:defPPr algn="l">
          <a:defRPr sz="15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extLst>
    <a:ext uri="{05A4C25C-085E-4340-85A3-A5531E510DB2}">
      <thm15:themeFamily xmlns:thm15="http://schemas.microsoft.com/office/thememl/2012/main" name="KPMG Widescreen Standard Template.potx" id="{6913FBE4-5C9D-48D4-9B13-39B3B1FB023D}" vid="{6372ECA7-2E22-4698-9B67-7946B51B7E44}"/>
    </a:ext>
  </a:extLst>
</a:theme>
</file>

<file path=ppt/theme/theme3.xml><?xml version="1.0" encoding="utf-8"?>
<a:theme xmlns:a="http://schemas.openxmlformats.org/drawingml/2006/main" name="1_KPMG_Widescreen_16:9 02/02/2016">
  <a:themeElements>
    <a:clrScheme name="New KPMG Colours">
      <a:dk1>
        <a:srgbClr val="000000"/>
      </a:dk1>
      <a:lt1>
        <a:sysClr val="window" lastClr="FFFFFF"/>
      </a:lt1>
      <a:dk2>
        <a:srgbClr val="00338D"/>
      </a:dk2>
      <a:lt2>
        <a:srgbClr val="005EB8"/>
      </a:lt2>
      <a:accent1>
        <a:srgbClr val="0091DA"/>
      </a:accent1>
      <a:accent2>
        <a:srgbClr val="483698"/>
      </a:accent2>
      <a:accent3>
        <a:srgbClr val="470A68"/>
      </a:accent3>
      <a:accent4>
        <a:srgbClr val="6D2077"/>
      </a:accent4>
      <a:accent5>
        <a:srgbClr val="00A3A1"/>
      </a:accent5>
      <a:accent6>
        <a:srgbClr val="C6007E"/>
      </a:accent6>
      <a:hlink>
        <a:srgbClr val="0091DA"/>
      </a:hlink>
      <a:folHlink>
        <a:srgbClr val="0091DA"/>
      </a:folHlink>
    </a:clrScheme>
    <a:fontScheme name="KPMG">
      <a:majorFont>
        <a:latin typeface="KPMG Extralight"/>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54610" tIns="54610" rIns="54610" bIns="54610" rtlCol="0" anchor="ctr"/>
      <a:lstStyle>
        <a:defPPr algn="l">
          <a:defRPr sz="15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extLst>
    <a:ext uri="{05A4C25C-085E-4340-85A3-A5531E510DB2}">
      <thm15:themeFamily xmlns:thm15="http://schemas.microsoft.com/office/thememl/2012/main" name="KPMG Widescreen Standard Template.potx" id="{6913FBE4-5C9D-48D4-9B13-39B3B1FB023D}" vid="{6372ECA7-2E22-4698-9B67-7946B51B7E4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KPMG Widescreen Standard Template</Template>
  <TotalTime>35252</TotalTime>
  <Words>2271</Words>
  <Application>Microsoft Office PowerPoint</Application>
  <PresentationFormat>Widescreen</PresentationFormat>
  <Paragraphs>151</Paragraphs>
  <Slides>21</Slides>
  <Notes>7</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21</vt:i4>
      </vt:variant>
    </vt:vector>
  </HeadingPairs>
  <TitlesOfParts>
    <vt:vector size="29" baseType="lpstr">
      <vt:lpstr>Arial</vt:lpstr>
      <vt:lpstr>Calibri</vt:lpstr>
      <vt:lpstr>KPMG Extralight</vt:lpstr>
      <vt:lpstr>Times New Roman</vt:lpstr>
      <vt:lpstr>Wingdings</vt:lpstr>
      <vt:lpstr>KPMG_Widescreen_16:9 02/02/2016</vt:lpstr>
      <vt:lpstr>2_KPMG_Widescreen_16:9 02/02/2016</vt:lpstr>
      <vt:lpstr>1_KPMG_Widescreen_16:9 02/02/2016</vt:lpstr>
      <vt:lpstr>PowerPoint Presentation</vt:lpstr>
      <vt:lpstr>Disclaimer</vt:lpstr>
      <vt:lpstr>Agenda</vt:lpstr>
      <vt:lpstr>PowerPoint Presentation</vt:lpstr>
      <vt:lpstr>PowerPoint Presentation</vt:lpstr>
      <vt:lpstr>Country Snapshot- Malawi</vt:lpstr>
      <vt:lpstr>PowerPoint Presentation</vt:lpstr>
      <vt:lpstr>Mission activities</vt:lpstr>
      <vt:lpstr>Mission activities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discussions/learnings from the mission</vt:lpstr>
      <vt:lpstr>Way forward</vt:lpstr>
      <vt:lpstr>Thank You</vt:lpstr>
    </vt:vector>
  </TitlesOfParts>
  <Company>KPMG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Wide screen template</dc:title>
  <dc:creator>Administrator</dc:creator>
  <cp:lastModifiedBy>Krishna, Murali</cp:lastModifiedBy>
  <cp:revision>3266</cp:revision>
  <cp:lastPrinted>2017-10-23T14:03:09Z</cp:lastPrinted>
  <dcterms:created xsi:type="dcterms:W3CDTF">2017-08-17T09:06:34Z</dcterms:created>
  <dcterms:modified xsi:type="dcterms:W3CDTF">2019-09-17T10:05:14Z</dcterms:modified>
  <cp:category>KPMG Confidential</cp:category>
</cp:coreProperties>
</file>