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87" r:id="rId2"/>
    <p:sldMasterId id="2147483726" r:id="rId3"/>
    <p:sldMasterId id="2147483739" r:id="rId4"/>
  </p:sldMasterIdLst>
  <p:notesMasterIdLst>
    <p:notesMasterId r:id="rId15"/>
  </p:notesMasterIdLst>
  <p:handoutMasterIdLst>
    <p:handoutMasterId r:id="rId16"/>
  </p:handoutMasterIdLst>
  <p:sldIdLst>
    <p:sldId id="298" r:id="rId5"/>
    <p:sldId id="259" r:id="rId6"/>
    <p:sldId id="302" r:id="rId7"/>
    <p:sldId id="1582" r:id="rId8"/>
    <p:sldId id="286" r:id="rId9"/>
    <p:sldId id="1586" r:id="rId10"/>
    <p:sldId id="1585" r:id="rId11"/>
    <p:sldId id="297" r:id="rId12"/>
    <p:sldId id="287" r:id="rId13"/>
    <p:sldId id="266" r:id="rId14"/>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AD4C"/>
    <a:srgbClr val="DC6733"/>
    <a:srgbClr val="00338D"/>
    <a:srgbClr val="F9BC44"/>
    <a:srgbClr val="F4D343"/>
    <a:srgbClr val="F5821F"/>
    <a:srgbClr val="FAA618"/>
    <a:srgbClr val="FFE091"/>
    <a:srgbClr val="FAFBFD"/>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249" autoAdjust="0"/>
  </p:normalViewPr>
  <p:slideViewPr>
    <p:cSldViewPr snapToGrid="0">
      <p:cViewPr varScale="1">
        <p:scale>
          <a:sx n="92" d="100"/>
          <a:sy n="92" d="100"/>
        </p:scale>
        <p:origin x="72" y="4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48" d="100"/>
          <a:sy n="48" d="100"/>
        </p:scale>
        <p:origin x="295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204607F-FB6A-482E-8936-ECEC8BBE114A}"/>
              </a:ext>
            </a:extLst>
          </p:cNvPr>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A1A23657-0A7B-45D7-A0B5-1F9A8A9CB1D1}"/>
              </a:ext>
            </a:extLst>
          </p:cNvPr>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BA1A8642-F2F2-4396-BE26-14BF6363EA67}" type="datetimeFigureOut">
              <a:rPr lang="en-US" smtClean="0"/>
              <a:t>1/29/2021</a:t>
            </a:fld>
            <a:endParaRPr lang="en-US" dirty="0"/>
          </a:p>
        </p:txBody>
      </p:sp>
      <p:sp>
        <p:nvSpPr>
          <p:cNvPr id="4" name="Footer Placeholder 3">
            <a:extLst>
              <a:ext uri="{FF2B5EF4-FFF2-40B4-BE49-F238E27FC236}">
                <a16:creationId xmlns:a16="http://schemas.microsoft.com/office/drawing/2014/main" id="{2BB0E0F2-70FE-46C4-8390-76E53036B1D1}"/>
              </a:ext>
            </a:extLst>
          </p:cNvPr>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6E75CA1-F635-41FE-857E-B8A78318D2D9}"/>
              </a:ext>
            </a:extLst>
          </p:cNvPr>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7E424501-282C-4424-87FC-AA53E4E4933B}" type="slidenum">
              <a:rPr lang="en-US" smtClean="0"/>
              <a:t>‹#›</a:t>
            </a:fld>
            <a:endParaRPr lang="en-US" dirty="0"/>
          </a:p>
        </p:txBody>
      </p:sp>
    </p:spTree>
    <p:extLst>
      <p:ext uri="{BB962C8B-B14F-4D97-AF65-F5344CB8AC3E}">
        <p14:creationId xmlns:p14="http://schemas.microsoft.com/office/powerpoint/2010/main" val="8621716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3"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pPr algn="ctr"/>
            <a:r>
              <a:rPr lang="en-US" sz="4400" b="0" strike="noStrike" spc="-1" dirty="0">
                <a:latin typeface="Arial"/>
              </a:rPr>
              <a:t>Click to move the slide</a:t>
            </a:r>
          </a:p>
        </p:txBody>
      </p:sp>
      <p:sp>
        <p:nvSpPr>
          <p:cNvPr id="274" name="PlaceHolder 2"/>
          <p:cNvSpPr>
            <a:spLocks noGrp="1"/>
          </p:cNvSpPr>
          <p:nvPr>
            <p:ph type="body"/>
          </p:nvPr>
        </p:nvSpPr>
        <p:spPr>
          <a:xfrm>
            <a:off x="756000" y="5078520"/>
            <a:ext cx="6047640" cy="4811040"/>
          </a:xfrm>
          <a:prstGeom prst="rect">
            <a:avLst/>
          </a:prstGeom>
        </p:spPr>
        <p:txBody>
          <a:bodyPr lIns="0" tIns="0" rIns="0" bIns="0">
            <a:noAutofit/>
          </a:bodyPr>
          <a:lstStyle/>
          <a:p>
            <a:r>
              <a:rPr lang="en-US" sz="2000" b="0" strike="noStrike" spc="-1">
                <a:latin typeface="Arial"/>
              </a:rPr>
              <a:t>Click to edit the notes format</a:t>
            </a:r>
          </a:p>
        </p:txBody>
      </p:sp>
      <p:sp>
        <p:nvSpPr>
          <p:cNvPr id="275" name="PlaceHolder 3"/>
          <p:cNvSpPr>
            <a:spLocks noGrp="1"/>
          </p:cNvSpPr>
          <p:nvPr>
            <p:ph type="hdr"/>
          </p:nvPr>
        </p:nvSpPr>
        <p:spPr>
          <a:xfrm>
            <a:off x="0" y="0"/>
            <a:ext cx="3280680" cy="534240"/>
          </a:xfrm>
          <a:prstGeom prst="rect">
            <a:avLst/>
          </a:prstGeom>
        </p:spPr>
        <p:txBody>
          <a:bodyPr lIns="0" tIns="0" rIns="0" bIns="0">
            <a:noAutofit/>
          </a:bodyPr>
          <a:lstStyle/>
          <a:p>
            <a:r>
              <a:rPr lang="en-US" sz="1400" b="0" strike="noStrike" spc="-1" dirty="0">
                <a:latin typeface="Times New Roman"/>
              </a:rPr>
              <a:t> </a:t>
            </a:r>
          </a:p>
        </p:txBody>
      </p:sp>
      <p:sp>
        <p:nvSpPr>
          <p:cNvPr id="276"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n-US" sz="1400" b="0" strike="noStrike" spc="-1" dirty="0">
                <a:latin typeface="Times New Roman"/>
              </a:rPr>
              <a:t> </a:t>
            </a:r>
          </a:p>
        </p:txBody>
      </p:sp>
      <p:sp>
        <p:nvSpPr>
          <p:cNvPr id="277" name="PlaceHolder 5"/>
          <p:cNvSpPr>
            <a:spLocks noGrp="1"/>
          </p:cNvSpPr>
          <p:nvPr>
            <p:ph type="ftr"/>
          </p:nvPr>
        </p:nvSpPr>
        <p:spPr>
          <a:xfrm>
            <a:off x="0" y="10157400"/>
            <a:ext cx="3280680" cy="534240"/>
          </a:xfrm>
          <a:prstGeom prst="rect">
            <a:avLst/>
          </a:prstGeom>
        </p:spPr>
        <p:txBody>
          <a:bodyPr lIns="0" tIns="0" rIns="0" bIns="0" anchor="b">
            <a:noAutofit/>
          </a:bodyPr>
          <a:lstStyle/>
          <a:p>
            <a:r>
              <a:rPr lang="en-US" sz="1400" b="0" strike="noStrike" spc="-1" dirty="0">
                <a:latin typeface="Times New Roman"/>
              </a:rPr>
              <a:t> </a:t>
            </a:r>
          </a:p>
        </p:txBody>
      </p:sp>
      <p:sp>
        <p:nvSpPr>
          <p:cNvPr id="278"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DCA31798-3655-4F26-847F-757904C75C84}" type="slidenum">
              <a:rPr lang="en-US" sz="1400" b="0" strike="noStrike" spc="-1">
                <a:latin typeface="Times New Roman"/>
              </a:rPr>
              <a:t>‹#›</a:t>
            </a:fld>
            <a:endParaRPr lang="en-US" sz="1400" b="0" strike="noStrike" spc="-1" dirty="0">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PlaceHolder 1"/>
          <p:cNvSpPr>
            <a:spLocks noGrp="1" noRot="1" noChangeAspect="1"/>
          </p:cNvSpPr>
          <p:nvPr>
            <p:ph type="sldImg"/>
          </p:nvPr>
        </p:nvSpPr>
        <p:spPr>
          <a:xfrm>
            <a:off x="409575" y="1233488"/>
            <a:ext cx="5915025" cy="3327400"/>
          </a:xfrm>
          <a:prstGeom prst="rect">
            <a:avLst/>
          </a:prstGeom>
        </p:spPr>
      </p:sp>
      <p:sp>
        <p:nvSpPr>
          <p:cNvPr id="692"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93"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160AD6-AF57-4F86-BE30-C6BD4C24CD5E}" type="slidenum">
              <a:rPr kumimoji="0" lang="en-US" sz="1200" b="0" i="0" u="none" strike="noStrike" kern="1200" cap="none" spc="-1" normalizeH="0" baseline="0" noProof="0">
                <a:ln>
                  <a:noFill/>
                </a:ln>
                <a:solidFill>
                  <a:srgbClr val="000000"/>
                </a:solidFill>
                <a:effectLst/>
                <a:uLnTx/>
                <a:uFillTx/>
                <a:latin typeface="Calibri"/>
                <a:ea typeface="+mn-ea"/>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1" normalizeH="0" baseline="0" noProof="0" dirty="0">
              <a:ln>
                <a:noFill/>
              </a:ln>
              <a:solidFill>
                <a:prstClr val="black"/>
              </a:solidFill>
              <a:effectLst/>
              <a:uLnTx/>
              <a:uFillTx/>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noRot="1" noChangeAspect="1"/>
          </p:cNvSpPr>
          <p:nvPr>
            <p:ph type="sldImg"/>
          </p:nvPr>
        </p:nvSpPr>
        <p:spPr>
          <a:xfrm>
            <a:off x="409575" y="1233488"/>
            <a:ext cx="5915025" cy="3327400"/>
          </a:xfrm>
          <a:prstGeom prst="rect">
            <a:avLst/>
          </a:prstGeom>
        </p:spPr>
      </p:sp>
      <p:sp>
        <p:nvSpPr>
          <p:cNvPr id="686"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87"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AFABFD44-AA25-4D51-9AF4-763E87EF723B}" type="slidenum">
              <a:rPr lang="en-US" sz="1200" b="0" strike="noStrike" spc="-1">
                <a:solidFill>
                  <a:srgbClr val="000000"/>
                </a:solidFill>
                <a:latin typeface="Calibri"/>
                <a:ea typeface="+mn-ea"/>
              </a:rPr>
              <a:t>3</a:t>
            </a:fld>
            <a:endParaRPr lang="en-US" sz="1200" b="0" strike="noStrike" spc="-1" dirty="0">
              <a:latin typeface="Arial"/>
            </a:endParaRPr>
          </a:p>
        </p:txBody>
      </p:sp>
    </p:spTree>
    <p:extLst>
      <p:ext uri="{BB962C8B-B14F-4D97-AF65-F5344CB8AC3E}">
        <p14:creationId xmlns:p14="http://schemas.microsoft.com/office/powerpoint/2010/main" val="3670266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noRot="1" noChangeAspect="1"/>
          </p:cNvSpPr>
          <p:nvPr>
            <p:ph type="sldImg"/>
          </p:nvPr>
        </p:nvSpPr>
        <p:spPr>
          <a:xfrm>
            <a:off x="409575" y="1233488"/>
            <a:ext cx="5915025" cy="3327400"/>
          </a:xfrm>
          <a:prstGeom prst="rect">
            <a:avLst/>
          </a:prstGeom>
        </p:spPr>
      </p:sp>
      <p:sp>
        <p:nvSpPr>
          <p:cNvPr id="686"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87"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AFABFD44-AA25-4D51-9AF4-763E87EF723B}" type="slidenum">
              <a:rPr lang="en-US" sz="1200" b="0" strike="noStrike" spc="-1">
                <a:solidFill>
                  <a:srgbClr val="000000"/>
                </a:solidFill>
                <a:latin typeface="Calibri"/>
                <a:ea typeface="+mn-ea"/>
              </a:rPr>
              <a:t>4</a:t>
            </a:fld>
            <a:endParaRPr lang="en-US" sz="1200" b="0" strike="noStrike" spc="-1" dirty="0">
              <a:latin typeface="Arial"/>
            </a:endParaRPr>
          </a:p>
        </p:txBody>
      </p:sp>
    </p:spTree>
    <p:extLst>
      <p:ext uri="{BB962C8B-B14F-4D97-AF65-F5344CB8AC3E}">
        <p14:creationId xmlns:p14="http://schemas.microsoft.com/office/powerpoint/2010/main" val="3612757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noRot="1" noChangeAspect="1"/>
          </p:cNvSpPr>
          <p:nvPr>
            <p:ph type="sldImg"/>
          </p:nvPr>
        </p:nvSpPr>
        <p:spPr>
          <a:xfrm>
            <a:off x="409575" y="1233488"/>
            <a:ext cx="5915025" cy="3327400"/>
          </a:xfrm>
          <a:prstGeom prst="rect">
            <a:avLst/>
          </a:prstGeom>
        </p:spPr>
      </p:sp>
      <p:sp>
        <p:nvSpPr>
          <p:cNvPr id="686"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87"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AFABFD44-AA25-4D51-9AF4-763E87EF723B}" type="slidenum">
              <a:rPr lang="en-US" sz="1200" b="0" strike="noStrike" spc="-1">
                <a:solidFill>
                  <a:srgbClr val="000000"/>
                </a:solidFill>
                <a:latin typeface="Calibri"/>
                <a:ea typeface="+mn-ea"/>
              </a:rPr>
              <a:t>5</a:t>
            </a:fld>
            <a:endParaRPr lang="en-US" sz="1200" b="0" strike="noStrike" spc="-1" dirty="0">
              <a:latin typeface="Arial"/>
            </a:endParaRPr>
          </a:p>
        </p:txBody>
      </p:sp>
    </p:spTree>
    <p:extLst>
      <p:ext uri="{BB962C8B-B14F-4D97-AF65-F5344CB8AC3E}">
        <p14:creationId xmlns:p14="http://schemas.microsoft.com/office/powerpoint/2010/main" val="1698723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noRot="1" noChangeAspect="1"/>
          </p:cNvSpPr>
          <p:nvPr>
            <p:ph type="sldImg"/>
          </p:nvPr>
        </p:nvSpPr>
        <p:spPr>
          <a:xfrm>
            <a:off x="409575" y="1233488"/>
            <a:ext cx="5915025" cy="3327400"/>
          </a:xfrm>
          <a:prstGeom prst="rect">
            <a:avLst/>
          </a:prstGeom>
        </p:spPr>
      </p:sp>
      <p:sp>
        <p:nvSpPr>
          <p:cNvPr id="686"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87"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AFABFD44-AA25-4D51-9AF4-763E87EF723B}" type="slidenum">
              <a:rPr lang="en-US" sz="1200" b="0" strike="noStrike" spc="-1">
                <a:solidFill>
                  <a:srgbClr val="000000"/>
                </a:solidFill>
                <a:latin typeface="Calibri"/>
                <a:ea typeface="+mn-ea"/>
              </a:rPr>
              <a:t>6</a:t>
            </a:fld>
            <a:endParaRPr lang="en-US" sz="1200" b="0" strike="noStrike" spc="-1" dirty="0">
              <a:latin typeface="Arial"/>
            </a:endParaRPr>
          </a:p>
        </p:txBody>
      </p:sp>
    </p:spTree>
    <p:extLst>
      <p:ext uri="{BB962C8B-B14F-4D97-AF65-F5344CB8AC3E}">
        <p14:creationId xmlns:p14="http://schemas.microsoft.com/office/powerpoint/2010/main" val="4244837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noRot="1" noChangeAspect="1"/>
          </p:cNvSpPr>
          <p:nvPr>
            <p:ph type="sldImg"/>
          </p:nvPr>
        </p:nvSpPr>
        <p:spPr>
          <a:xfrm>
            <a:off x="409575" y="1233488"/>
            <a:ext cx="5915025" cy="3327400"/>
          </a:xfrm>
          <a:prstGeom prst="rect">
            <a:avLst/>
          </a:prstGeom>
        </p:spPr>
      </p:sp>
      <p:sp>
        <p:nvSpPr>
          <p:cNvPr id="686"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87"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AFABFD44-AA25-4D51-9AF4-763E87EF723B}" type="slidenum">
              <a:rPr lang="en-US" sz="1200" b="0" strike="noStrike" spc="-1">
                <a:solidFill>
                  <a:srgbClr val="000000"/>
                </a:solidFill>
                <a:latin typeface="Calibri"/>
                <a:ea typeface="+mn-ea"/>
              </a:rPr>
              <a:t>7</a:t>
            </a:fld>
            <a:endParaRPr lang="en-US" sz="1200" b="0" strike="noStrike" spc="-1" dirty="0">
              <a:latin typeface="Arial"/>
            </a:endParaRPr>
          </a:p>
        </p:txBody>
      </p:sp>
    </p:spTree>
    <p:extLst>
      <p:ext uri="{BB962C8B-B14F-4D97-AF65-F5344CB8AC3E}">
        <p14:creationId xmlns:p14="http://schemas.microsoft.com/office/powerpoint/2010/main" val="4268279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noRot="1" noChangeAspect="1"/>
          </p:cNvSpPr>
          <p:nvPr>
            <p:ph type="sldImg"/>
          </p:nvPr>
        </p:nvSpPr>
        <p:spPr>
          <a:xfrm>
            <a:off x="409575" y="1233488"/>
            <a:ext cx="5915025" cy="3327400"/>
          </a:xfrm>
          <a:prstGeom prst="rect">
            <a:avLst/>
          </a:prstGeom>
        </p:spPr>
      </p:sp>
      <p:sp>
        <p:nvSpPr>
          <p:cNvPr id="686"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87"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AFABFD44-AA25-4D51-9AF4-763E87EF723B}" type="slidenum">
              <a:rPr lang="en-US" sz="1200" b="0" strike="noStrike" spc="-1">
                <a:solidFill>
                  <a:srgbClr val="000000"/>
                </a:solidFill>
                <a:latin typeface="Calibri"/>
                <a:ea typeface="+mn-ea"/>
              </a:rPr>
              <a:t>8</a:t>
            </a:fld>
            <a:endParaRPr lang="en-US" sz="1200" b="0" strike="noStrike" spc="-1" dirty="0">
              <a:latin typeface="Arial"/>
            </a:endParaRPr>
          </a:p>
        </p:txBody>
      </p:sp>
    </p:spTree>
    <p:extLst>
      <p:ext uri="{BB962C8B-B14F-4D97-AF65-F5344CB8AC3E}">
        <p14:creationId xmlns:p14="http://schemas.microsoft.com/office/powerpoint/2010/main" val="1751579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5" name="PlaceHolder 1"/>
          <p:cNvSpPr>
            <a:spLocks noGrp="1" noRot="1" noChangeAspect="1"/>
          </p:cNvSpPr>
          <p:nvPr>
            <p:ph type="sldImg"/>
          </p:nvPr>
        </p:nvSpPr>
        <p:spPr>
          <a:xfrm>
            <a:off x="409575" y="1233488"/>
            <a:ext cx="5915025" cy="3327400"/>
          </a:xfrm>
          <a:prstGeom prst="rect">
            <a:avLst/>
          </a:prstGeom>
        </p:spPr>
      </p:sp>
      <p:sp>
        <p:nvSpPr>
          <p:cNvPr id="686" name="PlaceHolder 2"/>
          <p:cNvSpPr>
            <a:spLocks noGrp="1"/>
          </p:cNvSpPr>
          <p:nvPr>
            <p:ph type="body"/>
          </p:nvPr>
        </p:nvSpPr>
        <p:spPr>
          <a:xfrm>
            <a:off x="673560" y="4748040"/>
            <a:ext cx="5386680" cy="3882960"/>
          </a:xfrm>
          <a:prstGeom prst="rect">
            <a:avLst/>
          </a:prstGeom>
        </p:spPr>
        <p:txBody>
          <a:bodyPr lIns="0" tIns="0" rIns="0" bIns="0">
            <a:noAutofit/>
          </a:bodyPr>
          <a:lstStyle/>
          <a:p>
            <a:endParaRPr lang="en-US" sz="2000" b="0" strike="noStrike" spc="-1" dirty="0">
              <a:latin typeface="Arial"/>
            </a:endParaRPr>
          </a:p>
        </p:txBody>
      </p:sp>
      <p:sp>
        <p:nvSpPr>
          <p:cNvPr id="687" name="CustomShape 3"/>
          <p:cNvSpPr/>
          <p:nvPr/>
        </p:nvSpPr>
        <p:spPr>
          <a:xfrm>
            <a:off x="3815280" y="9371160"/>
            <a:ext cx="2917080" cy="493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AFABFD44-AA25-4D51-9AF4-763E87EF723B}" type="slidenum">
              <a:rPr lang="en-US" sz="1200" b="0" strike="noStrike" spc="-1">
                <a:solidFill>
                  <a:srgbClr val="000000"/>
                </a:solidFill>
                <a:latin typeface="Calibri"/>
                <a:ea typeface="+mn-ea"/>
              </a:rPr>
              <a:t>9</a:t>
            </a:fld>
            <a:endParaRPr lang="en-US" sz="1200" b="0" strike="noStrike" spc="-1" dirty="0">
              <a:latin typeface="Arial"/>
            </a:endParaRPr>
          </a:p>
        </p:txBody>
      </p:sp>
    </p:spTree>
    <p:extLst>
      <p:ext uri="{BB962C8B-B14F-4D97-AF65-F5344CB8AC3E}">
        <p14:creationId xmlns:p14="http://schemas.microsoft.com/office/powerpoint/2010/main" val="2996342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 name="CustomShape 1"/>
          <p:cNvSpPr/>
          <p:nvPr/>
        </p:nvSpPr>
        <p:spPr>
          <a:xfrm>
            <a:off x="0" y="0"/>
            <a:ext cx="358200" cy="358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fld id="{1FE1920F-71CA-46A3-9A02-D32A7C1ED10D}" type="slidenum">
              <a:rPr lang="en-US" sz="3600" b="0" strike="noStrike" spc="-1">
                <a:solidFill>
                  <a:srgbClr val="000000"/>
                </a:solidFill>
                <a:latin typeface="Times New Roman"/>
                <a:ea typeface="Microsoft YaHei"/>
              </a:rPr>
              <a:t>10</a:t>
            </a:fld>
            <a:endParaRPr lang="en-US" sz="3600" b="0" strike="noStrike" spc="-1" dirty="0">
              <a:latin typeface="Arial"/>
            </a:endParaRPr>
          </a:p>
        </p:txBody>
      </p:sp>
      <p:sp>
        <p:nvSpPr>
          <p:cNvPr id="713" name="PlaceHolder 2"/>
          <p:cNvSpPr>
            <a:spLocks noGrp="1" noRot="1" noChangeAspect="1"/>
          </p:cNvSpPr>
          <p:nvPr>
            <p:ph type="sldImg"/>
          </p:nvPr>
        </p:nvSpPr>
        <p:spPr>
          <a:xfrm>
            <a:off x="217488" y="812800"/>
            <a:ext cx="7123112" cy="4006850"/>
          </a:xfrm>
          <a:prstGeom prst="rect">
            <a:avLst/>
          </a:prstGeom>
        </p:spPr>
      </p:sp>
      <p:sp>
        <p:nvSpPr>
          <p:cNvPr id="714" name="PlaceHolder 3"/>
          <p:cNvSpPr>
            <a:spLocks noGrp="1"/>
          </p:cNvSpPr>
          <p:nvPr>
            <p:ph type="body"/>
          </p:nvPr>
        </p:nvSpPr>
        <p:spPr>
          <a:xfrm>
            <a:off x="755640" y="5078520"/>
            <a:ext cx="6046200" cy="4809600"/>
          </a:xfrm>
          <a:prstGeom prst="rect">
            <a:avLst/>
          </a:prstGeom>
        </p:spPr>
        <p:txBody>
          <a:bodyPr lIns="90000" tIns="45000" rIns="90000" bIns="45000" anchor="ctr">
            <a:noAutofit/>
          </a:bodyPr>
          <a:lstStyle/>
          <a:p>
            <a:endParaRPr lang="en-US" sz="2000" b="0" strike="noStrike" spc="-1" dirty="0">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5"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26"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30"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31"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33"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34"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35"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36"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37"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38"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21" name="PlaceHolder 2"/>
          <p:cNvSpPr>
            <a:spLocks noGrp="1"/>
          </p:cNvSpPr>
          <p:nvPr>
            <p:ph type="subTitle"/>
          </p:nvPr>
        </p:nvSpPr>
        <p:spPr>
          <a:xfrm>
            <a:off x="609480" y="1604520"/>
            <a:ext cx="109724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23"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4"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25"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2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7"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8" name="PlaceHolder 1"/>
          <p:cNvSpPr>
            <a:spLocks noGrp="1"/>
          </p:cNvSpPr>
          <p:nvPr>
            <p:ph type="subTitle"/>
          </p:nvPr>
        </p:nvSpPr>
        <p:spPr>
          <a:xfrm>
            <a:off x="609480" y="273600"/>
            <a:ext cx="109724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3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1"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32"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4" name="PlaceHolder 2"/>
          <p:cNvSpPr>
            <a:spLocks noGrp="1"/>
          </p:cNvSpPr>
          <p:nvPr>
            <p:ph type="subTitle"/>
          </p:nvPr>
        </p:nvSpPr>
        <p:spPr>
          <a:xfrm>
            <a:off x="609480" y="1604520"/>
            <a:ext cx="109724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34"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3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6"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3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40"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1"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42"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143"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4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4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47"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148"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9"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50"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151"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152"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153"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154"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155"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37"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38" name="PlaceHolder 2"/>
          <p:cNvSpPr>
            <a:spLocks noGrp="1"/>
          </p:cNvSpPr>
          <p:nvPr>
            <p:ph type="subTitle"/>
          </p:nvPr>
        </p:nvSpPr>
        <p:spPr>
          <a:xfrm>
            <a:off x="609480" y="1604520"/>
            <a:ext cx="10972440" cy="397728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40"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41"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42"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24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44"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6"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5" name="PlaceHolder 1"/>
          <p:cNvSpPr>
            <a:spLocks noGrp="1"/>
          </p:cNvSpPr>
          <p:nvPr>
            <p:ph type="subTitle"/>
          </p:nvPr>
        </p:nvSpPr>
        <p:spPr>
          <a:xfrm>
            <a:off x="609480" y="273600"/>
            <a:ext cx="109724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46"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4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4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24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5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51"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25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53"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4"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5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5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57"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59"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260"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1"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6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6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6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265"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66"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67"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268"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269"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270"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271"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272"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7704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43" name="PlaceHolder 2"/>
          <p:cNvSpPr>
            <a:spLocks noGrp="1"/>
          </p:cNvSpPr>
          <p:nvPr>
            <p:ph type="subTitle"/>
          </p:nvPr>
        </p:nvSpPr>
        <p:spPr>
          <a:xfrm>
            <a:off x="609480" y="1604520"/>
            <a:ext cx="10972440" cy="3977280"/>
          </a:xfrm>
          <a:prstGeom prst="rect">
            <a:avLst/>
          </a:prstGeom>
        </p:spPr>
        <p:txBody>
          <a:bodyPr lIns="0" tIns="0" rIns="0" bIns="0" anchor="ctr">
            <a:spAutoFit/>
          </a:bodyPr>
          <a:lstStyle/>
          <a:p>
            <a:pPr algn="ctr"/>
            <a:endParaRPr lang="en-US" sz="3200" b="0" strike="noStrike" spc="-1">
              <a:latin typeface="Arial"/>
            </a:endParaRPr>
          </a:p>
        </p:txBody>
      </p:sp>
    </p:spTree>
    <p:extLst>
      <p:ext uri="{BB962C8B-B14F-4D97-AF65-F5344CB8AC3E}">
        <p14:creationId xmlns:p14="http://schemas.microsoft.com/office/powerpoint/2010/main" val="20634494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45"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2913417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9"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4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4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11410828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Tree>
    <p:extLst>
      <p:ext uri="{BB962C8B-B14F-4D97-AF65-F5344CB8AC3E}">
        <p14:creationId xmlns:p14="http://schemas.microsoft.com/office/powerpoint/2010/main" val="5964161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609480" y="273600"/>
            <a:ext cx="10972440" cy="5307840"/>
          </a:xfrm>
          <a:prstGeom prst="rect">
            <a:avLst/>
          </a:prstGeom>
        </p:spPr>
        <p:txBody>
          <a:bodyPr lIns="0" tIns="0" rIns="0" bIns="0" anchor="ctr">
            <a:spAutoFit/>
          </a:bodyPr>
          <a:lstStyle/>
          <a:p>
            <a:pPr algn="ctr"/>
            <a:endParaRPr lang="en-US" sz="3200" b="0" strike="noStrike" spc="-1">
              <a:latin typeface="Arial"/>
            </a:endParaRPr>
          </a:p>
        </p:txBody>
      </p:sp>
    </p:spTree>
    <p:extLst>
      <p:ext uri="{BB962C8B-B14F-4D97-AF65-F5344CB8AC3E}">
        <p14:creationId xmlns:p14="http://schemas.microsoft.com/office/powerpoint/2010/main" val="9703343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5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5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5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111074754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56"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5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58"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17287918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6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6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62"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22235324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64"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65"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9437490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6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6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6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70"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6254484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72"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73"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74"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75"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76"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77"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3673912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609480" y="273600"/>
            <a:ext cx="10972440" cy="5307840"/>
          </a:xfrm>
          <a:prstGeom prst="rect">
            <a:avLst/>
          </a:prstGeom>
        </p:spPr>
        <p:txBody>
          <a:bodyPr lIns="0" tIns="0" rIns="0" bIns="0" anchor="ctr">
            <a:spAutoFit/>
          </a:bodyPr>
          <a:lstStyle/>
          <a:p>
            <a:pPr algn="ct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4"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5"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1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9"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p:spPr>
        <p:txBody>
          <a:bodyPr lIns="0" tIns="0" rIns="0" bIns="0" anchor="ctr">
            <a:spAutoFit/>
          </a:bodyPr>
          <a:lstStyle/>
          <a:p>
            <a:pPr algn="ctr"/>
            <a:endParaRPr lang="en-US" sz="4400" b="0" strike="noStrike" spc="-1">
              <a:latin typeface="Arial"/>
            </a:endParaRPr>
          </a:p>
        </p:txBody>
      </p:sp>
      <p:sp>
        <p:nvSpPr>
          <p:cNvPr id="2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3"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Image"/>
          <p:cNvPicPr/>
          <p:nvPr/>
        </p:nvPicPr>
        <p:blipFill>
          <a:blip r:embed="rId14"/>
          <a:stretch/>
        </p:blipFill>
        <p:spPr>
          <a:xfrm>
            <a:off x="6934320" y="5383080"/>
            <a:ext cx="9115200" cy="6910560"/>
          </a:xfrm>
          <a:prstGeom prst="rect">
            <a:avLst/>
          </a:prstGeom>
          <a:ln w="12600">
            <a:noFill/>
          </a:ln>
        </p:spPr>
      </p:pic>
      <p:sp>
        <p:nvSpPr>
          <p:cNvPr id="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2"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17" name="Image"/>
          <p:cNvPicPr/>
          <p:nvPr/>
        </p:nvPicPr>
        <p:blipFill>
          <a:blip r:embed="rId14"/>
          <a:stretch/>
        </p:blipFill>
        <p:spPr>
          <a:xfrm>
            <a:off x="6934320" y="5383080"/>
            <a:ext cx="9115200" cy="6910560"/>
          </a:xfrm>
          <a:prstGeom prst="rect">
            <a:avLst/>
          </a:prstGeom>
          <a:ln w="12600">
            <a:noFill/>
          </a:ln>
        </p:spPr>
      </p:pic>
      <p:sp>
        <p:nvSpPr>
          <p:cNvPr id="11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119"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4" name="CustomShape 1"/>
          <p:cNvSpPr/>
          <p:nvPr/>
        </p:nvSpPr>
        <p:spPr>
          <a:xfrm>
            <a:off x="11578680" y="6606720"/>
            <a:ext cx="447840" cy="147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fld id="{BDF1DCAC-A7FE-4C6F-BD2D-759EF962BA58}" type="slidenum">
              <a:rPr lang="en-US" sz="1000" b="0" strike="noStrike" spc="-1">
                <a:solidFill>
                  <a:srgbClr val="00338D"/>
                </a:solidFill>
                <a:latin typeface="Arial"/>
                <a:ea typeface="Arial"/>
              </a:rPr>
              <a:t>‹#›</a:t>
            </a:fld>
            <a:endParaRPr lang="en-US" sz="1000" b="0" strike="noStrike" spc="-1" dirty="0">
              <a:latin typeface="Arial"/>
            </a:endParaRPr>
          </a:p>
        </p:txBody>
      </p:sp>
      <p:sp>
        <p:nvSpPr>
          <p:cNvPr id="235" name="PlaceHolder 2"/>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236" name="PlaceHolder 3"/>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CustomShape 1"/>
          <p:cNvSpPr/>
          <p:nvPr/>
        </p:nvSpPr>
        <p:spPr>
          <a:xfrm>
            <a:off x="11578680" y="6606720"/>
            <a:ext cx="447840" cy="147600"/>
          </a:xfrm>
          <a:prstGeom prst="rect">
            <a:avLst/>
          </a:prstGeom>
          <a:noFill/>
          <a:ln>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100000"/>
              </a:lnSpc>
            </a:pPr>
            <a:fld id="{9CCD9DBF-FDE2-49F6-91FF-BC1EC900A873}" type="slidenum">
              <a:rPr lang="en-US" sz="1000" b="0" strike="noStrike" spc="-1">
                <a:solidFill>
                  <a:srgbClr val="00338D"/>
                </a:solidFill>
                <a:latin typeface="Arial"/>
                <a:ea typeface="Arial"/>
              </a:rPr>
              <a:t>‹#›</a:t>
            </a:fld>
            <a:endParaRPr lang="en-US" sz="1000" b="0" strike="noStrike" spc="-1" dirty="0">
              <a:latin typeface="Arial"/>
            </a:endParaRPr>
          </a:p>
        </p:txBody>
      </p:sp>
      <p:sp>
        <p:nvSpPr>
          <p:cNvPr id="40" name="PlaceHolder 2"/>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41" name="PlaceHolder 3"/>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extLst>
      <p:ext uri="{BB962C8B-B14F-4D97-AF65-F5344CB8AC3E}">
        <p14:creationId xmlns:p14="http://schemas.microsoft.com/office/powerpoint/2010/main" val="1753120704"/>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sv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7.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sv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40.sv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 Id="rId14" Type="http://schemas.openxmlformats.org/officeDocument/2006/relationships/image" Target="../media/image4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250F5A4-016B-47FF-A25F-D68064F4BACA}"/>
              </a:ext>
            </a:extLst>
          </p:cNvPr>
          <p:cNvSpPr/>
          <p:nvPr/>
        </p:nvSpPr>
        <p:spPr>
          <a:xfrm>
            <a:off x="7839856" y="5441430"/>
            <a:ext cx="4352144" cy="14165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asted-image.pdf">
            <a:extLst>
              <a:ext uri="{FF2B5EF4-FFF2-40B4-BE49-F238E27FC236}">
                <a16:creationId xmlns:a16="http://schemas.microsoft.com/office/drawing/2014/main" id="{2FB64396-A45B-4FF2-B520-738710204716}"/>
              </a:ext>
            </a:extLst>
          </p:cNvPr>
          <p:cNvPicPr/>
          <p:nvPr/>
        </p:nvPicPr>
        <p:blipFill>
          <a:blip r:embed="rId2"/>
          <a:stretch/>
        </p:blipFill>
        <p:spPr>
          <a:xfrm>
            <a:off x="-3827160" y="5548680"/>
            <a:ext cx="21063960" cy="16459920"/>
          </a:xfrm>
          <a:prstGeom prst="rect">
            <a:avLst/>
          </a:prstGeom>
          <a:ln w="12600">
            <a:noFill/>
          </a:ln>
        </p:spPr>
      </p:pic>
      <p:pic>
        <p:nvPicPr>
          <p:cNvPr id="5" name="pasted-image.pdf">
            <a:extLst>
              <a:ext uri="{FF2B5EF4-FFF2-40B4-BE49-F238E27FC236}">
                <a16:creationId xmlns:a16="http://schemas.microsoft.com/office/drawing/2014/main" id="{519C746D-5D61-463F-BE8A-5CA65EBBB141}"/>
              </a:ext>
            </a:extLst>
          </p:cNvPr>
          <p:cNvPicPr/>
          <p:nvPr/>
        </p:nvPicPr>
        <p:blipFill>
          <a:blip r:embed="rId3"/>
          <a:stretch/>
        </p:blipFill>
        <p:spPr>
          <a:xfrm>
            <a:off x="906027" y="537126"/>
            <a:ext cx="2384280" cy="754200"/>
          </a:xfrm>
          <a:prstGeom prst="rect">
            <a:avLst/>
          </a:prstGeom>
          <a:ln w="12600">
            <a:noFill/>
          </a:ln>
        </p:spPr>
      </p:pic>
      <p:sp>
        <p:nvSpPr>
          <p:cNvPr id="7" name="CustomShape 2">
            <a:extLst>
              <a:ext uri="{FF2B5EF4-FFF2-40B4-BE49-F238E27FC236}">
                <a16:creationId xmlns:a16="http://schemas.microsoft.com/office/drawing/2014/main" id="{866DF3D9-01CD-4677-8351-B2529C11007A}"/>
              </a:ext>
            </a:extLst>
          </p:cNvPr>
          <p:cNvSpPr/>
          <p:nvPr/>
        </p:nvSpPr>
        <p:spPr>
          <a:xfrm>
            <a:off x="1352820" y="1788746"/>
            <a:ext cx="9486360" cy="2983979"/>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spAutoFit/>
          </a:bodyPr>
          <a:lstStyle/>
          <a:p>
            <a:pPr algn="ctr">
              <a:lnSpc>
                <a:spcPct val="100000"/>
              </a:lnSpc>
            </a:pPr>
            <a:r>
              <a:rPr lang="en-US" sz="4000" b="1" spc="-1" dirty="0">
                <a:solidFill>
                  <a:srgbClr val="F5821F"/>
                </a:solidFill>
                <a:latin typeface="Arial"/>
                <a:ea typeface="Calibri Light"/>
              </a:rPr>
              <a:t>International Solar Alliance</a:t>
            </a:r>
          </a:p>
          <a:p>
            <a:pPr algn="ctr">
              <a:lnSpc>
                <a:spcPct val="100000"/>
              </a:lnSpc>
            </a:pPr>
            <a:r>
              <a:rPr lang="en-US" sz="2800" b="1" spc="-1" dirty="0">
                <a:solidFill>
                  <a:srgbClr val="F5821F"/>
                </a:solidFill>
                <a:latin typeface="Arial"/>
              </a:rPr>
              <a:t>Overview &amp; Update</a:t>
            </a:r>
            <a:endParaRPr lang="en-US" sz="2800" spc="-1" dirty="0">
              <a:solidFill>
                <a:srgbClr val="F5821F"/>
              </a:solidFill>
              <a:latin typeface="Arial"/>
            </a:endParaRPr>
          </a:p>
          <a:p>
            <a:pPr algn="ctr">
              <a:lnSpc>
                <a:spcPct val="100000"/>
              </a:lnSpc>
            </a:pPr>
            <a:endParaRPr lang="en-US" sz="2400" spc="-1" dirty="0">
              <a:solidFill>
                <a:srgbClr val="F5821F"/>
              </a:solidFill>
              <a:latin typeface="Arial"/>
            </a:endParaRPr>
          </a:p>
          <a:p>
            <a:pPr algn="ctr">
              <a:lnSpc>
                <a:spcPct val="100000"/>
              </a:lnSpc>
            </a:pPr>
            <a:r>
              <a:rPr lang="en-US" sz="2400" spc="-1" dirty="0">
                <a:solidFill>
                  <a:srgbClr val="F5821F"/>
                </a:solidFill>
                <a:latin typeface="Arial"/>
              </a:rPr>
              <a:t>Mr. Jagjeet Singh Sareen</a:t>
            </a:r>
          </a:p>
          <a:p>
            <a:pPr algn="ctr">
              <a:lnSpc>
                <a:spcPct val="100000"/>
              </a:lnSpc>
            </a:pPr>
            <a:r>
              <a:rPr lang="en-US" sz="2400" spc="-1" dirty="0">
                <a:solidFill>
                  <a:srgbClr val="F5821F"/>
                </a:solidFill>
                <a:latin typeface="Arial"/>
              </a:rPr>
              <a:t>Director, Finance</a:t>
            </a:r>
          </a:p>
          <a:p>
            <a:pPr algn="ctr">
              <a:lnSpc>
                <a:spcPct val="100000"/>
              </a:lnSpc>
            </a:pPr>
            <a:endParaRPr lang="en-US" sz="2400" spc="-1" dirty="0">
              <a:solidFill>
                <a:srgbClr val="F5821F"/>
              </a:solidFill>
              <a:latin typeface="Arial"/>
            </a:endParaRPr>
          </a:p>
          <a:p>
            <a:pPr algn="ctr">
              <a:lnSpc>
                <a:spcPct val="100000"/>
              </a:lnSpc>
            </a:pPr>
            <a:r>
              <a:rPr lang="en-US" sz="2000" spc="-1" dirty="0">
                <a:solidFill>
                  <a:srgbClr val="F5821F"/>
                </a:solidFill>
                <a:latin typeface="Arial"/>
              </a:rPr>
              <a:t>29</a:t>
            </a:r>
            <a:r>
              <a:rPr lang="en-US" sz="2000" spc="-1" baseline="30000" dirty="0">
                <a:solidFill>
                  <a:srgbClr val="F5821F"/>
                </a:solidFill>
                <a:latin typeface="Arial"/>
              </a:rPr>
              <a:t>th</a:t>
            </a:r>
            <a:r>
              <a:rPr lang="en-US" sz="2000" spc="-1" dirty="0">
                <a:solidFill>
                  <a:srgbClr val="F5821F"/>
                </a:solidFill>
                <a:latin typeface="Arial"/>
              </a:rPr>
              <a:t> January 2021</a:t>
            </a:r>
          </a:p>
        </p:txBody>
      </p:sp>
    </p:spTree>
    <p:extLst>
      <p:ext uri="{BB962C8B-B14F-4D97-AF65-F5344CB8AC3E}">
        <p14:creationId xmlns:p14="http://schemas.microsoft.com/office/powerpoint/2010/main" val="1390321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CustomShape 1"/>
          <p:cNvSpPr/>
          <p:nvPr/>
        </p:nvSpPr>
        <p:spPr>
          <a:xfrm>
            <a:off x="3240" y="1440"/>
            <a:ext cx="5376960" cy="6852600"/>
          </a:xfrm>
          <a:prstGeom prst="rect">
            <a:avLst/>
          </a:prstGeom>
          <a:solidFill>
            <a:srgbClr val="E46C0A"/>
          </a:solidFill>
          <a:ln w="25560">
            <a:noFill/>
            <a:round/>
          </a:ln>
        </p:spPr>
        <p:style>
          <a:lnRef idx="0">
            <a:scrgbClr r="0" g="0" b="0"/>
          </a:lnRef>
          <a:fillRef idx="0">
            <a:scrgbClr r="0" g="0" b="0"/>
          </a:fillRef>
          <a:effectRef idx="0">
            <a:scrgbClr r="0" g="0" b="0"/>
          </a:effectRef>
          <a:fontRef idx="minor"/>
        </p:style>
      </p:sp>
      <p:sp>
        <p:nvSpPr>
          <p:cNvPr id="429" name="CustomShape 10"/>
          <p:cNvSpPr/>
          <p:nvPr/>
        </p:nvSpPr>
        <p:spPr>
          <a:xfrm>
            <a:off x="8895060" y="6513120"/>
            <a:ext cx="2800080" cy="3409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10</a:t>
            </a:fld>
            <a:endParaRPr lang="en-US" sz="1400" b="1" strike="noStrike" spc="-1" dirty="0">
              <a:solidFill>
                <a:schemeClr val="tx1">
                  <a:lumMod val="65000"/>
                  <a:lumOff val="35000"/>
                </a:schemeClr>
              </a:solidFill>
              <a:latin typeface="+mj-lt"/>
            </a:endParaRPr>
          </a:p>
        </p:txBody>
      </p:sp>
      <p:sp>
        <p:nvSpPr>
          <p:cNvPr id="430" name="CustomShape 11"/>
          <p:cNvSpPr/>
          <p:nvPr/>
        </p:nvSpPr>
        <p:spPr>
          <a:xfrm>
            <a:off x="1170000" y="3121920"/>
            <a:ext cx="3298320" cy="615068"/>
          </a:xfrm>
          <a:prstGeom prst="rect">
            <a:avLst/>
          </a:prstGeom>
          <a:noFill/>
          <a:ln>
            <a:noFill/>
          </a:ln>
        </p:spPr>
        <p:style>
          <a:lnRef idx="0">
            <a:scrgbClr r="0" g="0" b="0"/>
          </a:lnRef>
          <a:fillRef idx="0">
            <a:scrgbClr r="0" g="0" b="0"/>
          </a:fillRef>
          <a:effectRef idx="0">
            <a:scrgbClr r="0" g="0" b="0"/>
          </a:effectRef>
          <a:fontRef idx="minor"/>
        </p:style>
        <p:txBody>
          <a:bodyPr lIns="60120" tIns="30240" rIns="60120" bIns="30240">
            <a:spAutoFit/>
          </a:bodyPr>
          <a:lstStyle/>
          <a:p>
            <a:pPr>
              <a:lnSpc>
                <a:spcPct val="100000"/>
              </a:lnSpc>
            </a:pPr>
            <a:r>
              <a:rPr lang="en-US" sz="3600" b="1" strike="noStrike" spc="-1" dirty="0">
                <a:solidFill>
                  <a:srgbClr val="FFFFFF"/>
                </a:solidFill>
                <a:latin typeface="+mj-lt"/>
                <a:ea typeface="Microsoft YaHei"/>
              </a:rPr>
              <a:t>Thank You</a:t>
            </a:r>
            <a:endParaRPr lang="en-US" sz="3600" b="0" strike="noStrike" spc="-1" dirty="0">
              <a:latin typeface="+mj-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 name="Picture 311"/>
          <p:cNvPicPr/>
          <p:nvPr/>
        </p:nvPicPr>
        <p:blipFill>
          <a:blip r:embed="rId3"/>
          <a:stretch/>
        </p:blipFill>
        <p:spPr>
          <a:xfrm>
            <a:off x="4320" y="1080"/>
            <a:ext cx="12214800" cy="5713200"/>
          </a:xfrm>
          <a:prstGeom prst="rect">
            <a:avLst/>
          </a:prstGeom>
          <a:ln>
            <a:noFill/>
          </a:ln>
        </p:spPr>
      </p:pic>
      <p:sp>
        <p:nvSpPr>
          <p:cNvPr id="313" name="CustomShape 1"/>
          <p:cNvSpPr/>
          <p:nvPr/>
        </p:nvSpPr>
        <p:spPr>
          <a:xfrm>
            <a:off x="277200" y="542520"/>
            <a:ext cx="11719440" cy="151956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800" b="1" i="0" u="none" strike="noStrike" kern="1200" cap="none" spc="-1" normalizeH="0" baseline="0" noProof="0" dirty="0">
                <a:ln>
                  <a:noFill/>
                </a:ln>
                <a:solidFill>
                  <a:srgbClr val="FFFFFF"/>
                </a:solidFill>
                <a:effectLst/>
                <a:uLnTx/>
                <a:uFillTx/>
                <a:latin typeface="+mj-lt"/>
                <a:ea typeface="DejaVu Sans"/>
              </a:rPr>
              <a:t>ISA</a:t>
            </a:r>
            <a:endParaRPr kumimoji="0" lang="en-US" sz="8800" b="0" i="0" u="none" strike="noStrike" kern="1200" cap="none" spc="-1" normalizeH="0" baseline="0" noProof="0" dirty="0">
              <a:ln>
                <a:noFill/>
              </a:ln>
              <a:solidFill>
                <a:prstClr val="black"/>
              </a:solidFill>
              <a:effectLst/>
              <a:uLnTx/>
              <a:uFillTx/>
              <a:latin typeface="+mj-lt"/>
            </a:endParaRPr>
          </a:p>
        </p:txBody>
      </p:sp>
      <p:sp>
        <p:nvSpPr>
          <p:cNvPr id="315" name="CustomShape 3"/>
          <p:cNvSpPr/>
          <p:nvPr/>
        </p:nvSpPr>
        <p:spPr>
          <a:xfrm>
            <a:off x="455400" y="5252045"/>
            <a:ext cx="11245680" cy="1461240"/>
          </a:xfrm>
          <a:prstGeom prst="round2DiagRect">
            <a:avLst>
              <a:gd name="adj1" fmla="val 16667"/>
              <a:gd name="adj2" fmla="val 0"/>
            </a:avLst>
          </a:prstGeom>
          <a:noFill/>
          <a:ln w="12600">
            <a:noFill/>
          </a:ln>
        </p:spPr>
        <p:style>
          <a:lnRef idx="0">
            <a:scrgbClr r="0" g="0" b="0"/>
          </a:lnRef>
          <a:fillRef idx="0">
            <a:scrgbClr r="0" g="0" b="0"/>
          </a:fillRef>
          <a:effectRef idx="0">
            <a:scrgbClr r="0" g="0" b="0"/>
          </a:effectRef>
          <a:fontRef idx="minor"/>
        </p:style>
        <p:txBody>
          <a:bodyPr lIns="54720" tIns="54720" rIns="54720" bIns="5472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1" normalizeH="0" baseline="0" noProof="0" dirty="0">
              <a:ln>
                <a:noFill/>
              </a:ln>
              <a:solidFill>
                <a:prstClr val="black"/>
              </a:solidFill>
              <a:effectLst/>
              <a:uLnTx/>
              <a:uFillTx/>
              <a:latin typeface="+mj-lt"/>
            </a:endParaRPr>
          </a:p>
          <a:p>
            <a:pPr marL="0" marR="0" lvl="0" indent="0" algn="l" defTabSz="914400" rtl="0" eaLnBrk="1" fontAlgn="auto" latinLnBrk="0" hangingPunct="1">
              <a:lnSpc>
                <a:spcPct val="115000"/>
              </a:lnSpc>
              <a:spcBef>
                <a:spcPts val="0"/>
              </a:spcBef>
              <a:spcAft>
                <a:spcPts val="0"/>
              </a:spcAft>
              <a:buClrTx/>
              <a:buSzTx/>
              <a:buFontTx/>
              <a:buNone/>
              <a:tabLst/>
              <a:defRPr/>
            </a:pPr>
            <a:r>
              <a:rPr kumimoji="0" lang="en-US" sz="1300" b="0" i="1" u="none" strike="noStrike" kern="1200" cap="none" spc="-1" normalizeH="0" baseline="0" noProof="0" dirty="0">
                <a:ln>
                  <a:noFill/>
                </a:ln>
                <a:solidFill>
                  <a:srgbClr val="666666"/>
                </a:solidFill>
                <a:effectLst/>
                <a:uLnTx/>
                <a:uFillTx/>
                <a:latin typeface="+mj-lt"/>
                <a:ea typeface="DejaVu Sans"/>
              </a:rPr>
              <a:t>“In future, when people talk of organisations for the welfare of mankind established in the 21</a:t>
            </a:r>
            <a:r>
              <a:rPr kumimoji="0" lang="en-US" sz="1300" b="0" i="1" u="none" strike="noStrike" kern="1200" cap="none" spc="-1" normalizeH="0" baseline="30000" noProof="0" dirty="0">
                <a:ln>
                  <a:noFill/>
                </a:ln>
                <a:solidFill>
                  <a:srgbClr val="666666"/>
                </a:solidFill>
                <a:effectLst/>
                <a:uLnTx/>
                <a:uFillTx/>
                <a:latin typeface="+mj-lt"/>
                <a:ea typeface="DejaVu Sans"/>
              </a:rPr>
              <a:t>st</a:t>
            </a:r>
            <a:r>
              <a:rPr kumimoji="0" lang="en-US" sz="1300" b="0" i="1" u="none" strike="noStrike" kern="1200" cap="none" spc="-1" normalizeH="0" baseline="0" noProof="0" dirty="0">
                <a:ln>
                  <a:noFill/>
                </a:ln>
                <a:solidFill>
                  <a:srgbClr val="666666"/>
                </a:solidFill>
                <a:effectLst/>
                <a:uLnTx/>
                <a:uFillTx/>
                <a:latin typeface="+mj-lt"/>
                <a:ea typeface="DejaVu Sans"/>
              </a:rPr>
              <a:t> century, the International Solar Alliance will be at the top of the list. This is a great forum to work towards ensuring climate justice. The ISA will have the same role in future what is currently played by the OPEC. The role, which is being played by oil wells now, will be played by rays of sun in future. The ISA will meet the energy requirements of the world in the years to come”.</a:t>
            </a:r>
            <a:endParaRPr kumimoji="0" lang="en-US" sz="1300" b="0" i="0" u="none" strike="noStrike" kern="1200" cap="none" spc="-1" normalizeH="0" baseline="0" noProof="0" dirty="0">
              <a:ln>
                <a:noFill/>
              </a:ln>
              <a:solidFill>
                <a:prstClr val="black"/>
              </a:solidFill>
              <a:effectLst/>
              <a:uLnTx/>
              <a:uFillTx/>
              <a:latin typeface="+mj-lt"/>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1" normalizeH="0" baseline="0" noProof="0" dirty="0">
                <a:ln>
                  <a:noFill/>
                </a:ln>
                <a:solidFill>
                  <a:srgbClr val="FF8000"/>
                </a:solidFill>
                <a:effectLst/>
                <a:uLnTx/>
                <a:uFillTx/>
                <a:latin typeface="+mj-lt"/>
                <a:ea typeface="DejaVu Sans"/>
              </a:rPr>
              <a:t>- Narendra Modi, Hon’ble Prime Minister of India</a:t>
            </a:r>
            <a:endParaRPr kumimoji="0" lang="en-US" sz="1400" b="0" i="0" u="none" strike="noStrike" kern="1200" cap="none" spc="-1" normalizeH="0" baseline="0" noProof="0" dirty="0">
              <a:ln>
                <a:noFill/>
              </a:ln>
              <a:solidFill>
                <a:prstClr val="black"/>
              </a:solidFill>
              <a:effectLst/>
              <a:uLnTx/>
              <a:uFillTx/>
              <a:latin typeface="+mj-lt"/>
            </a:endParaRPr>
          </a:p>
        </p:txBody>
      </p:sp>
      <p:sp>
        <p:nvSpPr>
          <p:cNvPr id="316" name="CustomShape 4"/>
          <p:cNvSpPr/>
          <p:nvPr/>
        </p:nvSpPr>
        <p:spPr>
          <a:xfrm>
            <a:off x="7113600" y="1208160"/>
            <a:ext cx="4844160" cy="306323"/>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1" normalizeH="0" baseline="0" noProof="0" dirty="0">
                <a:ln>
                  <a:noFill/>
                </a:ln>
                <a:solidFill>
                  <a:srgbClr val="069A2E"/>
                </a:solidFill>
                <a:effectLst/>
                <a:uLnTx/>
                <a:uFillTx/>
                <a:latin typeface="+mj-lt"/>
                <a:ea typeface="Lato Light"/>
              </a:rPr>
              <a:t>GOAL 7</a:t>
            </a:r>
            <a:endParaRPr kumimoji="0" lang="en-US" sz="1400" b="0" i="0" u="none" strike="noStrike" kern="1200" cap="none" spc="-1" normalizeH="0" baseline="0" noProof="0" dirty="0">
              <a:ln>
                <a:noFill/>
              </a:ln>
              <a:solidFill>
                <a:prstClr val="black"/>
              </a:solidFill>
              <a:effectLst/>
              <a:uLnTx/>
              <a:uFillTx/>
              <a:latin typeface="+mj-lt"/>
            </a:endParaRPr>
          </a:p>
        </p:txBody>
      </p:sp>
      <p:sp>
        <p:nvSpPr>
          <p:cNvPr id="317" name="CustomShape 5"/>
          <p:cNvSpPr/>
          <p:nvPr/>
        </p:nvSpPr>
        <p:spPr>
          <a:xfrm>
            <a:off x="8503920" y="1468440"/>
            <a:ext cx="2101680" cy="644877"/>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168253"/>
                </a:solidFill>
                <a:effectLst/>
                <a:uLnTx/>
                <a:uFillTx/>
                <a:latin typeface="+mj-lt"/>
                <a:ea typeface="Lato Light"/>
              </a:rPr>
              <a:t>Ensure access to affordable, reliable, sustainable and modern energy for all</a:t>
            </a:r>
            <a:endParaRPr kumimoji="0" lang="en-US" sz="1200" b="0" i="0" u="none" strike="noStrike" kern="1200" cap="none" spc="-1" normalizeH="0" baseline="0" noProof="0" dirty="0">
              <a:ln>
                <a:noFill/>
              </a:ln>
              <a:solidFill>
                <a:prstClr val="black"/>
              </a:solidFill>
              <a:effectLst/>
              <a:uLnTx/>
              <a:uFillTx/>
              <a:latin typeface="+mj-lt"/>
            </a:endParaRPr>
          </a:p>
        </p:txBody>
      </p:sp>
      <p:sp>
        <p:nvSpPr>
          <p:cNvPr id="318" name="CustomShape 6"/>
          <p:cNvSpPr/>
          <p:nvPr/>
        </p:nvSpPr>
        <p:spPr>
          <a:xfrm>
            <a:off x="7113600" y="2395800"/>
            <a:ext cx="4844160" cy="306323"/>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1" normalizeH="0" baseline="0" noProof="0" dirty="0">
                <a:ln>
                  <a:noFill/>
                </a:ln>
                <a:solidFill>
                  <a:srgbClr val="FFFF00"/>
                </a:solidFill>
                <a:effectLst/>
                <a:uLnTx/>
                <a:uFillTx/>
                <a:latin typeface="+mj-lt"/>
                <a:ea typeface="Lato Light"/>
              </a:rPr>
              <a:t>GOAL 13</a:t>
            </a:r>
            <a:endParaRPr kumimoji="0" lang="en-US" sz="1400" b="0" i="0" u="none" strike="noStrike" kern="1200" cap="none" spc="-1" normalizeH="0" baseline="0" noProof="0" dirty="0">
              <a:ln>
                <a:noFill/>
              </a:ln>
              <a:solidFill>
                <a:prstClr val="black"/>
              </a:solidFill>
              <a:effectLst/>
              <a:uLnTx/>
              <a:uFillTx/>
              <a:latin typeface="+mj-lt"/>
            </a:endParaRPr>
          </a:p>
        </p:txBody>
      </p:sp>
      <p:sp>
        <p:nvSpPr>
          <p:cNvPr id="319" name="CustomShape 7"/>
          <p:cNvSpPr/>
          <p:nvPr/>
        </p:nvSpPr>
        <p:spPr>
          <a:xfrm>
            <a:off x="8503920" y="2656080"/>
            <a:ext cx="2101680" cy="460211"/>
          </a:xfrm>
          <a:prstGeom prst="rect">
            <a:avLst/>
          </a:prstGeom>
          <a:noFill/>
          <a:ln w="12600">
            <a:noFill/>
          </a:ln>
        </p:spPr>
        <p:style>
          <a:lnRef idx="0">
            <a:scrgbClr r="0" g="0" b="0"/>
          </a:lnRef>
          <a:fillRef idx="0">
            <a:scrgbClr r="0" g="0" b="0"/>
          </a:fillRef>
          <a:effectRef idx="0">
            <a:scrgbClr r="0" g="0" b="0"/>
          </a:effectRef>
          <a:fontRef idx="minor"/>
        </p:style>
        <p:txBody>
          <a:bodyPr lIns="45720" tIns="45000" rIns="45720" bIns="4500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1" normalizeH="0" baseline="0" noProof="0" dirty="0">
                <a:ln>
                  <a:noFill/>
                </a:ln>
                <a:solidFill>
                  <a:srgbClr val="FFFF00"/>
                </a:solidFill>
                <a:effectLst/>
                <a:uLnTx/>
                <a:uFillTx/>
                <a:latin typeface="+mj-lt"/>
                <a:ea typeface="Lato Light"/>
              </a:rPr>
              <a:t>Take urgent action to Combat climate change</a:t>
            </a:r>
            <a:endParaRPr kumimoji="0" lang="en-US" sz="1200" b="0" i="0" u="none" strike="noStrike" kern="1200" cap="none" spc="-1" normalizeH="0" baseline="0" noProof="0" dirty="0">
              <a:ln>
                <a:noFill/>
              </a:ln>
              <a:solidFill>
                <a:prstClr val="black"/>
              </a:solidFill>
              <a:effectLst/>
              <a:uLnTx/>
              <a:uFillTx/>
              <a:latin typeface="+mj-lt"/>
            </a:endParaRPr>
          </a:p>
        </p:txBody>
      </p:sp>
      <p:sp>
        <p:nvSpPr>
          <p:cNvPr id="320" name="CustomShape 8"/>
          <p:cNvSpPr/>
          <p:nvPr/>
        </p:nvSpPr>
        <p:spPr>
          <a:xfrm>
            <a:off x="277200" y="214560"/>
            <a:ext cx="2757960" cy="490988"/>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600" b="1" i="0" u="none" strike="noStrike" kern="1200" cap="none" spc="-1" normalizeH="0" baseline="0" noProof="0" dirty="0">
                <a:ln>
                  <a:noFill/>
                </a:ln>
                <a:solidFill>
                  <a:srgbClr val="FFFFFF"/>
                </a:solidFill>
                <a:effectLst/>
                <a:uLnTx/>
                <a:uFillTx/>
                <a:latin typeface="+mj-lt"/>
                <a:ea typeface="Microsoft YaHei"/>
              </a:rPr>
              <a:t>GENESIS OF</a:t>
            </a:r>
            <a:endParaRPr kumimoji="0" lang="en-US" sz="2600" b="0" i="0" u="none" strike="noStrike" kern="1200" cap="none" spc="-1" normalizeH="0" baseline="0" noProof="0" dirty="0">
              <a:ln>
                <a:noFill/>
              </a:ln>
              <a:solidFill>
                <a:prstClr val="black"/>
              </a:solidFill>
              <a:effectLst/>
              <a:uLnTx/>
              <a:uFillTx/>
              <a:latin typeface="+mj-lt"/>
            </a:endParaRPr>
          </a:p>
        </p:txBody>
      </p:sp>
      <p:sp>
        <p:nvSpPr>
          <p:cNvPr id="321" name="CustomShape 9"/>
          <p:cNvSpPr/>
          <p:nvPr/>
        </p:nvSpPr>
        <p:spPr>
          <a:xfrm>
            <a:off x="1974960" y="2296440"/>
            <a:ext cx="4681440" cy="79740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marL="0" marR="0" lvl="0" indent="0" algn="just" defTabSz="914400" rtl="0" eaLnBrk="1" fontAlgn="auto" latinLnBrk="0" hangingPunct="1">
              <a:lnSpc>
                <a:spcPct val="100000"/>
              </a:lnSpc>
              <a:spcBef>
                <a:spcPts val="0"/>
              </a:spcBef>
              <a:spcAft>
                <a:spcPts val="2880"/>
              </a:spcAft>
              <a:buClrTx/>
              <a:buSzTx/>
              <a:buFontTx/>
              <a:buNone/>
              <a:tabLst/>
              <a:defRPr/>
            </a:pPr>
            <a:r>
              <a:rPr kumimoji="0" lang="en-US" sz="1400" b="0" i="0" u="none" strike="noStrike" kern="1200" cap="none" spc="-1" normalizeH="0" baseline="0" noProof="0" dirty="0">
                <a:ln>
                  <a:noFill/>
                </a:ln>
                <a:solidFill>
                  <a:srgbClr val="FFFFFF"/>
                </a:solidFill>
                <a:effectLst/>
                <a:uLnTx/>
                <a:uFillTx/>
                <a:latin typeface="+mj-lt"/>
                <a:ea typeface="DejaVu Sans"/>
              </a:rPr>
              <a:t>International Solar Alliance was launched on 30 November 2015 at 21</a:t>
            </a:r>
            <a:r>
              <a:rPr kumimoji="0" lang="en-US" sz="1400" b="0" i="0" u="none" strike="noStrike" kern="1200" cap="none" spc="-1" normalizeH="0" baseline="30000" noProof="0" dirty="0">
                <a:ln>
                  <a:noFill/>
                </a:ln>
                <a:solidFill>
                  <a:srgbClr val="FFFFFF"/>
                </a:solidFill>
                <a:effectLst/>
                <a:uLnTx/>
                <a:uFillTx/>
                <a:latin typeface="+mj-lt"/>
                <a:ea typeface="DejaVu Sans"/>
              </a:rPr>
              <a:t>st</a:t>
            </a:r>
            <a:r>
              <a:rPr kumimoji="0" lang="en-US" sz="1400" b="0" i="0" u="none" strike="noStrike" kern="1200" cap="none" spc="-1" normalizeH="0" baseline="0" noProof="0" dirty="0">
                <a:ln>
                  <a:noFill/>
                </a:ln>
                <a:solidFill>
                  <a:srgbClr val="FFFFFF"/>
                </a:solidFill>
                <a:effectLst/>
                <a:uLnTx/>
                <a:uFillTx/>
                <a:latin typeface="+mj-lt"/>
                <a:ea typeface="DejaVu Sans"/>
              </a:rPr>
              <a:t> Conference of Parties to the United Nations Framework Convention on Climate Change (COP 21) </a:t>
            </a:r>
            <a:endParaRPr kumimoji="0" lang="en-US" sz="1400" b="0" i="0" u="none" strike="noStrike" kern="1200" cap="none" spc="-1" normalizeH="0" baseline="0" noProof="0" dirty="0">
              <a:ln>
                <a:noFill/>
              </a:ln>
              <a:solidFill>
                <a:prstClr val="black"/>
              </a:solidFill>
              <a:effectLst/>
              <a:uLnTx/>
              <a:uFillTx/>
              <a:latin typeface="+mj-lt"/>
            </a:endParaRPr>
          </a:p>
        </p:txBody>
      </p:sp>
      <p:sp>
        <p:nvSpPr>
          <p:cNvPr id="322" name="CustomShape 10"/>
          <p:cNvSpPr/>
          <p:nvPr/>
        </p:nvSpPr>
        <p:spPr>
          <a:xfrm>
            <a:off x="1974960" y="3340440"/>
            <a:ext cx="4681440" cy="79740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marL="0" marR="0" lvl="0" indent="0" algn="just" defTabSz="914400" rtl="0" eaLnBrk="1" fontAlgn="auto" latinLnBrk="0" hangingPunct="1">
              <a:lnSpc>
                <a:spcPct val="100000"/>
              </a:lnSpc>
              <a:spcBef>
                <a:spcPts val="0"/>
              </a:spcBef>
              <a:spcAft>
                <a:spcPts val="2880"/>
              </a:spcAft>
              <a:buClrTx/>
              <a:buSzTx/>
              <a:buFontTx/>
              <a:buNone/>
              <a:tabLst/>
              <a:defRPr/>
            </a:pPr>
            <a:r>
              <a:rPr kumimoji="0" lang="en-US" sz="1400" b="0" i="0" u="none" strike="noStrike" kern="1200" cap="none" spc="-1" normalizeH="0" baseline="0" noProof="0" dirty="0">
                <a:ln>
                  <a:noFill/>
                </a:ln>
                <a:solidFill>
                  <a:srgbClr val="FFFFFF"/>
                </a:solidFill>
                <a:effectLst/>
                <a:uLnTx/>
                <a:uFillTx/>
                <a:latin typeface="+mj-lt"/>
                <a:ea typeface="DejaVu Sans"/>
              </a:rPr>
              <a:t>A global platform for cooperation among countries to increase the use of solar energy in a safe, convenient, affordable, equitable and sustainable manner</a:t>
            </a:r>
            <a:endParaRPr kumimoji="0" lang="en-US" sz="1400" b="0" i="0" u="none" strike="noStrike" kern="1200" cap="none" spc="-1" normalizeH="0" baseline="0" noProof="0" dirty="0">
              <a:ln>
                <a:noFill/>
              </a:ln>
              <a:solidFill>
                <a:prstClr val="black"/>
              </a:solidFill>
              <a:effectLst/>
              <a:uLnTx/>
              <a:uFillTx/>
              <a:latin typeface="+mj-lt"/>
            </a:endParaRPr>
          </a:p>
        </p:txBody>
      </p:sp>
      <p:sp>
        <p:nvSpPr>
          <p:cNvPr id="323" name="CustomShape 11"/>
          <p:cNvSpPr/>
          <p:nvPr/>
        </p:nvSpPr>
        <p:spPr>
          <a:xfrm>
            <a:off x="1974959" y="4384440"/>
            <a:ext cx="4681439" cy="79740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marL="0" marR="0" lvl="0" indent="0" algn="just" defTabSz="914400" rtl="0" eaLnBrk="1" fontAlgn="auto" latinLnBrk="0" hangingPunct="1">
              <a:lnSpc>
                <a:spcPct val="100000"/>
              </a:lnSpc>
              <a:spcBef>
                <a:spcPts val="0"/>
              </a:spcBef>
              <a:spcAft>
                <a:spcPts val="2880"/>
              </a:spcAft>
              <a:buClrTx/>
              <a:buSzTx/>
              <a:buFontTx/>
              <a:buNone/>
              <a:tabLst/>
              <a:defRPr/>
            </a:pPr>
            <a:r>
              <a:rPr kumimoji="0" lang="en-US" sz="1400" b="0" i="0" u="none" strike="noStrike" kern="1200" cap="none" spc="-1" normalizeH="0" baseline="0" noProof="0" dirty="0">
                <a:ln>
                  <a:noFill/>
                </a:ln>
                <a:solidFill>
                  <a:srgbClr val="FFFFFF"/>
                </a:solidFill>
                <a:effectLst/>
                <a:uLnTx/>
                <a:uFillTx/>
                <a:latin typeface="+mj-lt"/>
                <a:ea typeface="DejaVu Sans"/>
              </a:rPr>
              <a:t>The only International body with exclusive focus on solar energy</a:t>
            </a:r>
            <a:endParaRPr kumimoji="0" lang="en-US" sz="1400" b="0" i="0" u="none" strike="noStrike" kern="1200" cap="none" spc="-1" normalizeH="0" baseline="0" noProof="0" dirty="0">
              <a:ln>
                <a:noFill/>
              </a:ln>
              <a:solidFill>
                <a:prstClr val="black"/>
              </a:solidFill>
              <a:effectLst/>
              <a:uLnTx/>
              <a:uFillTx/>
              <a:latin typeface="+mj-lt"/>
            </a:endParaRPr>
          </a:p>
        </p:txBody>
      </p:sp>
      <p:sp>
        <p:nvSpPr>
          <p:cNvPr id="324" name="CustomShape 12"/>
          <p:cNvSpPr/>
          <p:nvPr/>
        </p:nvSpPr>
        <p:spPr>
          <a:xfrm>
            <a:off x="579960" y="2287800"/>
            <a:ext cx="1141560" cy="31932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marL="0" marR="0" lvl="0" indent="0" algn="ctr" defTabSz="914400" rtl="0" eaLnBrk="1" fontAlgn="auto" latinLnBrk="0" hangingPunct="1">
              <a:lnSpc>
                <a:spcPct val="100000"/>
              </a:lnSpc>
              <a:spcBef>
                <a:spcPts val="0"/>
              </a:spcBef>
              <a:spcAft>
                <a:spcPts val="601"/>
              </a:spcAft>
              <a:buClrTx/>
              <a:buSzTx/>
              <a:buFontTx/>
              <a:buNone/>
              <a:tabLst/>
              <a:defRPr/>
            </a:pPr>
            <a:r>
              <a:rPr kumimoji="0" lang="en-US" sz="1200" b="1" i="0" u="none" strike="noStrike" kern="1200" cap="none" spc="-1" normalizeH="0" baseline="0" noProof="0" dirty="0">
                <a:ln>
                  <a:noFill/>
                </a:ln>
                <a:solidFill>
                  <a:srgbClr val="FFFF00"/>
                </a:solidFill>
                <a:effectLst/>
                <a:uLnTx/>
                <a:uFillTx/>
                <a:latin typeface="+mj-lt"/>
                <a:ea typeface="DejaVu Sans"/>
              </a:rPr>
              <a:t>Background</a:t>
            </a:r>
            <a:endParaRPr kumimoji="0" lang="en-US" sz="1200" b="0" i="0" u="none" strike="noStrike" kern="1200" cap="none" spc="-1" normalizeH="0" baseline="0" noProof="0" dirty="0">
              <a:ln>
                <a:noFill/>
              </a:ln>
              <a:solidFill>
                <a:prstClr val="black"/>
              </a:solidFill>
              <a:effectLst/>
              <a:uLnTx/>
              <a:uFillTx/>
              <a:latin typeface="+mj-lt"/>
            </a:endParaRPr>
          </a:p>
        </p:txBody>
      </p:sp>
      <p:sp>
        <p:nvSpPr>
          <p:cNvPr id="325" name="CustomShape 13"/>
          <p:cNvSpPr/>
          <p:nvPr/>
        </p:nvSpPr>
        <p:spPr>
          <a:xfrm>
            <a:off x="579960" y="3311280"/>
            <a:ext cx="1141560" cy="31932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marL="0" marR="0" lvl="0" indent="0" algn="ctr" defTabSz="914400" rtl="0" eaLnBrk="1" fontAlgn="auto" latinLnBrk="0" hangingPunct="1">
              <a:lnSpc>
                <a:spcPct val="100000"/>
              </a:lnSpc>
              <a:spcBef>
                <a:spcPts val="0"/>
              </a:spcBef>
              <a:spcAft>
                <a:spcPts val="601"/>
              </a:spcAft>
              <a:buClrTx/>
              <a:buSzTx/>
              <a:buFontTx/>
              <a:buNone/>
              <a:tabLst/>
              <a:defRPr/>
            </a:pPr>
            <a:r>
              <a:rPr kumimoji="0" lang="en-US" sz="1200" b="1" i="0" u="none" strike="noStrike" kern="1200" cap="none" spc="-1" normalizeH="0" baseline="0" noProof="0" dirty="0">
                <a:ln>
                  <a:noFill/>
                </a:ln>
                <a:solidFill>
                  <a:srgbClr val="FFFF00"/>
                </a:solidFill>
                <a:effectLst/>
                <a:uLnTx/>
                <a:uFillTx/>
                <a:latin typeface="+mj-lt"/>
                <a:ea typeface="DejaVu Sans"/>
              </a:rPr>
              <a:t>Introduction</a:t>
            </a:r>
            <a:endParaRPr kumimoji="0" lang="en-US" sz="1200" b="0" i="0" u="none" strike="noStrike" kern="1200" cap="none" spc="-1" normalizeH="0" baseline="0" noProof="0" dirty="0">
              <a:ln>
                <a:noFill/>
              </a:ln>
              <a:solidFill>
                <a:prstClr val="black"/>
              </a:solidFill>
              <a:effectLst/>
              <a:uLnTx/>
              <a:uFillTx/>
              <a:latin typeface="+mj-lt"/>
            </a:endParaRPr>
          </a:p>
        </p:txBody>
      </p:sp>
      <p:sp>
        <p:nvSpPr>
          <p:cNvPr id="326" name="CustomShape 14"/>
          <p:cNvSpPr/>
          <p:nvPr/>
        </p:nvSpPr>
        <p:spPr>
          <a:xfrm>
            <a:off x="579960" y="4369320"/>
            <a:ext cx="1141560" cy="31932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marL="0" marR="0" lvl="0" indent="0" algn="ctr" defTabSz="914400" rtl="0" eaLnBrk="1" fontAlgn="auto" latinLnBrk="0" hangingPunct="1">
              <a:lnSpc>
                <a:spcPct val="100000"/>
              </a:lnSpc>
              <a:spcBef>
                <a:spcPts val="0"/>
              </a:spcBef>
              <a:spcAft>
                <a:spcPts val="601"/>
              </a:spcAft>
              <a:buClrTx/>
              <a:buSzTx/>
              <a:buFontTx/>
              <a:buNone/>
              <a:tabLst/>
              <a:defRPr/>
            </a:pPr>
            <a:r>
              <a:rPr kumimoji="0" lang="en-US" sz="1200" b="1" i="0" u="none" strike="noStrike" kern="1200" cap="none" spc="-1" normalizeH="0" baseline="0" noProof="0" dirty="0">
                <a:ln>
                  <a:noFill/>
                </a:ln>
                <a:solidFill>
                  <a:srgbClr val="FFFF00"/>
                </a:solidFill>
                <a:effectLst/>
                <a:uLnTx/>
                <a:uFillTx/>
                <a:latin typeface="+mj-lt"/>
                <a:ea typeface="DejaVu Sans"/>
              </a:rPr>
              <a:t>Uniqueness</a:t>
            </a:r>
            <a:endParaRPr kumimoji="0" lang="en-US" sz="1200" b="0" i="0" u="none" strike="noStrike" kern="1200" cap="none" spc="-1" normalizeH="0" baseline="0" noProof="0" dirty="0">
              <a:ln>
                <a:noFill/>
              </a:ln>
              <a:solidFill>
                <a:prstClr val="black"/>
              </a:solidFill>
              <a:effectLst/>
              <a:uLnTx/>
              <a:uFillTx/>
              <a:latin typeface="+mj-lt"/>
            </a:endParaRPr>
          </a:p>
        </p:txBody>
      </p:sp>
      <p:pic>
        <p:nvPicPr>
          <p:cNvPr id="327" name="Picture 326"/>
          <p:cNvPicPr/>
          <p:nvPr/>
        </p:nvPicPr>
        <p:blipFill>
          <a:blip r:embed="rId4"/>
          <a:stretch/>
        </p:blipFill>
        <p:spPr>
          <a:xfrm>
            <a:off x="346320" y="2336040"/>
            <a:ext cx="218160" cy="218160"/>
          </a:xfrm>
          <a:prstGeom prst="rect">
            <a:avLst/>
          </a:prstGeom>
          <a:ln>
            <a:noFill/>
          </a:ln>
        </p:spPr>
      </p:pic>
      <p:pic>
        <p:nvPicPr>
          <p:cNvPr id="328" name="Picture 327"/>
          <p:cNvPicPr/>
          <p:nvPr/>
        </p:nvPicPr>
        <p:blipFill>
          <a:blip r:embed="rId4"/>
          <a:stretch/>
        </p:blipFill>
        <p:spPr>
          <a:xfrm>
            <a:off x="346320" y="3344040"/>
            <a:ext cx="218160" cy="218160"/>
          </a:xfrm>
          <a:prstGeom prst="rect">
            <a:avLst/>
          </a:prstGeom>
          <a:ln>
            <a:noFill/>
          </a:ln>
        </p:spPr>
      </p:pic>
      <p:pic>
        <p:nvPicPr>
          <p:cNvPr id="329" name="Picture 328"/>
          <p:cNvPicPr/>
          <p:nvPr/>
        </p:nvPicPr>
        <p:blipFill>
          <a:blip r:embed="rId4"/>
          <a:stretch/>
        </p:blipFill>
        <p:spPr>
          <a:xfrm>
            <a:off x="346320" y="4388040"/>
            <a:ext cx="218160" cy="218160"/>
          </a:xfrm>
          <a:prstGeom prst="rect">
            <a:avLst/>
          </a:prstGeom>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472560" y="291960"/>
            <a:ext cx="1171944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spcBef>
                <a:spcPts val="283"/>
              </a:spcBef>
              <a:spcAft>
                <a:spcPts val="283"/>
              </a:spcAft>
            </a:pPr>
            <a:r>
              <a:rPr lang="en-US" sz="3200" b="1" strike="noStrike" spc="-1" dirty="0">
                <a:solidFill>
                  <a:srgbClr val="F5821F"/>
                </a:solidFill>
                <a:latin typeface="Univers" panose="020B0503020202020204" pitchFamily="34" charset="0"/>
                <a:ea typeface="DejaVu Sans"/>
              </a:rPr>
              <a:t>ISA’s Vision</a:t>
            </a:r>
            <a:endParaRPr lang="en-US" sz="3200" b="0" strike="noStrike" spc="-1" dirty="0">
              <a:latin typeface="Univers" panose="020B0503020202020204" pitchFamily="34" charset="0"/>
            </a:endParaRPr>
          </a:p>
        </p:txBody>
      </p:sp>
      <p:sp>
        <p:nvSpPr>
          <p:cNvPr id="23" name="CustomShape 10">
            <a:extLst>
              <a:ext uri="{FF2B5EF4-FFF2-40B4-BE49-F238E27FC236}">
                <a16:creationId xmlns:a16="http://schemas.microsoft.com/office/drawing/2014/main" id="{4EE8E166-675C-4EB2-A38A-A397196E8FF6}"/>
              </a:ext>
            </a:extLst>
          </p:cNvPr>
          <p:cNvSpPr/>
          <p:nvPr/>
        </p:nvSpPr>
        <p:spPr>
          <a:xfrm>
            <a:off x="8895060" y="6513120"/>
            <a:ext cx="2800080" cy="3409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3</a:t>
            </a:fld>
            <a:endParaRPr lang="en-US" sz="1400" b="1" strike="noStrike" spc="-1" dirty="0">
              <a:solidFill>
                <a:schemeClr val="tx1">
                  <a:lumMod val="65000"/>
                  <a:lumOff val="35000"/>
                </a:schemeClr>
              </a:solidFill>
              <a:latin typeface="+mj-lt"/>
            </a:endParaRPr>
          </a:p>
        </p:txBody>
      </p:sp>
      <p:pic>
        <p:nvPicPr>
          <p:cNvPr id="2" name="Picture 1">
            <a:extLst>
              <a:ext uri="{FF2B5EF4-FFF2-40B4-BE49-F238E27FC236}">
                <a16:creationId xmlns:a16="http://schemas.microsoft.com/office/drawing/2014/main" id="{61C18DDB-7A45-4DE6-87F5-B97350F90129}"/>
              </a:ext>
            </a:extLst>
          </p:cNvPr>
          <p:cNvPicPr>
            <a:picLocks noChangeAspect="1"/>
          </p:cNvPicPr>
          <p:nvPr/>
        </p:nvPicPr>
        <p:blipFill>
          <a:blip r:embed="rId3"/>
          <a:stretch>
            <a:fillRect/>
          </a:stretch>
        </p:blipFill>
        <p:spPr>
          <a:xfrm>
            <a:off x="4293115" y="707706"/>
            <a:ext cx="7061760" cy="2908577"/>
          </a:xfrm>
          <a:prstGeom prst="rect">
            <a:avLst/>
          </a:prstGeom>
        </p:spPr>
      </p:pic>
      <p:sp>
        <p:nvSpPr>
          <p:cNvPr id="5" name="Rectangle 4">
            <a:extLst>
              <a:ext uri="{FF2B5EF4-FFF2-40B4-BE49-F238E27FC236}">
                <a16:creationId xmlns:a16="http://schemas.microsoft.com/office/drawing/2014/main" id="{1CC393FC-D9C0-4E4E-941B-191BFAC60177}"/>
              </a:ext>
            </a:extLst>
          </p:cNvPr>
          <p:cNvSpPr/>
          <p:nvPr/>
        </p:nvSpPr>
        <p:spPr>
          <a:xfrm>
            <a:off x="329365" y="1416389"/>
            <a:ext cx="3591303" cy="1200329"/>
          </a:xfrm>
          <a:prstGeom prst="rect">
            <a:avLst/>
          </a:prstGeom>
        </p:spPr>
        <p:txBody>
          <a:bodyPr wrap="square">
            <a:spAutoFit/>
          </a:bodyPr>
          <a:lstStyle/>
          <a:p>
            <a:r>
              <a:rPr lang="en-US" sz="2400" b="1" dirty="0">
                <a:solidFill>
                  <a:srgbClr val="C00000"/>
                </a:solidFill>
                <a:latin typeface="+mj-lt"/>
              </a:rPr>
              <a:t>Every home no matter how far away, will have a light at home</a:t>
            </a:r>
            <a:endParaRPr lang="en-US" sz="2400" dirty="0">
              <a:solidFill>
                <a:srgbClr val="C00000"/>
              </a:solidFill>
              <a:latin typeface="+mj-lt"/>
            </a:endParaRPr>
          </a:p>
        </p:txBody>
      </p:sp>
      <p:sp>
        <p:nvSpPr>
          <p:cNvPr id="3" name="Rectangle 2">
            <a:extLst>
              <a:ext uri="{FF2B5EF4-FFF2-40B4-BE49-F238E27FC236}">
                <a16:creationId xmlns:a16="http://schemas.microsoft.com/office/drawing/2014/main" id="{939EDF72-4F98-472C-A58E-6C3978E7C715}"/>
              </a:ext>
            </a:extLst>
          </p:cNvPr>
          <p:cNvSpPr/>
          <p:nvPr/>
        </p:nvSpPr>
        <p:spPr>
          <a:xfrm>
            <a:off x="-24300" y="3773679"/>
            <a:ext cx="12216299" cy="369332"/>
          </a:xfrm>
          <a:prstGeom prst="rect">
            <a:avLst/>
          </a:prstGeom>
          <a:solidFill>
            <a:schemeClr val="bg1">
              <a:lumMod val="85000"/>
            </a:schemeClr>
          </a:solidFill>
        </p:spPr>
        <p:txBody>
          <a:bodyPr wrap="square">
            <a:spAutoFit/>
          </a:bodyPr>
          <a:lstStyle/>
          <a:p>
            <a:pPr algn="ctr"/>
            <a:r>
              <a:rPr lang="en-US" dirty="0">
                <a:latin typeface="+mj-lt"/>
              </a:rPr>
              <a:t>ISA helps the world to attain</a:t>
            </a:r>
            <a:r>
              <a:rPr lang="en-US" b="1" dirty="0">
                <a:latin typeface="+mj-lt"/>
              </a:rPr>
              <a:t> </a:t>
            </a:r>
            <a:r>
              <a:rPr lang="en-US" b="1" dirty="0">
                <a:solidFill>
                  <a:srgbClr val="C00000"/>
                </a:solidFill>
                <a:latin typeface="+mj-lt"/>
              </a:rPr>
              <a:t>SDG 7 (universal energy access) </a:t>
            </a:r>
            <a:r>
              <a:rPr lang="en-US" dirty="0">
                <a:latin typeface="+mj-lt"/>
              </a:rPr>
              <a:t>and</a:t>
            </a:r>
            <a:r>
              <a:rPr lang="en-US" b="1" dirty="0">
                <a:solidFill>
                  <a:schemeClr val="bg1"/>
                </a:solidFill>
                <a:latin typeface="+mj-lt"/>
              </a:rPr>
              <a:t> </a:t>
            </a:r>
            <a:r>
              <a:rPr lang="en-US" b="1" dirty="0">
                <a:solidFill>
                  <a:srgbClr val="C00000"/>
                </a:solidFill>
                <a:latin typeface="+mj-lt"/>
              </a:rPr>
              <a:t>SDG 13 (combating climate change)</a:t>
            </a:r>
            <a:endParaRPr lang="en-US" dirty="0">
              <a:solidFill>
                <a:srgbClr val="C00000"/>
              </a:solidFill>
              <a:latin typeface="+mj-lt"/>
            </a:endParaRPr>
          </a:p>
        </p:txBody>
      </p:sp>
      <p:sp>
        <p:nvSpPr>
          <p:cNvPr id="4" name="Rectangle 3">
            <a:extLst>
              <a:ext uri="{FF2B5EF4-FFF2-40B4-BE49-F238E27FC236}">
                <a16:creationId xmlns:a16="http://schemas.microsoft.com/office/drawing/2014/main" id="{C169947C-EDBF-4771-BEEC-A7D019B14BFB}"/>
              </a:ext>
            </a:extLst>
          </p:cNvPr>
          <p:cNvSpPr/>
          <p:nvPr/>
        </p:nvSpPr>
        <p:spPr>
          <a:xfrm>
            <a:off x="418453" y="5208013"/>
            <a:ext cx="2405345" cy="1015663"/>
          </a:xfrm>
          <a:prstGeom prst="rect">
            <a:avLst/>
          </a:prstGeom>
        </p:spPr>
        <p:txBody>
          <a:bodyPr wrap="square">
            <a:spAutoFit/>
          </a:bodyPr>
          <a:lstStyle/>
          <a:p>
            <a:pPr algn="ctr"/>
            <a:r>
              <a:rPr lang="en-US" sz="1200" dirty="0">
                <a:latin typeface="+mj-lt"/>
              </a:rPr>
              <a:t>Leveraging its vast network of partners, ISA facilitates funding for solar energy projects, and provides project implementation support</a:t>
            </a:r>
          </a:p>
        </p:txBody>
      </p:sp>
      <p:sp>
        <p:nvSpPr>
          <p:cNvPr id="6" name="Rectangle 5">
            <a:extLst>
              <a:ext uri="{FF2B5EF4-FFF2-40B4-BE49-F238E27FC236}">
                <a16:creationId xmlns:a16="http://schemas.microsoft.com/office/drawing/2014/main" id="{565B42D0-3C3E-467E-A7F8-43234C75FFDC}"/>
              </a:ext>
            </a:extLst>
          </p:cNvPr>
          <p:cNvSpPr/>
          <p:nvPr/>
        </p:nvSpPr>
        <p:spPr>
          <a:xfrm>
            <a:off x="2966029" y="5188719"/>
            <a:ext cx="2987741" cy="1200329"/>
          </a:xfrm>
          <a:prstGeom prst="rect">
            <a:avLst/>
          </a:prstGeom>
        </p:spPr>
        <p:txBody>
          <a:bodyPr wrap="square">
            <a:spAutoFit/>
          </a:bodyPr>
          <a:lstStyle/>
          <a:p>
            <a:pPr algn="ctr"/>
            <a:r>
              <a:rPr lang="en-US" sz="1200" dirty="0">
                <a:latin typeface="+mj-lt"/>
              </a:rPr>
              <a:t>Building capacity and disseminating</a:t>
            </a:r>
          </a:p>
          <a:p>
            <a:pPr algn="ctr"/>
            <a:r>
              <a:rPr lang="en-US" sz="1200" dirty="0">
                <a:latin typeface="+mj-lt"/>
              </a:rPr>
              <a:t>knowledge in the energy and policy ecosystems of member countries, ISA also works to institutionalize programmes to create a job-ready and skilled solar sector workforce</a:t>
            </a:r>
          </a:p>
        </p:txBody>
      </p:sp>
      <p:sp>
        <p:nvSpPr>
          <p:cNvPr id="7" name="Rectangle 6">
            <a:extLst>
              <a:ext uri="{FF2B5EF4-FFF2-40B4-BE49-F238E27FC236}">
                <a16:creationId xmlns:a16="http://schemas.microsoft.com/office/drawing/2014/main" id="{EFBCEE3F-BD80-403B-B3F9-9C51D8E18B54}"/>
              </a:ext>
            </a:extLst>
          </p:cNvPr>
          <p:cNvSpPr/>
          <p:nvPr/>
        </p:nvSpPr>
        <p:spPr>
          <a:xfrm>
            <a:off x="6238232" y="5240966"/>
            <a:ext cx="2269925" cy="830997"/>
          </a:xfrm>
          <a:prstGeom prst="rect">
            <a:avLst/>
          </a:prstGeom>
        </p:spPr>
        <p:txBody>
          <a:bodyPr wrap="square">
            <a:spAutoFit/>
          </a:bodyPr>
          <a:lstStyle/>
          <a:p>
            <a:pPr algn="ctr"/>
            <a:r>
              <a:rPr lang="en-US" sz="1200" dirty="0">
                <a:latin typeface="+mj-lt"/>
              </a:rPr>
              <a:t>The ISA acts as a demand aggregator that identifies innovative and scalable solar solutions and programs</a:t>
            </a:r>
          </a:p>
        </p:txBody>
      </p:sp>
      <p:sp>
        <p:nvSpPr>
          <p:cNvPr id="9" name="Rectangle 8">
            <a:extLst>
              <a:ext uri="{FF2B5EF4-FFF2-40B4-BE49-F238E27FC236}">
                <a16:creationId xmlns:a16="http://schemas.microsoft.com/office/drawing/2014/main" id="{72DE0635-A034-407E-B158-7E5F1737D003}"/>
              </a:ext>
            </a:extLst>
          </p:cNvPr>
          <p:cNvSpPr/>
          <p:nvPr/>
        </p:nvSpPr>
        <p:spPr>
          <a:xfrm>
            <a:off x="9039561" y="5188719"/>
            <a:ext cx="2987741" cy="1015663"/>
          </a:xfrm>
          <a:prstGeom prst="rect">
            <a:avLst/>
          </a:prstGeom>
        </p:spPr>
        <p:txBody>
          <a:bodyPr wrap="square">
            <a:spAutoFit/>
          </a:bodyPr>
          <a:lstStyle/>
          <a:p>
            <a:pPr algn="ctr"/>
            <a:r>
              <a:rPr lang="en-US" sz="1200" dirty="0">
                <a:latin typeface="+mj-lt"/>
              </a:rPr>
              <a:t>ISA incubates innovative financial packages to bring down the cost of solar capital and creates conducive conditions for credit flow on concessional terms to member countries</a:t>
            </a:r>
          </a:p>
        </p:txBody>
      </p:sp>
      <p:grpSp>
        <p:nvGrpSpPr>
          <p:cNvPr id="16" name="Group 15">
            <a:extLst>
              <a:ext uri="{FF2B5EF4-FFF2-40B4-BE49-F238E27FC236}">
                <a16:creationId xmlns:a16="http://schemas.microsoft.com/office/drawing/2014/main" id="{BCB29542-FF4B-401F-A49A-D3D96D069C2C}"/>
              </a:ext>
            </a:extLst>
          </p:cNvPr>
          <p:cNvGrpSpPr/>
          <p:nvPr/>
        </p:nvGrpSpPr>
        <p:grpSpPr>
          <a:xfrm>
            <a:off x="313131" y="4399932"/>
            <a:ext cx="769120" cy="769120"/>
            <a:chOff x="1128908" y="6181480"/>
            <a:chExt cx="769120" cy="769120"/>
          </a:xfrm>
        </p:grpSpPr>
        <p:sp>
          <p:nvSpPr>
            <p:cNvPr id="11" name="Oval 10">
              <a:extLst>
                <a:ext uri="{FF2B5EF4-FFF2-40B4-BE49-F238E27FC236}">
                  <a16:creationId xmlns:a16="http://schemas.microsoft.com/office/drawing/2014/main" id="{84CCBF88-1347-41FA-B4EE-FCDBDC0C3109}"/>
                </a:ext>
              </a:extLst>
            </p:cNvPr>
            <p:cNvSpPr/>
            <p:nvPr/>
          </p:nvSpPr>
          <p:spPr>
            <a:xfrm>
              <a:off x="1128908" y="6181480"/>
              <a:ext cx="769120" cy="769120"/>
            </a:xfrm>
            <a:prstGeom prst="ellipse">
              <a:avLst/>
            </a:prstGeom>
            <a:solidFill>
              <a:srgbClr val="F6AD4C"/>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4898F7F6-A9F3-4D36-8E88-681090D1523B}"/>
                </a:ext>
              </a:extLst>
            </p:cNvPr>
            <p:cNvPicPr>
              <a:picLocks noChangeAspect="1"/>
            </p:cNvPicPr>
            <p:nvPr/>
          </p:nvPicPr>
          <p:blipFill>
            <a:blip r:embed="rId4"/>
            <a:stretch>
              <a:fillRect/>
            </a:stretch>
          </p:blipFill>
          <p:spPr>
            <a:xfrm>
              <a:off x="1278164" y="6349688"/>
              <a:ext cx="443956" cy="422404"/>
            </a:xfrm>
            <a:prstGeom prst="rect">
              <a:avLst/>
            </a:prstGeom>
          </p:spPr>
        </p:pic>
      </p:grpSp>
      <p:grpSp>
        <p:nvGrpSpPr>
          <p:cNvPr id="15" name="Group 14">
            <a:extLst>
              <a:ext uri="{FF2B5EF4-FFF2-40B4-BE49-F238E27FC236}">
                <a16:creationId xmlns:a16="http://schemas.microsoft.com/office/drawing/2014/main" id="{636DE203-51C7-46E1-87A8-19C40B9ADF94}"/>
              </a:ext>
            </a:extLst>
          </p:cNvPr>
          <p:cNvGrpSpPr/>
          <p:nvPr/>
        </p:nvGrpSpPr>
        <p:grpSpPr>
          <a:xfrm>
            <a:off x="3254087" y="4398247"/>
            <a:ext cx="769120" cy="769120"/>
            <a:chOff x="3149600" y="3789954"/>
            <a:chExt cx="769120" cy="769120"/>
          </a:xfrm>
        </p:grpSpPr>
        <p:sp>
          <p:nvSpPr>
            <p:cNvPr id="20" name="Oval 19">
              <a:extLst>
                <a:ext uri="{FF2B5EF4-FFF2-40B4-BE49-F238E27FC236}">
                  <a16:creationId xmlns:a16="http://schemas.microsoft.com/office/drawing/2014/main" id="{89D639D2-7000-41B1-94ED-9A58FC6A145A}"/>
                </a:ext>
              </a:extLst>
            </p:cNvPr>
            <p:cNvSpPr/>
            <p:nvPr/>
          </p:nvSpPr>
          <p:spPr>
            <a:xfrm>
              <a:off x="3149600" y="3789954"/>
              <a:ext cx="769120" cy="769120"/>
            </a:xfrm>
            <a:prstGeom prst="ellipse">
              <a:avLst/>
            </a:prstGeom>
            <a:solidFill>
              <a:srgbClr val="F4D343"/>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E8140239-1A26-49D9-BB36-9B371D7ED3A6}"/>
                </a:ext>
              </a:extLst>
            </p:cNvPr>
            <p:cNvPicPr>
              <a:picLocks noChangeAspect="1"/>
            </p:cNvPicPr>
            <p:nvPr/>
          </p:nvPicPr>
          <p:blipFill>
            <a:blip r:embed="rId5"/>
            <a:stretch>
              <a:fillRect/>
            </a:stretch>
          </p:blipFill>
          <p:spPr>
            <a:xfrm>
              <a:off x="3303223" y="3951362"/>
              <a:ext cx="461873" cy="446304"/>
            </a:xfrm>
            <a:prstGeom prst="rect">
              <a:avLst/>
            </a:prstGeom>
          </p:spPr>
        </p:pic>
      </p:grpSp>
      <p:sp>
        <p:nvSpPr>
          <p:cNvPr id="14" name="Rectangle 13">
            <a:extLst>
              <a:ext uri="{FF2B5EF4-FFF2-40B4-BE49-F238E27FC236}">
                <a16:creationId xmlns:a16="http://schemas.microsoft.com/office/drawing/2014/main" id="{87A58276-CC60-412D-9767-51311134B04A}"/>
              </a:ext>
            </a:extLst>
          </p:cNvPr>
          <p:cNvSpPr/>
          <p:nvPr/>
        </p:nvSpPr>
        <p:spPr>
          <a:xfrm>
            <a:off x="4104061" y="4547281"/>
            <a:ext cx="1196161" cy="400110"/>
          </a:xfrm>
          <a:prstGeom prst="rect">
            <a:avLst/>
          </a:prstGeom>
        </p:spPr>
        <p:txBody>
          <a:bodyPr wrap="none">
            <a:spAutoFit/>
          </a:bodyPr>
          <a:lstStyle/>
          <a:p>
            <a:pPr algn="ctr"/>
            <a:r>
              <a:rPr lang="en-US" sz="2000" b="1" dirty="0"/>
              <a:t>Enabler </a:t>
            </a:r>
          </a:p>
        </p:txBody>
      </p:sp>
      <p:sp>
        <p:nvSpPr>
          <p:cNvPr id="17" name="Rectangle 16">
            <a:extLst>
              <a:ext uri="{FF2B5EF4-FFF2-40B4-BE49-F238E27FC236}">
                <a16:creationId xmlns:a16="http://schemas.microsoft.com/office/drawing/2014/main" id="{97E8F7BF-D546-4B5E-9FBA-4050B5323DE1}"/>
              </a:ext>
            </a:extLst>
          </p:cNvPr>
          <p:cNvSpPr/>
          <p:nvPr/>
        </p:nvSpPr>
        <p:spPr>
          <a:xfrm>
            <a:off x="1168705" y="4544658"/>
            <a:ext cx="1407758" cy="400110"/>
          </a:xfrm>
          <a:prstGeom prst="rect">
            <a:avLst/>
          </a:prstGeom>
        </p:spPr>
        <p:txBody>
          <a:bodyPr wrap="none">
            <a:spAutoFit/>
          </a:bodyPr>
          <a:lstStyle/>
          <a:p>
            <a:pPr algn="ctr"/>
            <a:r>
              <a:rPr lang="en-US" sz="2000" b="1" dirty="0"/>
              <a:t>Facilitator</a:t>
            </a:r>
          </a:p>
        </p:txBody>
      </p:sp>
      <p:grpSp>
        <p:nvGrpSpPr>
          <p:cNvPr id="25" name="Group 24">
            <a:extLst>
              <a:ext uri="{FF2B5EF4-FFF2-40B4-BE49-F238E27FC236}">
                <a16:creationId xmlns:a16="http://schemas.microsoft.com/office/drawing/2014/main" id="{3FA4D99F-BA26-4AAB-99D3-291FC7D3CB09}"/>
              </a:ext>
            </a:extLst>
          </p:cNvPr>
          <p:cNvGrpSpPr/>
          <p:nvPr/>
        </p:nvGrpSpPr>
        <p:grpSpPr>
          <a:xfrm>
            <a:off x="5900740" y="4398247"/>
            <a:ext cx="769120" cy="769120"/>
            <a:chOff x="4382955" y="6336919"/>
            <a:chExt cx="769120" cy="769120"/>
          </a:xfrm>
        </p:grpSpPr>
        <p:sp>
          <p:nvSpPr>
            <p:cNvPr id="26" name="Oval 25">
              <a:extLst>
                <a:ext uri="{FF2B5EF4-FFF2-40B4-BE49-F238E27FC236}">
                  <a16:creationId xmlns:a16="http://schemas.microsoft.com/office/drawing/2014/main" id="{76019DB3-D4E4-472B-BD82-F9293224321F}"/>
                </a:ext>
              </a:extLst>
            </p:cNvPr>
            <p:cNvSpPr/>
            <p:nvPr/>
          </p:nvSpPr>
          <p:spPr>
            <a:xfrm>
              <a:off x="4382955" y="6336919"/>
              <a:ext cx="769120" cy="769120"/>
            </a:xfrm>
            <a:prstGeom prst="ellipse">
              <a:avLst/>
            </a:prstGeom>
            <a:solidFill>
              <a:srgbClr val="F9BC44"/>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a:extLst>
                <a:ext uri="{FF2B5EF4-FFF2-40B4-BE49-F238E27FC236}">
                  <a16:creationId xmlns:a16="http://schemas.microsoft.com/office/drawing/2014/main" id="{EE9A3698-5AD9-41AC-BC4E-598877DE2972}"/>
                </a:ext>
              </a:extLst>
            </p:cNvPr>
            <p:cNvPicPr>
              <a:picLocks noChangeAspect="1"/>
            </p:cNvPicPr>
            <p:nvPr/>
          </p:nvPicPr>
          <p:blipFill>
            <a:blip r:embed="rId6"/>
            <a:stretch>
              <a:fillRect/>
            </a:stretch>
          </p:blipFill>
          <p:spPr>
            <a:xfrm>
              <a:off x="4517116" y="6459110"/>
              <a:ext cx="475544" cy="524738"/>
            </a:xfrm>
            <a:prstGeom prst="rect">
              <a:avLst/>
            </a:prstGeom>
          </p:spPr>
        </p:pic>
      </p:grpSp>
      <p:sp>
        <p:nvSpPr>
          <p:cNvPr id="27" name="Rectangle 26">
            <a:extLst>
              <a:ext uri="{FF2B5EF4-FFF2-40B4-BE49-F238E27FC236}">
                <a16:creationId xmlns:a16="http://schemas.microsoft.com/office/drawing/2014/main" id="{2D67FA34-42C3-4E7E-9AB5-212737967FC0}"/>
              </a:ext>
            </a:extLst>
          </p:cNvPr>
          <p:cNvSpPr/>
          <p:nvPr/>
        </p:nvSpPr>
        <p:spPr>
          <a:xfrm>
            <a:off x="6748241" y="4518527"/>
            <a:ext cx="1665842" cy="400110"/>
          </a:xfrm>
          <a:prstGeom prst="rect">
            <a:avLst/>
          </a:prstGeom>
        </p:spPr>
        <p:txBody>
          <a:bodyPr wrap="none">
            <a:spAutoFit/>
          </a:bodyPr>
          <a:lstStyle/>
          <a:p>
            <a:pPr algn="ctr"/>
            <a:r>
              <a:rPr lang="en-US" sz="2000" b="1" dirty="0"/>
              <a:t>Accelerator</a:t>
            </a:r>
            <a:r>
              <a:rPr lang="en-US" sz="2000" dirty="0"/>
              <a:t> </a:t>
            </a:r>
          </a:p>
        </p:txBody>
      </p:sp>
      <p:sp>
        <p:nvSpPr>
          <p:cNvPr id="28" name="Rectangle 27">
            <a:extLst>
              <a:ext uri="{FF2B5EF4-FFF2-40B4-BE49-F238E27FC236}">
                <a16:creationId xmlns:a16="http://schemas.microsoft.com/office/drawing/2014/main" id="{A3F0EC98-AC3E-4641-9AE1-D0FCB85A590F}"/>
              </a:ext>
            </a:extLst>
          </p:cNvPr>
          <p:cNvSpPr/>
          <p:nvPr/>
        </p:nvSpPr>
        <p:spPr>
          <a:xfrm>
            <a:off x="10001619" y="4518527"/>
            <a:ext cx="1353256" cy="400110"/>
          </a:xfrm>
          <a:prstGeom prst="rect">
            <a:avLst/>
          </a:prstGeom>
        </p:spPr>
        <p:txBody>
          <a:bodyPr wrap="none">
            <a:spAutoFit/>
          </a:bodyPr>
          <a:lstStyle/>
          <a:p>
            <a:r>
              <a:rPr lang="en-US" sz="2000" b="1" dirty="0"/>
              <a:t>Incubator</a:t>
            </a:r>
            <a:endParaRPr lang="en-US" sz="2000" dirty="0"/>
          </a:p>
        </p:txBody>
      </p:sp>
      <p:grpSp>
        <p:nvGrpSpPr>
          <p:cNvPr id="30" name="Group 29">
            <a:extLst>
              <a:ext uri="{FF2B5EF4-FFF2-40B4-BE49-F238E27FC236}">
                <a16:creationId xmlns:a16="http://schemas.microsoft.com/office/drawing/2014/main" id="{E44CD33F-4BEF-4C5B-9494-B7CDE2530EF6}"/>
              </a:ext>
            </a:extLst>
          </p:cNvPr>
          <p:cNvGrpSpPr/>
          <p:nvPr/>
        </p:nvGrpSpPr>
        <p:grpSpPr>
          <a:xfrm>
            <a:off x="9116747" y="4367857"/>
            <a:ext cx="769120" cy="769120"/>
            <a:chOff x="8361302" y="3581503"/>
            <a:chExt cx="769120" cy="769120"/>
          </a:xfrm>
        </p:grpSpPr>
        <p:sp>
          <p:nvSpPr>
            <p:cNvPr id="31" name="Oval 30">
              <a:extLst>
                <a:ext uri="{FF2B5EF4-FFF2-40B4-BE49-F238E27FC236}">
                  <a16:creationId xmlns:a16="http://schemas.microsoft.com/office/drawing/2014/main" id="{755E6EDE-46D1-4B04-80D4-75F373AF4657}"/>
                </a:ext>
              </a:extLst>
            </p:cNvPr>
            <p:cNvSpPr/>
            <p:nvPr/>
          </p:nvSpPr>
          <p:spPr>
            <a:xfrm>
              <a:off x="8361302" y="3581503"/>
              <a:ext cx="769120" cy="769120"/>
            </a:xfrm>
            <a:prstGeom prst="ellipse">
              <a:avLst/>
            </a:prstGeom>
            <a:solidFill>
              <a:srgbClr val="DC6733"/>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a:extLst>
                <a:ext uri="{FF2B5EF4-FFF2-40B4-BE49-F238E27FC236}">
                  <a16:creationId xmlns:a16="http://schemas.microsoft.com/office/drawing/2014/main" id="{FFBA3E4F-873C-4F9D-ACD2-74B2F1176283}"/>
                </a:ext>
              </a:extLst>
            </p:cNvPr>
            <p:cNvPicPr>
              <a:picLocks noChangeAspect="1"/>
            </p:cNvPicPr>
            <p:nvPr/>
          </p:nvPicPr>
          <p:blipFill>
            <a:blip r:embed="rId7"/>
            <a:stretch>
              <a:fillRect/>
            </a:stretch>
          </p:blipFill>
          <p:spPr>
            <a:xfrm>
              <a:off x="8508157" y="3698080"/>
              <a:ext cx="475823" cy="545611"/>
            </a:xfrm>
            <a:prstGeom prst="rect">
              <a:avLst/>
            </a:prstGeom>
          </p:spPr>
        </p:pic>
      </p:grpSp>
    </p:spTree>
    <p:extLst>
      <p:ext uri="{BB962C8B-B14F-4D97-AF65-F5344CB8AC3E}">
        <p14:creationId xmlns:p14="http://schemas.microsoft.com/office/powerpoint/2010/main" val="3046693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472560" y="291960"/>
            <a:ext cx="1171944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spcBef>
                <a:spcPts val="283"/>
              </a:spcBef>
              <a:spcAft>
                <a:spcPts val="283"/>
              </a:spcAft>
            </a:pPr>
            <a:r>
              <a:rPr lang="en-US" sz="3200" b="1" spc="-1" dirty="0">
                <a:solidFill>
                  <a:srgbClr val="F5821F"/>
                </a:solidFill>
                <a:latin typeface="Univers" panose="020B0503020202020204" pitchFamily="34" charset="0"/>
              </a:rPr>
              <a:t>ISA’s Governance Structure</a:t>
            </a:r>
            <a:endParaRPr lang="en-US" sz="3200" spc="-1" dirty="0">
              <a:latin typeface="Univers" panose="020B0503020202020204" pitchFamily="34" charset="0"/>
            </a:endParaRPr>
          </a:p>
        </p:txBody>
      </p:sp>
      <p:sp>
        <p:nvSpPr>
          <p:cNvPr id="72" name="Rectangle 71">
            <a:extLst>
              <a:ext uri="{FF2B5EF4-FFF2-40B4-BE49-F238E27FC236}">
                <a16:creationId xmlns:a16="http://schemas.microsoft.com/office/drawing/2014/main" id="{3B340879-7290-465A-AF9D-E3C05765BD7F}"/>
              </a:ext>
            </a:extLst>
          </p:cNvPr>
          <p:cNvSpPr/>
          <p:nvPr/>
        </p:nvSpPr>
        <p:spPr>
          <a:xfrm>
            <a:off x="472558" y="4757354"/>
            <a:ext cx="11212949" cy="4438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US" sz="1500" dirty="0">
              <a:solidFill>
                <a:schemeClr val="bg1"/>
              </a:solidFill>
            </a:endParaRPr>
          </a:p>
        </p:txBody>
      </p:sp>
      <p:sp>
        <p:nvSpPr>
          <p:cNvPr id="73" name="Rectangle 72">
            <a:extLst>
              <a:ext uri="{FF2B5EF4-FFF2-40B4-BE49-F238E27FC236}">
                <a16:creationId xmlns:a16="http://schemas.microsoft.com/office/drawing/2014/main" id="{64F3306D-502C-40D9-A08D-2C32F58AA288}"/>
              </a:ext>
            </a:extLst>
          </p:cNvPr>
          <p:cNvSpPr/>
          <p:nvPr/>
        </p:nvSpPr>
        <p:spPr>
          <a:xfrm>
            <a:off x="472558" y="3831603"/>
            <a:ext cx="11212949" cy="4924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US" sz="1500" dirty="0">
              <a:solidFill>
                <a:schemeClr val="bg1"/>
              </a:solidFill>
            </a:endParaRPr>
          </a:p>
        </p:txBody>
      </p:sp>
      <p:sp>
        <p:nvSpPr>
          <p:cNvPr id="74" name="Rectangle 73">
            <a:extLst>
              <a:ext uri="{FF2B5EF4-FFF2-40B4-BE49-F238E27FC236}">
                <a16:creationId xmlns:a16="http://schemas.microsoft.com/office/drawing/2014/main" id="{F565EDA5-0D29-492F-8A5B-79BBA6E43869}"/>
              </a:ext>
            </a:extLst>
          </p:cNvPr>
          <p:cNvSpPr/>
          <p:nvPr/>
        </p:nvSpPr>
        <p:spPr>
          <a:xfrm>
            <a:off x="472559" y="1152078"/>
            <a:ext cx="11222581" cy="223449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US" sz="1500" dirty="0">
              <a:solidFill>
                <a:schemeClr val="bg1"/>
              </a:solidFill>
            </a:endParaRPr>
          </a:p>
        </p:txBody>
      </p:sp>
      <p:sp>
        <p:nvSpPr>
          <p:cNvPr id="75" name="TextBox 74">
            <a:extLst>
              <a:ext uri="{FF2B5EF4-FFF2-40B4-BE49-F238E27FC236}">
                <a16:creationId xmlns:a16="http://schemas.microsoft.com/office/drawing/2014/main" id="{0B84B3B9-9947-4B50-90AF-82912D80639D}"/>
              </a:ext>
            </a:extLst>
          </p:cNvPr>
          <p:cNvSpPr txBox="1"/>
          <p:nvPr/>
        </p:nvSpPr>
        <p:spPr>
          <a:xfrm>
            <a:off x="462927" y="5425259"/>
            <a:ext cx="11222581" cy="333233"/>
          </a:xfrm>
          <a:prstGeom prst="rect">
            <a:avLst/>
          </a:prstGeom>
          <a:solidFill>
            <a:srgbClr val="CBDCF1"/>
          </a:solidFill>
        </p:spPr>
        <p:txBody>
          <a:bodyPr wrap="square" lIns="54610" tIns="54610" rIns="54610" bIns="54610" rtlCol="0">
            <a:no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r>
              <a:rPr kumimoji="0" lang="en-US" sz="1500" b="1" i="1" u="none" strike="noStrike" kern="1200" cap="none" spc="0" normalizeH="0" baseline="0" noProof="0" dirty="0">
                <a:ln>
                  <a:noFill/>
                </a:ln>
                <a:solidFill>
                  <a:srgbClr val="000000"/>
                </a:solidFill>
                <a:effectLst/>
                <a:uLnTx/>
                <a:uFillTx/>
                <a:latin typeface="Arial"/>
                <a:ea typeface="+mn-ea"/>
                <a:cs typeface="+mn-cs"/>
              </a:rPr>
              <a:t>Current Membership Status</a:t>
            </a:r>
          </a:p>
        </p:txBody>
      </p:sp>
      <p:sp>
        <p:nvSpPr>
          <p:cNvPr id="76" name="Circle: Hollow 75">
            <a:extLst>
              <a:ext uri="{FF2B5EF4-FFF2-40B4-BE49-F238E27FC236}">
                <a16:creationId xmlns:a16="http://schemas.microsoft.com/office/drawing/2014/main" id="{BD564B74-52F8-4ECC-9438-EF4222AAC6B5}"/>
              </a:ext>
            </a:extLst>
          </p:cNvPr>
          <p:cNvSpPr/>
          <p:nvPr/>
        </p:nvSpPr>
        <p:spPr>
          <a:xfrm>
            <a:off x="453992" y="5786638"/>
            <a:ext cx="780853" cy="744276"/>
          </a:xfrm>
          <a:prstGeom prst="donu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000000"/>
                </a:solidFill>
                <a:effectLst/>
                <a:uLnTx/>
                <a:uFillTx/>
                <a:latin typeface="Arial"/>
                <a:ea typeface="+mn-ea"/>
                <a:cs typeface="+mn-cs"/>
              </a:rPr>
              <a:t> 193</a:t>
            </a:r>
          </a:p>
        </p:txBody>
      </p:sp>
      <p:sp>
        <p:nvSpPr>
          <p:cNvPr id="77" name="Circle: Hollow 76">
            <a:extLst>
              <a:ext uri="{FF2B5EF4-FFF2-40B4-BE49-F238E27FC236}">
                <a16:creationId xmlns:a16="http://schemas.microsoft.com/office/drawing/2014/main" id="{CAC4931D-0CC3-410E-A661-BC7296C129D8}"/>
              </a:ext>
            </a:extLst>
          </p:cNvPr>
          <p:cNvSpPr/>
          <p:nvPr/>
        </p:nvSpPr>
        <p:spPr>
          <a:xfrm>
            <a:off x="4341215" y="5786638"/>
            <a:ext cx="780853" cy="744276"/>
          </a:xfrm>
          <a:prstGeom prst="donu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000000"/>
                </a:solidFill>
                <a:effectLst/>
                <a:uLnTx/>
                <a:uFillTx/>
                <a:latin typeface="Arial"/>
                <a:ea typeface="+mn-ea"/>
                <a:cs typeface="+mn-cs"/>
              </a:rPr>
              <a:t>  </a:t>
            </a:r>
            <a:r>
              <a:rPr kumimoji="0" lang="en-US" sz="1500" b="1" i="0" u="none" strike="noStrike" kern="1200" cap="none" spc="0" normalizeH="0" baseline="0" noProof="0" dirty="0">
                <a:ln>
                  <a:noFill/>
                </a:ln>
                <a:solidFill>
                  <a:srgbClr val="000000"/>
                </a:solidFill>
                <a:effectLst/>
                <a:uLnTx/>
                <a:uFillTx/>
                <a:latin typeface="Arial"/>
                <a:ea typeface="+mn-ea"/>
                <a:cs typeface="+mn-cs"/>
              </a:rPr>
              <a:t>89</a:t>
            </a:r>
          </a:p>
        </p:txBody>
      </p:sp>
      <p:sp>
        <p:nvSpPr>
          <p:cNvPr id="78" name="Circle: Hollow 77">
            <a:extLst>
              <a:ext uri="{FF2B5EF4-FFF2-40B4-BE49-F238E27FC236}">
                <a16:creationId xmlns:a16="http://schemas.microsoft.com/office/drawing/2014/main" id="{621FAFF4-2851-4E68-A246-A7258CC42F71}"/>
              </a:ext>
            </a:extLst>
          </p:cNvPr>
          <p:cNvSpPr/>
          <p:nvPr/>
        </p:nvSpPr>
        <p:spPr>
          <a:xfrm>
            <a:off x="8286570" y="5786638"/>
            <a:ext cx="780853" cy="744276"/>
          </a:xfrm>
          <a:prstGeom prst="donut">
            <a:avLst/>
          </a:prstGeom>
          <a:solidFill>
            <a:srgbClr val="00682F"/>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rgbClr val="000000"/>
                </a:solidFill>
                <a:effectLst/>
                <a:uLnTx/>
                <a:uFillTx/>
                <a:latin typeface="Arial"/>
                <a:ea typeface="+mn-ea"/>
                <a:cs typeface="+mn-cs"/>
              </a:rPr>
              <a:t>72</a:t>
            </a:r>
          </a:p>
        </p:txBody>
      </p:sp>
      <p:sp>
        <p:nvSpPr>
          <p:cNvPr id="79" name="TextBox 78">
            <a:extLst>
              <a:ext uri="{FF2B5EF4-FFF2-40B4-BE49-F238E27FC236}">
                <a16:creationId xmlns:a16="http://schemas.microsoft.com/office/drawing/2014/main" id="{73B3E89F-7686-46DF-84A1-6515D7DF5224}"/>
              </a:ext>
            </a:extLst>
          </p:cNvPr>
          <p:cNvSpPr txBox="1"/>
          <p:nvPr/>
        </p:nvSpPr>
        <p:spPr>
          <a:xfrm>
            <a:off x="1292869" y="5853531"/>
            <a:ext cx="1963345" cy="344556"/>
          </a:xfrm>
          <a:prstGeom prst="rect">
            <a:avLst/>
          </a:prstGeom>
          <a:noFill/>
        </p:spPr>
        <p:txBody>
          <a:bodyPr wrap="square" lIns="54610" tIns="54610" rIns="54610" bIns="54610" rtlCol="0">
            <a:no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500" b="1" i="0" u="none" strike="noStrike" kern="1200" cap="none" spc="0" normalizeH="0" baseline="0" noProof="0" dirty="0">
                <a:ln>
                  <a:noFill/>
                </a:ln>
                <a:solidFill>
                  <a:srgbClr val="00338D"/>
                </a:solidFill>
                <a:effectLst/>
                <a:uLnTx/>
                <a:uFillTx/>
                <a:latin typeface="Arial"/>
                <a:ea typeface="+mn-ea"/>
                <a:cs typeface="+mn-cs"/>
              </a:rPr>
              <a:t>Prospective Member Countries</a:t>
            </a:r>
          </a:p>
        </p:txBody>
      </p:sp>
      <p:sp>
        <p:nvSpPr>
          <p:cNvPr id="80" name="TextBox 79">
            <a:extLst>
              <a:ext uri="{FF2B5EF4-FFF2-40B4-BE49-F238E27FC236}">
                <a16:creationId xmlns:a16="http://schemas.microsoft.com/office/drawing/2014/main" id="{C616F774-42CE-4052-997D-4E40BE4AC154}"/>
              </a:ext>
            </a:extLst>
          </p:cNvPr>
          <p:cNvSpPr txBox="1"/>
          <p:nvPr/>
        </p:nvSpPr>
        <p:spPr>
          <a:xfrm>
            <a:off x="5237063" y="5775367"/>
            <a:ext cx="2160202" cy="344556"/>
          </a:xfrm>
          <a:prstGeom prst="rect">
            <a:avLst/>
          </a:prstGeom>
          <a:noFill/>
        </p:spPr>
        <p:txBody>
          <a:bodyPr wrap="square" lIns="54610" tIns="54610" rIns="54610" bIns="54610" rtlCol="0">
            <a:no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500" b="1" i="0" u="none" strike="noStrike" kern="1200" cap="none" spc="0" normalizeH="0" baseline="0" noProof="0" dirty="0">
                <a:ln>
                  <a:noFill/>
                </a:ln>
                <a:solidFill>
                  <a:srgbClr val="00338D"/>
                </a:solidFill>
                <a:effectLst/>
                <a:uLnTx/>
                <a:uFillTx/>
                <a:latin typeface="Arial"/>
                <a:ea typeface="+mn-ea"/>
                <a:cs typeface="+mn-cs"/>
              </a:rPr>
              <a:t>No. of countries who have signed ISA framework agreement</a:t>
            </a:r>
          </a:p>
        </p:txBody>
      </p:sp>
      <p:sp>
        <p:nvSpPr>
          <p:cNvPr id="81" name="TextBox 80">
            <a:extLst>
              <a:ext uri="{FF2B5EF4-FFF2-40B4-BE49-F238E27FC236}">
                <a16:creationId xmlns:a16="http://schemas.microsoft.com/office/drawing/2014/main" id="{910F377D-CBD7-4CDC-B382-4D051903E2E8}"/>
              </a:ext>
            </a:extLst>
          </p:cNvPr>
          <p:cNvSpPr txBox="1"/>
          <p:nvPr/>
        </p:nvSpPr>
        <p:spPr>
          <a:xfrm>
            <a:off x="9135393" y="5786638"/>
            <a:ext cx="2905755" cy="344556"/>
          </a:xfrm>
          <a:prstGeom prst="rect">
            <a:avLst/>
          </a:prstGeom>
          <a:noFill/>
        </p:spPr>
        <p:txBody>
          <a:bodyPr wrap="square" lIns="54610" tIns="54610" rIns="54610" bIns="54610" rtlCol="0">
            <a:no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1500" b="1" i="0" u="none" strike="noStrike" kern="1200" cap="none" spc="0" normalizeH="0" baseline="0" noProof="0" dirty="0">
                <a:ln>
                  <a:noFill/>
                </a:ln>
                <a:solidFill>
                  <a:srgbClr val="00338D"/>
                </a:solidFill>
                <a:effectLst/>
                <a:uLnTx/>
                <a:uFillTx/>
                <a:latin typeface="Arial"/>
                <a:ea typeface="+mn-ea"/>
                <a:cs typeface="+mn-cs"/>
              </a:rPr>
              <a:t>No. of countries who have  signed and ratified ISA framework agreement</a:t>
            </a:r>
          </a:p>
        </p:txBody>
      </p:sp>
      <p:sp>
        <p:nvSpPr>
          <p:cNvPr id="82" name="Rectangle 81">
            <a:extLst>
              <a:ext uri="{FF2B5EF4-FFF2-40B4-BE49-F238E27FC236}">
                <a16:creationId xmlns:a16="http://schemas.microsoft.com/office/drawing/2014/main" id="{C301E686-357D-4BAF-AD15-0ACD73C36748}"/>
              </a:ext>
            </a:extLst>
          </p:cNvPr>
          <p:cNvSpPr/>
          <p:nvPr/>
        </p:nvSpPr>
        <p:spPr>
          <a:xfrm>
            <a:off x="472558" y="860296"/>
            <a:ext cx="11222581" cy="280838"/>
          </a:xfrm>
          <a:prstGeom prst="rect">
            <a:avLst/>
          </a:prstGeom>
          <a:solidFill>
            <a:srgbClr val="F6AD4C"/>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en-US" b="1" dirty="0">
                <a:solidFill>
                  <a:schemeClr val="bg1"/>
                </a:solidFill>
              </a:rPr>
              <a:t>ISA Assembly</a:t>
            </a:r>
          </a:p>
        </p:txBody>
      </p:sp>
      <p:pic>
        <p:nvPicPr>
          <p:cNvPr id="83" name="Picture 2" descr="Flag of India - Wikipedia">
            <a:extLst>
              <a:ext uri="{FF2B5EF4-FFF2-40B4-BE49-F238E27FC236}">
                <a16:creationId xmlns:a16="http://schemas.microsoft.com/office/drawing/2014/main" id="{46616CA3-2B90-44E8-A980-BD0630C7E8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1498" y="1212425"/>
            <a:ext cx="618152" cy="439596"/>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4" descr="Flag of France - Wikipedia">
            <a:extLst>
              <a:ext uri="{FF2B5EF4-FFF2-40B4-BE49-F238E27FC236}">
                <a16:creationId xmlns:a16="http://schemas.microsoft.com/office/drawing/2014/main" id="{A11E5060-D8E5-4A67-B31D-AB74C524C9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2208" y="1207020"/>
            <a:ext cx="618152" cy="435675"/>
          </a:xfrm>
          <a:prstGeom prst="rect">
            <a:avLst/>
          </a:prstGeom>
          <a:noFill/>
          <a:extLst>
            <a:ext uri="{909E8E84-426E-40DD-AFC4-6F175D3DCCD1}">
              <a14:hiddenFill xmlns:a14="http://schemas.microsoft.com/office/drawing/2010/main">
                <a:solidFill>
                  <a:srgbClr val="FFFFFF"/>
                </a:solidFill>
              </a14:hiddenFill>
            </a:ext>
          </a:extLst>
        </p:spPr>
      </p:pic>
      <p:sp>
        <p:nvSpPr>
          <p:cNvPr id="85" name="TextBox 84">
            <a:extLst>
              <a:ext uri="{FF2B5EF4-FFF2-40B4-BE49-F238E27FC236}">
                <a16:creationId xmlns:a16="http://schemas.microsoft.com/office/drawing/2014/main" id="{A23CDB36-D3AB-43B0-927D-9644DF2D4561}"/>
              </a:ext>
            </a:extLst>
          </p:cNvPr>
          <p:cNvSpPr txBox="1"/>
          <p:nvPr/>
        </p:nvSpPr>
        <p:spPr>
          <a:xfrm>
            <a:off x="4227928" y="1220925"/>
            <a:ext cx="1644028" cy="444866"/>
          </a:xfrm>
          <a:prstGeom prst="rect">
            <a:avLst/>
          </a:prstGeom>
          <a:noFill/>
        </p:spPr>
        <p:txBody>
          <a:bodyPr wrap="square" lIns="54610" tIns="54610" rIns="54610" bIns="54610" rtlCol="0">
            <a:noAutofit/>
          </a:bodyPr>
          <a:lstStyle/>
          <a:p>
            <a:pPr algn="ctr">
              <a:spcAft>
                <a:spcPts val="600"/>
              </a:spcAft>
            </a:pPr>
            <a:r>
              <a:rPr lang="en-US" sz="1500" b="1" dirty="0">
                <a:solidFill>
                  <a:schemeClr val="tx2"/>
                </a:solidFill>
              </a:rPr>
              <a:t>President </a:t>
            </a:r>
          </a:p>
        </p:txBody>
      </p:sp>
      <p:sp>
        <p:nvSpPr>
          <p:cNvPr id="86" name="TextBox 85">
            <a:extLst>
              <a:ext uri="{FF2B5EF4-FFF2-40B4-BE49-F238E27FC236}">
                <a16:creationId xmlns:a16="http://schemas.microsoft.com/office/drawing/2014/main" id="{0BF13F7D-E78D-426C-8A81-D6B6045551F9}"/>
              </a:ext>
            </a:extLst>
          </p:cNvPr>
          <p:cNvSpPr txBox="1"/>
          <p:nvPr/>
        </p:nvSpPr>
        <p:spPr>
          <a:xfrm>
            <a:off x="7654170" y="1212425"/>
            <a:ext cx="1644028" cy="444866"/>
          </a:xfrm>
          <a:prstGeom prst="rect">
            <a:avLst/>
          </a:prstGeom>
          <a:noFill/>
        </p:spPr>
        <p:txBody>
          <a:bodyPr wrap="square" lIns="54610" tIns="54610" rIns="54610" bIns="54610" rtlCol="0">
            <a:noAutofit/>
          </a:bodyPr>
          <a:lstStyle/>
          <a:p>
            <a:pPr algn="ctr">
              <a:spcAft>
                <a:spcPts val="600"/>
              </a:spcAft>
            </a:pPr>
            <a:r>
              <a:rPr lang="en-US" sz="1500" b="1" dirty="0">
                <a:solidFill>
                  <a:schemeClr val="tx2"/>
                </a:solidFill>
              </a:rPr>
              <a:t>Co-President </a:t>
            </a:r>
          </a:p>
        </p:txBody>
      </p:sp>
      <p:sp>
        <p:nvSpPr>
          <p:cNvPr id="87" name="TextBox 86">
            <a:extLst>
              <a:ext uri="{FF2B5EF4-FFF2-40B4-BE49-F238E27FC236}">
                <a16:creationId xmlns:a16="http://schemas.microsoft.com/office/drawing/2014/main" id="{7E1FB673-3131-4391-9A51-58BCEF786775}"/>
              </a:ext>
            </a:extLst>
          </p:cNvPr>
          <p:cNvSpPr txBox="1"/>
          <p:nvPr/>
        </p:nvSpPr>
        <p:spPr>
          <a:xfrm>
            <a:off x="3874667" y="1610284"/>
            <a:ext cx="634804" cy="179733"/>
          </a:xfrm>
          <a:prstGeom prst="rect">
            <a:avLst/>
          </a:prstGeom>
          <a:noFill/>
        </p:spPr>
        <p:txBody>
          <a:bodyPr wrap="square" lIns="54610" tIns="54610" rIns="54610" bIns="54610" rtlCol="0">
            <a:noAutofit/>
          </a:bodyPr>
          <a:lstStyle/>
          <a:p>
            <a:pPr>
              <a:spcAft>
                <a:spcPts val="600"/>
              </a:spcAft>
            </a:pPr>
            <a:r>
              <a:rPr lang="en-US" sz="1500" dirty="0"/>
              <a:t>India</a:t>
            </a:r>
          </a:p>
        </p:txBody>
      </p:sp>
      <p:sp>
        <p:nvSpPr>
          <p:cNvPr id="88" name="TextBox 87">
            <a:extLst>
              <a:ext uri="{FF2B5EF4-FFF2-40B4-BE49-F238E27FC236}">
                <a16:creationId xmlns:a16="http://schemas.microsoft.com/office/drawing/2014/main" id="{D88B17E5-F66D-447B-81E8-0B89BCE0EE79}"/>
              </a:ext>
            </a:extLst>
          </p:cNvPr>
          <p:cNvSpPr txBox="1"/>
          <p:nvPr/>
        </p:nvSpPr>
        <p:spPr>
          <a:xfrm>
            <a:off x="7147801" y="1586212"/>
            <a:ext cx="794943" cy="355438"/>
          </a:xfrm>
          <a:prstGeom prst="rect">
            <a:avLst/>
          </a:prstGeom>
          <a:noFill/>
        </p:spPr>
        <p:txBody>
          <a:bodyPr wrap="square" lIns="54610" tIns="54610" rIns="54610" bIns="54610" rtlCol="0">
            <a:noAutofit/>
          </a:bodyPr>
          <a:lstStyle/>
          <a:p>
            <a:pPr>
              <a:spcAft>
                <a:spcPts val="600"/>
              </a:spcAft>
            </a:pPr>
            <a:r>
              <a:rPr lang="en-US" sz="1500" dirty="0"/>
              <a:t>France</a:t>
            </a:r>
          </a:p>
        </p:txBody>
      </p:sp>
      <p:pic>
        <p:nvPicPr>
          <p:cNvPr id="89" name="Picture 2" descr="Flag of Fiji - Wikipedia">
            <a:extLst>
              <a:ext uri="{FF2B5EF4-FFF2-40B4-BE49-F238E27FC236}">
                <a16:creationId xmlns:a16="http://schemas.microsoft.com/office/drawing/2014/main" id="{2E03456C-4AE4-4AAF-875B-5F736EE70E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019" y="2720413"/>
            <a:ext cx="676176" cy="429768"/>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4" descr="Nauru - Wikipedia">
            <a:extLst>
              <a:ext uri="{FF2B5EF4-FFF2-40B4-BE49-F238E27FC236}">
                <a16:creationId xmlns:a16="http://schemas.microsoft.com/office/drawing/2014/main" id="{D2F8658C-F3DA-4FD0-A648-8ED862BCD8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0253" y="2720413"/>
            <a:ext cx="712935" cy="429768"/>
          </a:xfrm>
          <a:prstGeom prst="rect">
            <a:avLst/>
          </a:prstGeom>
          <a:noFill/>
          <a:extLst>
            <a:ext uri="{909E8E84-426E-40DD-AFC4-6F175D3DCCD1}">
              <a14:hiddenFill xmlns:a14="http://schemas.microsoft.com/office/drawing/2010/main">
                <a:solidFill>
                  <a:srgbClr val="FFFFFF"/>
                </a:solidFill>
              </a14:hiddenFill>
            </a:ext>
          </a:extLst>
        </p:spPr>
      </p:pic>
      <p:sp>
        <p:nvSpPr>
          <p:cNvPr id="91" name="TextBox 90">
            <a:extLst>
              <a:ext uri="{FF2B5EF4-FFF2-40B4-BE49-F238E27FC236}">
                <a16:creationId xmlns:a16="http://schemas.microsoft.com/office/drawing/2014/main" id="{85363A32-9A17-4A05-8D61-F42ABD099209}"/>
              </a:ext>
            </a:extLst>
          </p:cNvPr>
          <p:cNvSpPr txBox="1"/>
          <p:nvPr/>
        </p:nvSpPr>
        <p:spPr>
          <a:xfrm>
            <a:off x="900278" y="3132879"/>
            <a:ext cx="1440629" cy="323165"/>
          </a:xfrm>
          <a:prstGeom prst="rect">
            <a:avLst/>
          </a:prstGeom>
          <a:noFill/>
        </p:spPr>
        <p:txBody>
          <a:bodyPr wrap="square" lIns="54610" tIns="54610" rIns="54610" bIns="54610" rtlCol="0">
            <a:noAutofit/>
          </a:bodyPr>
          <a:lstStyle>
            <a:defPPr>
              <a:defRPr lang="en-US"/>
            </a:defPPr>
            <a:lvl1pPr>
              <a:spcAft>
                <a:spcPts val="600"/>
              </a:spcAft>
              <a:defRPr sz="1500"/>
            </a:lvl1pPr>
          </a:lstStyle>
          <a:p>
            <a:r>
              <a:rPr lang="en-US" sz="1200" dirty="0"/>
              <a:t>Fiji</a:t>
            </a:r>
          </a:p>
        </p:txBody>
      </p:sp>
      <p:sp>
        <p:nvSpPr>
          <p:cNvPr id="92" name="TextBox 91">
            <a:extLst>
              <a:ext uri="{FF2B5EF4-FFF2-40B4-BE49-F238E27FC236}">
                <a16:creationId xmlns:a16="http://schemas.microsoft.com/office/drawing/2014/main" id="{70EC906C-BBD2-4D08-84C8-5B9A139B0196}"/>
              </a:ext>
            </a:extLst>
          </p:cNvPr>
          <p:cNvSpPr txBox="1"/>
          <p:nvPr/>
        </p:nvSpPr>
        <p:spPr>
          <a:xfrm>
            <a:off x="1816698" y="3132879"/>
            <a:ext cx="737982" cy="306956"/>
          </a:xfrm>
          <a:prstGeom prst="rect">
            <a:avLst/>
          </a:prstGeom>
          <a:noFill/>
        </p:spPr>
        <p:txBody>
          <a:bodyPr wrap="square" lIns="54610" tIns="54610" rIns="54610" bIns="54610" rtlCol="0">
            <a:noAutofit/>
          </a:bodyPr>
          <a:lstStyle>
            <a:defPPr>
              <a:defRPr lang="en-US"/>
            </a:defPPr>
            <a:lvl1pPr>
              <a:spcAft>
                <a:spcPts val="600"/>
              </a:spcAft>
              <a:defRPr sz="1500"/>
            </a:lvl1pPr>
          </a:lstStyle>
          <a:p>
            <a:r>
              <a:rPr lang="en-US" sz="1200" dirty="0"/>
              <a:t>Nauru</a:t>
            </a:r>
          </a:p>
        </p:txBody>
      </p:sp>
      <p:sp>
        <p:nvSpPr>
          <p:cNvPr id="93" name="Rectangle 92">
            <a:extLst>
              <a:ext uri="{FF2B5EF4-FFF2-40B4-BE49-F238E27FC236}">
                <a16:creationId xmlns:a16="http://schemas.microsoft.com/office/drawing/2014/main" id="{D7002947-B406-4FFB-B4D1-069C26FD757A}"/>
              </a:ext>
            </a:extLst>
          </p:cNvPr>
          <p:cNvSpPr/>
          <p:nvPr/>
        </p:nvSpPr>
        <p:spPr>
          <a:xfrm>
            <a:off x="712729" y="2281504"/>
            <a:ext cx="1903085" cy="292388"/>
          </a:xfrm>
          <a:prstGeom prst="rect">
            <a:avLst/>
          </a:prstGeom>
        </p:spPr>
        <p:txBody>
          <a:bodyPr wrap="none">
            <a:spAutoFit/>
          </a:bodyPr>
          <a:lstStyle/>
          <a:p>
            <a:pPr algn="ctr"/>
            <a:r>
              <a:rPr lang="en-US" sz="1300" b="1" dirty="0">
                <a:solidFill>
                  <a:srgbClr val="00338D"/>
                </a:solidFill>
                <a:cs typeface="Times New Roman" panose="02020603050405020304" pitchFamily="18" charset="0"/>
              </a:rPr>
              <a:t>Asia &amp; Pacific Region</a:t>
            </a:r>
          </a:p>
        </p:txBody>
      </p:sp>
      <p:sp>
        <p:nvSpPr>
          <p:cNvPr id="94" name="Rectangle 93">
            <a:extLst>
              <a:ext uri="{FF2B5EF4-FFF2-40B4-BE49-F238E27FC236}">
                <a16:creationId xmlns:a16="http://schemas.microsoft.com/office/drawing/2014/main" id="{094461BF-DDCC-4D16-99F4-5705CDC6FCC2}"/>
              </a:ext>
            </a:extLst>
          </p:cNvPr>
          <p:cNvSpPr/>
          <p:nvPr/>
        </p:nvSpPr>
        <p:spPr>
          <a:xfrm>
            <a:off x="3906408" y="2294682"/>
            <a:ext cx="1271502" cy="292388"/>
          </a:xfrm>
          <a:prstGeom prst="rect">
            <a:avLst/>
          </a:prstGeom>
        </p:spPr>
        <p:txBody>
          <a:bodyPr wrap="none">
            <a:spAutoFit/>
          </a:bodyPr>
          <a:lstStyle/>
          <a:p>
            <a:pPr algn="ctr"/>
            <a:r>
              <a:rPr lang="en-US" sz="1300" b="1" dirty="0">
                <a:solidFill>
                  <a:srgbClr val="00338D"/>
                </a:solidFill>
                <a:cs typeface="Times New Roman" panose="02020603050405020304" pitchFamily="18" charset="0"/>
              </a:rPr>
              <a:t>Africa Region</a:t>
            </a:r>
          </a:p>
        </p:txBody>
      </p:sp>
      <p:sp>
        <p:nvSpPr>
          <p:cNvPr id="95" name="Rectangle 94">
            <a:extLst>
              <a:ext uri="{FF2B5EF4-FFF2-40B4-BE49-F238E27FC236}">
                <a16:creationId xmlns:a16="http://schemas.microsoft.com/office/drawing/2014/main" id="{DDCF4618-3B2D-46FD-91FE-04ED683CBB78}"/>
              </a:ext>
            </a:extLst>
          </p:cNvPr>
          <p:cNvSpPr/>
          <p:nvPr/>
        </p:nvSpPr>
        <p:spPr>
          <a:xfrm>
            <a:off x="6469253" y="2201328"/>
            <a:ext cx="1903085" cy="492443"/>
          </a:xfrm>
          <a:prstGeom prst="rect">
            <a:avLst/>
          </a:prstGeom>
        </p:spPr>
        <p:txBody>
          <a:bodyPr wrap="square">
            <a:spAutoFit/>
          </a:bodyPr>
          <a:lstStyle/>
          <a:p>
            <a:pPr algn="ctr"/>
            <a:r>
              <a:rPr lang="en-US" sz="1300" b="1" dirty="0">
                <a:solidFill>
                  <a:srgbClr val="00338D"/>
                </a:solidFill>
                <a:cs typeface="Times New Roman" panose="02020603050405020304" pitchFamily="18" charset="0"/>
              </a:rPr>
              <a:t>Latin America &amp; the Caribbean Region</a:t>
            </a:r>
          </a:p>
        </p:txBody>
      </p:sp>
      <p:sp>
        <p:nvSpPr>
          <p:cNvPr id="96" name="Rectangle 95">
            <a:extLst>
              <a:ext uri="{FF2B5EF4-FFF2-40B4-BE49-F238E27FC236}">
                <a16:creationId xmlns:a16="http://schemas.microsoft.com/office/drawing/2014/main" id="{EA70E0DE-CF71-4D67-9821-3DD9B3656F47}"/>
              </a:ext>
            </a:extLst>
          </p:cNvPr>
          <p:cNvSpPr/>
          <p:nvPr/>
        </p:nvSpPr>
        <p:spPr>
          <a:xfrm>
            <a:off x="9298198" y="2268470"/>
            <a:ext cx="2149667" cy="292388"/>
          </a:xfrm>
          <a:prstGeom prst="rect">
            <a:avLst/>
          </a:prstGeom>
        </p:spPr>
        <p:txBody>
          <a:bodyPr wrap="square">
            <a:spAutoFit/>
          </a:bodyPr>
          <a:lstStyle/>
          <a:p>
            <a:pPr algn="ctr"/>
            <a:r>
              <a:rPr lang="en-US" sz="1300" b="1" dirty="0">
                <a:solidFill>
                  <a:srgbClr val="00338D"/>
                </a:solidFill>
                <a:cs typeface="Times New Roman" panose="02020603050405020304" pitchFamily="18" charset="0"/>
              </a:rPr>
              <a:t>Europe &amp; Other regions</a:t>
            </a:r>
          </a:p>
        </p:txBody>
      </p:sp>
      <p:pic>
        <p:nvPicPr>
          <p:cNvPr id="97" name="Picture 6" descr="Flag of Mauritius - Wikipedia">
            <a:extLst>
              <a:ext uri="{FF2B5EF4-FFF2-40B4-BE49-F238E27FC236}">
                <a16:creationId xmlns:a16="http://schemas.microsoft.com/office/drawing/2014/main" id="{52238FD6-CBBE-481B-A4D5-08E8EC0803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3441" y="2720413"/>
            <a:ext cx="595024" cy="42976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8" descr="Flag of Niger - Wikipedia">
            <a:extLst>
              <a:ext uri="{FF2B5EF4-FFF2-40B4-BE49-F238E27FC236}">
                <a16:creationId xmlns:a16="http://schemas.microsoft.com/office/drawing/2014/main" id="{C89AA166-D980-49E8-B823-E93BF05508C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7560" y="2720413"/>
            <a:ext cx="636943" cy="429768"/>
          </a:xfrm>
          <a:prstGeom prst="rect">
            <a:avLst/>
          </a:prstGeom>
          <a:noFill/>
          <a:extLst>
            <a:ext uri="{909E8E84-426E-40DD-AFC4-6F175D3DCCD1}">
              <a14:hiddenFill xmlns:a14="http://schemas.microsoft.com/office/drawing/2010/main">
                <a:solidFill>
                  <a:srgbClr val="FFFFFF"/>
                </a:solidFill>
              </a14:hiddenFill>
            </a:ext>
          </a:extLst>
        </p:spPr>
      </p:pic>
      <p:sp>
        <p:nvSpPr>
          <p:cNvPr id="99" name="TextBox 98">
            <a:extLst>
              <a:ext uri="{FF2B5EF4-FFF2-40B4-BE49-F238E27FC236}">
                <a16:creationId xmlns:a16="http://schemas.microsoft.com/office/drawing/2014/main" id="{1E704A8B-22AC-45E7-BEDD-415909FD161B}"/>
              </a:ext>
            </a:extLst>
          </p:cNvPr>
          <p:cNvSpPr txBox="1"/>
          <p:nvPr/>
        </p:nvSpPr>
        <p:spPr>
          <a:xfrm>
            <a:off x="3410863" y="3132879"/>
            <a:ext cx="1440630" cy="323165"/>
          </a:xfrm>
          <a:prstGeom prst="rect">
            <a:avLst/>
          </a:prstGeom>
          <a:noFill/>
        </p:spPr>
        <p:txBody>
          <a:bodyPr wrap="square" lIns="54610" tIns="54610" rIns="54610" bIns="54610" rtlCol="0">
            <a:noAutofit/>
          </a:bodyPr>
          <a:lstStyle>
            <a:defPPr>
              <a:defRPr lang="en-US"/>
            </a:defPPr>
            <a:lvl1pPr>
              <a:spcAft>
                <a:spcPts val="600"/>
              </a:spcAft>
              <a:defRPr sz="1500"/>
            </a:lvl1pPr>
          </a:lstStyle>
          <a:p>
            <a:pPr algn="ctr"/>
            <a:r>
              <a:rPr lang="en-US" sz="1200" dirty="0"/>
              <a:t>Mauritius</a:t>
            </a:r>
          </a:p>
        </p:txBody>
      </p:sp>
      <p:sp>
        <p:nvSpPr>
          <p:cNvPr id="100" name="TextBox 99">
            <a:extLst>
              <a:ext uri="{FF2B5EF4-FFF2-40B4-BE49-F238E27FC236}">
                <a16:creationId xmlns:a16="http://schemas.microsoft.com/office/drawing/2014/main" id="{9849D8BF-54B2-42AB-AAA4-CB10DCC7D480}"/>
              </a:ext>
            </a:extLst>
          </p:cNvPr>
          <p:cNvSpPr txBox="1"/>
          <p:nvPr/>
        </p:nvSpPr>
        <p:spPr>
          <a:xfrm>
            <a:off x="4293492" y="3132879"/>
            <a:ext cx="1563624" cy="323165"/>
          </a:xfrm>
          <a:prstGeom prst="rect">
            <a:avLst/>
          </a:prstGeom>
          <a:noFill/>
        </p:spPr>
        <p:txBody>
          <a:bodyPr wrap="square" lIns="54610" tIns="54610" rIns="54610" bIns="54610" rtlCol="0">
            <a:noAutofit/>
          </a:bodyPr>
          <a:lstStyle>
            <a:defPPr>
              <a:defRPr lang="en-US"/>
            </a:defPPr>
            <a:lvl1pPr>
              <a:spcAft>
                <a:spcPts val="600"/>
              </a:spcAft>
              <a:defRPr sz="1500"/>
            </a:lvl1pPr>
          </a:lstStyle>
          <a:p>
            <a:pPr algn="ctr"/>
            <a:r>
              <a:rPr lang="en-US" sz="1200" dirty="0"/>
              <a:t>Niger</a:t>
            </a:r>
          </a:p>
        </p:txBody>
      </p:sp>
      <p:pic>
        <p:nvPicPr>
          <p:cNvPr id="101" name="Picture 10" descr="Flag of Cuba - Wikipedia">
            <a:extLst>
              <a:ext uri="{FF2B5EF4-FFF2-40B4-BE49-F238E27FC236}">
                <a16:creationId xmlns:a16="http://schemas.microsoft.com/office/drawing/2014/main" id="{7EA69897-CCD6-43A3-8474-9CA99236977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4303" y="2720413"/>
            <a:ext cx="653211" cy="42976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12" descr="Flag of Guyana - Wikipedia">
            <a:extLst>
              <a:ext uri="{FF2B5EF4-FFF2-40B4-BE49-F238E27FC236}">
                <a16:creationId xmlns:a16="http://schemas.microsoft.com/office/drawing/2014/main" id="{BFEB3E93-AB8C-4EBC-80B0-055B56218E0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82305" y="2720413"/>
            <a:ext cx="633931" cy="429768"/>
          </a:xfrm>
          <a:prstGeom prst="rect">
            <a:avLst/>
          </a:prstGeom>
          <a:noFill/>
          <a:extLst>
            <a:ext uri="{909E8E84-426E-40DD-AFC4-6F175D3DCCD1}">
              <a14:hiddenFill xmlns:a14="http://schemas.microsoft.com/office/drawing/2010/main">
                <a:solidFill>
                  <a:srgbClr val="FFFFFF"/>
                </a:solidFill>
              </a14:hiddenFill>
            </a:ext>
          </a:extLst>
        </p:spPr>
      </p:pic>
      <p:sp>
        <p:nvSpPr>
          <p:cNvPr id="103" name="TextBox 102">
            <a:extLst>
              <a:ext uri="{FF2B5EF4-FFF2-40B4-BE49-F238E27FC236}">
                <a16:creationId xmlns:a16="http://schemas.microsoft.com/office/drawing/2014/main" id="{FA52BEB7-0F2E-423E-8711-995C0B5AAA89}"/>
              </a:ext>
            </a:extLst>
          </p:cNvPr>
          <p:cNvSpPr txBox="1"/>
          <p:nvPr/>
        </p:nvSpPr>
        <p:spPr>
          <a:xfrm>
            <a:off x="6195675" y="3132879"/>
            <a:ext cx="1475461" cy="323165"/>
          </a:xfrm>
          <a:prstGeom prst="rect">
            <a:avLst/>
          </a:prstGeom>
          <a:noFill/>
        </p:spPr>
        <p:txBody>
          <a:bodyPr wrap="square" lIns="54610" tIns="54610" rIns="54610" bIns="54610" rtlCol="0">
            <a:noAutofit/>
          </a:bodyPr>
          <a:lstStyle>
            <a:defPPr>
              <a:defRPr lang="en-US"/>
            </a:defPPr>
            <a:lvl1pPr algn="ctr">
              <a:spcAft>
                <a:spcPts val="600"/>
              </a:spcAft>
              <a:defRPr sz="1500"/>
            </a:lvl1pPr>
          </a:lstStyle>
          <a:p>
            <a:r>
              <a:rPr lang="en-US" sz="1200" dirty="0"/>
              <a:t>Cuba</a:t>
            </a:r>
          </a:p>
        </p:txBody>
      </p:sp>
      <p:sp>
        <p:nvSpPr>
          <p:cNvPr id="104" name="TextBox 103">
            <a:extLst>
              <a:ext uri="{FF2B5EF4-FFF2-40B4-BE49-F238E27FC236}">
                <a16:creationId xmlns:a16="http://schemas.microsoft.com/office/drawing/2014/main" id="{FDBD5A15-FB8A-4B65-83F8-ECFA0B6C7AF9}"/>
              </a:ext>
            </a:extLst>
          </p:cNvPr>
          <p:cNvSpPr txBox="1"/>
          <p:nvPr/>
        </p:nvSpPr>
        <p:spPr>
          <a:xfrm>
            <a:off x="7325934" y="3132879"/>
            <a:ext cx="1416738" cy="323165"/>
          </a:xfrm>
          <a:prstGeom prst="rect">
            <a:avLst/>
          </a:prstGeom>
          <a:noFill/>
        </p:spPr>
        <p:txBody>
          <a:bodyPr wrap="square" lIns="54610" tIns="54610" rIns="54610" bIns="54610" rtlCol="0">
            <a:noAutofit/>
          </a:bodyPr>
          <a:lstStyle>
            <a:defPPr>
              <a:defRPr lang="en-US"/>
            </a:defPPr>
            <a:lvl1pPr algn="ctr">
              <a:spcAft>
                <a:spcPts val="600"/>
              </a:spcAft>
              <a:defRPr sz="1500"/>
            </a:lvl1pPr>
          </a:lstStyle>
          <a:p>
            <a:r>
              <a:rPr lang="en-US" sz="1200" dirty="0"/>
              <a:t>Guyana</a:t>
            </a:r>
          </a:p>
        </p:txBody>
      </p:sp>
      <p:pic>
        <p:nvPicPr>
          <p:cNvPr id="105" name="Picture 104" descr="Flag of the United Kingdom - Wikipedia">
            <a:extLst>
              <a:ext uri="{FF2B5EF4-FFF2-40B4-BE49-F238E27FC236}">
                <a16:creationId xmlns:a16="http://schemas.microsoft.com/office/drawing/2014/main" id="{332EE13A-B433-45AA-A066-E38D74E1497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470833" y="2720413"/>
            <a:ext cx="653955" cy="429768"/>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16" descr="Flag of the Netherlands - Wikipedia">
            <a:extLst>
              <a:ext uri="{FF2B5EF4-FFF2-40B4-BE49-F238E27FC236}">
                <a16:creationId xmlns:a16="http://schemas.microsoft.com/office/drawing/2014/main" id="{7ABDAB71-3F1E-4B3A-89E9-29B78F0A0C4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536443" y="2720413"/>
            <a:ext cx="628830" cy="429768"/>
          </a:xfrm>
          <a:prstGeom prst="rect">
            <a:avLst/>
          </a:prstGeom>
          <a:noFill/>
          <a:extLst>
            <a:ext uri="{909E8E84-426E-40DD-AFC4-6F175D3DCCD1}">
              <a14:hiddenFill xmlns:a14="http://schemas.microsoft.com/office/drawing/2010/main">
                <a:solidFill>
                  <a:srgbClr val="FFFFFF"/>
                </a:solidFill>
              </a14:hiddenFill>
            </a:ext>
          </a:extLst>
        </p:spPr>
      </p:pic>
      <p:sp>
        <p:nvSpPr>
          <p:cNvPr id="107" name="TextBox 106">
            <a:extLst>
              <a:ext uri="{FF2B5EF4-FFF2-40B4-BE49-F238E27FC236}">
                <a16:creationId xmlns:a16="http://schemas.microsoft.com/office/drawing/2014/main" id="{B2DA658C-B0EC-44FE-981D-9D7EF1F2086A}"/>
              </a:ext>
            </a:extLst>
          </p:cNvPr>
          <p:cNvSpPr txBox="1"/>
          <p:nvPr/>
        </p:nvSpPr>
        <p:spPr>
          <a:xfrm>
            <a:off x="8944352" y="3132879"/>
            <a:ext cx="1797878" cy="553998"/>
          </a:xfrm>
          <a:prstGeom prst="rect">
            <a:avLst/>
          </a:prstGeom>
          <a:noFill/>
        </p:spPr>
        <p:txBody>
          <a:bodyPr wrap="square" lIns="54610" tIns="54610" rIns="54610" bIns="54610" rtlCol="0">
            <a:noAutofit/>
          </a:bodyPr>
          <a:lstStyle>
            <a:defPPr>
              <a:defRPr lang="en-US"/>
            </a:defPPr>
            <a:lvl1pPr algn="ctr">
              <a:spcAft>
                <a:spcPts val="600"/>
              </a:spcAft>
              <a:defRPr sz="1200"/>
            </a:lvl1pPr>
          </a:lstStyle>
          <a:p>
            <a:r>
              <a:rPr lang="en-US" dirty="0"/>
              <a:t>United Kingdom</a:t>
            </a:r>
          </a:p>
        </p:txBody>
      </p:sp>
      <p:sp>
        <p:nvSpPr>
          <p:cNvPr id="108" name="TextBox 107">
            <a:extLst>
              <a:ext uri="{FF2B5EF4-FFF2-40B4-BE49-F238E27FC236}">
                <a16:creationId xmlns:a16="http://schemas.microsoft.com/office/drawing/2014/main" id="{05EBAA47-F30A-4D74-8525-24F5A062BA79}"/>
              </a:ext>
            </a:extLst>
          </p:cNvPr>
          <p:cNvSpPr txBox="1"/>
          <p:nvPr/>
        </p:nvSpPr>
        <p:spPr>
          <a:xfrm>
            <a:off x="10167289" y="3132879"/>
            <a:ext cx="1416738" cy="323165"/>
          </a:xfrm>
          <a:prstGeom prst="rect">
            <a:avLst/>
          </a:prstGeom>
          <a:noFill/>
        </p:spPr>
        <p:txBody>
          <a:bodyPr wrap="square" lIns="54610" tIns="54610" rIns="54610" bIns="54610" rtlCol="0">
            <a:noAutofit/>
          </a:bodyPr>
          <a:lstStyle>
            <a:defPPr>
              <a:defRPr lang="en-US"/>
            </a:defPPr>
            <a:lvl1pPr algn="ctr">
              <a:spcAft>
                <a:spcPts val="600"/>
              </a:spcAft>
              <a:defRPr sz="1500"/>
            </a:lvl1pPr>
          </a:lstStyle>
          <a:p>
            <a:r>
              <a:rPr lang="en-US" sz="1200" dirty="0"/>
              <a:t>Netherlands</a:t>
            </a:r>
          </a:p>
        </p:txBody>
      </p:sp>
      <p:sp>
        <p:nvSpPr>
          <p:cNvPr id="109" name="Rectangle 108">
            <a:extLst>
              <a:ext uri="{FF2B5EF4-FFF2-40B4-BE49-F238E27FC236}">
                <a16:creationId xmlns:a16="http://schemas.microsoft.com/office/drawing/2014/main" id="{CEC2EDAA-B7FC-4561-978F-3E179641E395}"/>
              </a:ext>
            </a:extLst>
          </p:cNvPr>
          <p:cNvSpPr/>
          <p:nvPr/>
        </p:nvSpPr>
        <p:spPr>
          <a:xfrm>
            <a:off x="472559" y="1890742"/>
            <a:ext cx="11222581" cy="3573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ctr"/>
            <a:r>
              <a:rPr lang="en-US" sz="1400" b="1" kern="0" dirty="0">
                <a:solidFill>
                  <a:schemeClr val="tx1"/>
                </a:solidFill>
                <a:cs typeface="Calibri Light"/>
              </a:rPr>
              <a:t>8 Vice Presidents representing 4 regions</a:t>
            </a:r>
            <a:endParaRPr lang="en-US" sz="1400" dirty="0">
              <a:solidFill>
                <a:schemeClr val="tx1"/>
              </a:solidFill>
            </a:endParaRPr>
          </a:p>
        </p:txBody>
      </p:sp>
      <p:sp>
        <p:nvSpPr>
          <p:cNvPr id="110" name="Rectangle 109">
            <a:extLst>
              <a:ext uri="{FF2B5EF4-FFF2-40B4-BE49-F238E27FC236}">
                <a16:creationId xmlns:a16="http://schemas.microsoft.com/office/drawing/2014/main" id="{36E88E69-7B5D-4378-9200-3A1635FFE135}"/>
              </a:ext>
            </a:extLst>
          </p:cNvPr>
          <p:cNvSpPr/>
          <p:nvPr/>
        </p:nvSpPr>
        <p:spPr>
          <a:xfrm>
            <a:off x="453991" y="3831602"/>
            <a:ext cx="11265451" cy="492443"/>
          </a:xfrm>
          <a:prstGeom prst="rect">
            <a:avLst/>
          </a:prstGeom>
        </p:spPr>
        <p:txBody>
          <a:bodyPr wrap="square">
            <a:spAutoFit/>
          </a:bodyPr>
          <a:lstStyle/>
          <a:p>
            <a:pPr lvl="0" algn="ctr">
              <a:tabLst>
                <a:tab pos="5430838" algn="l"/>
              </a:tabLst>
              <a:defRPr/>
            </a:pPr>
            <a:r>
              <a:rPr lang="en-US" sz="1400" b="1" kern="0" dirty="0">
                <a:solidFill>
                  <a:srgbClr val="C00000"/>
                </a:solidFill>
                <a:cs typeface="Calibri Light"/>
              </a:rPr>
              <a:t>5 Committees (Standing Committee and 4 Regional Committees)</a:t>
            </a:r>
          </a:p>
          <a:p>
            <a:pPr lvl="0" algn="ctr">
              <a:tabLst>
                <a:tab pos="5430838" algn="l"/>
              </a:tabLst>
              <a:defRPr/>
            </a:pPr>
            <a:r>
              <a:rPr lang="en-US" sz="1200" kern="0" dirty="0">
                <a:solidFill>
                  <a:srgbClr val="000000"/>
                </a:solidFill>
                <a:cs typeface="Calibri Light"/>
              </a:rPr>
              <a:t>To provide strategic advice and guidance on functioning of the ISA and support in facilitating implementation of various ISA programmes, projects and activities</a:t>
            </a:r>
          </a:p>
        </p:txBody>
      </p:sp>
      <p:sp>
        <p:nvSpPr>
          <p:cNvPr id="111" name="Rectangle 110">
            <a:extLst>
              <a:ext uri="{FF2B5EF4-FFF2-40B4-BE49-F238E27FC236}">
                <a16:creationId xmlns:a16="http://schemas.microsoft.com/office/drawing/2014/main" id="{43CD191F-9EF9-4C31-A269-BED97B0443F0}"/>
              </a:ext>
            </a:extLst>
          </p:cNvPr>
          <p:cNvSpPr/>
          <p:nvPr/>
        </p:nvSpPr>
        <p:spPr>
          <a:xfrm>
            <a:off x="466691" y="3532654"/>
            <a:ext cx="11222581" cy="283464"/>
          </a:xfrm>
          <a:prstGeom prst="rect">
            <a:avLst/>
          </a:prstGeom>
          <a:solidFill>
            <a:srgbClr val="F6AD4C"/>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lvl="0" algn="ctr">
              <a:spcAft>
                <a:spcPts val="600"/>
              </a:spcAft>
              <a:defRPr/>
            </a:pPr>
            <a:r>
              <a:rPr lang="en-US" b="1" dirty="0">
                <a:solidFill>
                  <a:prstClr val="white"/>
                </a:solidFill>
              </a:rPr>
              <a:t>ISA Committees </a:t>
            </a:r>
          </a:p>
        </p:txBody>
      </p:sp>
      <p:sp>
        <p:nvSpPr>
          <p:cNvPr id="112" name="Rectangle 111">
            <a:extLst>
              <a:ext uri="{FF2B5EF4-FFF2-40B4-BE49-F238E27FC236}">
                <a16:creationId xmlns:a16="http://schemas.microsoft.com/office/drawing/2014/main" id="{89509D30-85C8-453B-977A-3643B93FA97A}"/>
              </a:ext>
            </a:extLst>
          </p:cNvPr>
          <p:cNvSpPr/>
          <p:nvPr/>
        </p:nvSpPr>
        <p:spPr>
          <a:xfrm>
            <a:off x="383411" y="4735447"/>
            <a:ext cx="3680589" cy="461665"/>
          </a:xfrm>
          <a:prstGeom prst="rect">
            <a:avLst/>
          </a:prstGeom>
        </p:spPr>
        <p:txBody>
          <a:bodyPr wrap="square">
            <a:spAutoFit/>
          </a:bodyPr>
          <a:lstStyle/>
          <a:p>
            <a:pPr marL="285750" lvl="0" indent="-285750">
              <a:buFont typeface="Arial" panose="020B0604020202020204" pitchFamily="34" charset="0"/>
              <a:buChar char="•"/>
              <a:tabLst>
                <a:tab pos="5430838" algn="l"/>
              </a:tabLst>
              <a:defRPr/>
            </a:pPr>
            <a:r>
              <a:rPr lang="en-US" sz="1200" kern="0" dirty="0">
                <a:cs typeface="Calibri Light"/>
              </a:rPr>
              <a:t>Data collection and analysis pertaining to decisions of the assembly</a:t>
            </a:r>
          </a:p>
        </p:txBody>
      </p:sp>
      <p:sp>
        <p:nvSpPr>
          <p:cNvPr id="113" name="Rectangle 112">
            <a:extLst>
              <a:ext uri="{FF2B5EF4-FFF2-40B4-BE49-F238E27FC236}">
                <a16:creationId xmlns:a16="http://schemas.microsoft.com/office/drawing/2014/main" id="{E5BFD711-5CBC-42CF-8D9F-F0CE25C2FA13}"/>
              </a:ext>
            </a:extLst>
          </p:cNvPr>
          <p:cNvSpPr/>
          <p:nvPr/>
        </p:nvSpPr>
        <p:spPr>
          <a:xfrm>
            <a:off x="462927" y="4451065"/>
            <a:ext cx="11222581" cy="280838"/>
          </a:xfrm>
          <a:prstGeom prst="rect">
            <a:avLst/>
          </a:prstGeom>
          <a:solidFill>
            <a:srgbClr val="F6AD4C"/>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lvl="0" algn="ctr">
              <a:spcAft>
                <a:spcPts val="600"/>
              </a:spcAft>
              <a:defRPr/>
            </a:pPr>
            <a:r>
              <a:rPr lang="en-US" b="1" dirty="0">
                <a:solidFill>
                  <a:prstClr val="white"/>
                </a:solidFill>
              </a:rPr>
              <a:t>ISA Secretariat</a:t>
            </a:r>
          </a:p>
        </p:txBody>
      </p:sp>
      <p:sp>
        <p:nvSpPr>
          <p:cNvPr id="114" name="Rectangle 113">
            <a:extLst>
              <a:ext uri="{FF2B5EF4-FFF2-40B4-BE49-F238E27FC236}">
                <a16:creationId xmlns:a16="http://schemas.microsoft.com/office/drawing/2014/main" id="{EF304406-62D6-4E9E-BE83-1C1DFA444F33}"/>
              </a:ext>
            </a:extLst>
          </p:cNvPr>
          <p:cNvSpPr/>
          <p:nvPr/>
        </p:nvSpPr>
        <p:spPr>
          <a:xfrm>
            <a:off x="4227928" y="4743696"/>
            <a:ext cx="3825192" cy="276999"/>
          </a:xfrm>
          <a:prstGeom prst="rect">
            <a:avLst/>
          </a:prstGeom>
        </p:spPr>
        <p:txBody>
          <a:bodyPr wrap="square">
            <a:spAutoFit/>
          </a:bodyPr>
          <a:lstStyle/>
          <a:p>
            <a:pPr marL="285750" indent="-285750">
              <a:buFont typeface="Arial" panose="020B0604020202020204" pitchFamily="34" charset="0"/>
              <a:buChar char="•"/>
              <a:tabLst>
                <a:tab pos="5430838" algn="l"/>
              </a:tabLst>
            </a:pPr>
            <a:r>
              <a:rPr lang="en-US" sz="1200" kern="0" dirty="0">
                <a:cs typeface="Calibri Light"/>
              </a:rPr>
              <a:t>Conceptualization of projects and programmes</a:t>
            </a:r>
          </a:p>
        </p:txBody>
      </p:sp>
      <p:sp>
        <p:nvSpPr>
          <p:cNvPr id="115" name="Rectangle 114">
            <a:extLst>
              <a:ext uri="{FF2B5EF4-FFF2-40B4-BE49-F238E27FC236}">
                <a16:creationId xmlns:a16="http://schemas.microsoft.com/office/drawing/2014/main" id="{617E457B-F383-44F0-A4B8-2685F914137D}"/>
              </a:ext>
            </a:extLst>
          </p:cNvPr>
          <p:cNvSpPr/>
          <p:nvPr/>
        </p:nvSpPr>
        <p:spPr>
          <a:xfrm>
            <a:off x="8272931" y="4750741"/>
            <a:ext cx="3333836" cy="461665"/>
          </a:xfrm>
          <a:prstGeom prst="rect">
            <a:avLst/>
          </a:prstGeom>
        </p:spPr>
        <p:txBody>
          <a:bodyPr wrap="square">
            <a:spAutoFit/>
          </a:bodyPr>
          <a:lstStyle/>
          <a:p>
            <a:pPr marL="285750" indent="-285750">
              <a:buFont typeface="Arial" panose="020B0604020202020204" pitchFamily="34" charset="0"/>
              <a:buChar char="•"/>
              <a:tabLst>
                <a:tab pos="5430838" algn="l"/>
              </a:tabLst>
            </a:pPr>
            <a:r>
              <a:rPr lang="en-US" sz="1200" kern="0" dirty="0">
                <a:cs typeface="Calibri Light"/>
              </a:rPr>
              <a:t>Coordination of efforts of various member countries</a:t>
            </a:r>
          </a:p>
        </p:txBody>
      </p:sp>
      <p:sp>
        <p:nvSpPr>
          <p:cNvPr id="116" name="CustomShape 10">
            <a:extLst>
              <a:ext uri="{FF2B5EF4-FFF2-40B4-BE49-F238E27FC236}">
                <a16:creationId xmlns:a16="http://schemas.microsoft.com/office/drawing/2014/main" id="{C733A7D3-98A8-453B-B8B4-366BB4C07559}"/>
              </a:ext>
            </a:extLst>
          </p:cNvPr>
          <p:cNvSpPr/>
          <p:nvPr/>
        </p:nvSpPr>
        <p:spPr>
          <a:xfrm>
            <a:off x="8895060" y="6513120"/>
            <a:ext cx="2800080" cy="3409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4</a:t>
            </a:fld>
            <a:endParaRPr lang="en-US" sz="1400" b="1" strike="noStrike" spc="-1" dirty="0">
              <a:solidFill>
                <a:schemeClr val="tx1">
                  <a:lumMod val="65000"/>
                  <a:lumOff val="35000"/>
                </a:schemeClr>
              </a:solidFill>
              <a:latin typeface="+mj-lt"/>
            </a:endParaRPr>
          </a:p>
        </p:txBody>
      </p:sp>
    </p:spTree>
    <p:extLst>
      <p:ext uri="{BB962C8B-B14F-4D97-AF65-F5344CB8AC3E}">
        <p14:creationId xmlns:p14="http://schemas.microsoft.com/office/powerpoint/2010/main" val="3955234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472560" y="291960"/>
            <a:ext cx="1171944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spcBef>
                <a:spcPts val="283"/>
              </a:spcBef>
              <a:spcAft>
                <a:spcPts val="283"/>
              </a:spcAft>
            </a:pPr>
            <a:r>
              <a:rPr lang="en-US" sz="3200" b="1" strike="noStrike" spc="-1" dirty="0">
                <a:solidFill>
                  <a:srgbClr val="F5821F"/>
                </a:solidFill>
                <a:latin typeface="Univers" panose="020B0503020202020204" pitchFamily="34" charset="0"/>
                <a:ea typeface="DejaVu Sans"/>
              </a:rPr>
              <a:t>ISA’s Theory of Change</a:t>
            </a:r>
            <a:endParaRPr lang="en-US" sz="3200" b="0" strike="noStrike" spc="-1" dirty="0">
              <a:latin typeface="Univers" panose="020B0503020202020204" pitchFamily="34" charset="0"/>
            </a:endParaRPr>
          </a:p>
        </p:txBody>
      </p:sp>
      <p:pic>
        <p:nvPicPr>
          <p:cNvPr id="16" name="Picture 15">
            <a:extLst>
              <a:ext uri="{FF2B5EF4-FFF2-40B4-BE49-F238E27FC236}">
                <a16:creationId xmlns:a16="http://schemas.microsoft.com/office/drawing/2014/main" id="{D32D8510-5F04-440C-9469-F75E677FDC4E}"/>
              </a:ext>
            </a:extLst>
          </p:cNvPr>
          <p:cNvPicPr/>
          <p:nvPr/>
        </p:nvPicPr>
        <p:blipFill>
          <a:blip r:embed="rId3"/>
          <a:stretch/>
        </p:blipFill>
        <p:spPr>
          <a:xfrm>
            <a:off x="435900" y="766150"/>
            <a:ext cx="11320200" cy="6062400"/>
          </a:xfrm>
          <a:prstGeom prst="rect">
            <a:avLst/>
          </a:prstGeom>
          <a:ln>
            <a:noFill/>
          </a:ln>
        </p:spPr>
      </p:pic>
      <p:sp>
        <p:nvSpPr>
          <p:cNvPr id="17" name="CustomShape 3">
            <a:extLst>
              <a:ext uri="{FF2B5EF4-FFF2-40B4-BE49-F238E27FC236}">
                <a16:creationId xmlns:a16="http://schemas.microsoft.com/office/drawing/2014/main" id="{107A8A4D-0148-446D-BB17-4A79D458B646}"/>
              </a:ext>
            </a:extLst>
          </p:cNvPr>
          <p:cNvSpPr/>
          <p:nvPr/>
        </p:nvSpPr>
        <p:spPr>
          <a:xfrm>
            <a:off x="1020960" y="766150"/>
            <a:ext cx="4098240" cy="36936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a:lnSpc>
                <a:spcPct val="100000"/>
              </a:lnSpc>
              <a:spcAft>
                <a:spcPts val="601"/>
              </a:spcAft>
            </a:pPr>
            <a:r>
              <a:rPr lang="en-US" sz="1400" b="1" strike="noStrike" spc="-1" dirty="0">
                <a:solidFill>
                  <a:srgbClr val="355269"/>
                </a:solidFill>
                <a:latin typeface="+mj-lt"/>
                <a:ea typeface="DejaVu Sans"/>
              </a:rPr>
              <a:t>KEY ENERGY ISSUES</a:t>
            </a:r>
            <a:endParaRPr lang="en-US" sz="1400" b="0" strike="noStrike" spc="-1" dirty="0">
              <a:latin typeface="+mj-lt"/>
            </a:endParaRPr>
          </a:p>
        </p:txBody>
      </p:sp>
      <p:sp>
        <p:nvSpPr>
          <p:cNvPr id="18" name="CustomShape 4">
            <a:extLst>
              <a:ext uri="{FF2B5EF4-FFF2-40B4-BE49-F238E27FC236}">
                <a16:creationId xmlns:a16="http://schemas.microsoft.com/office/drawing/2014/main" id="{8939D57B-D815-4322-A6E2-1A0609199718}"/>
              </a:ext>
            </a:extLst>
          </p:cNvPr>
          <p:cNvSpPr/>
          <p:nvPr/>
        </p:nvSpPr>
        <p:spPr>
          <a:xfrm>
            <a:off x="1020960" y="1918150"/>
            <a:ext cx="4098240" cy="36936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a:lnSpc>
                <a:spcPct val="100000"/>
              </a:lnSpc>
              <a:spcAft>
                <a:spcPts val="601"/>
              </a:spcAft>
            </a:pPr>
            <a:r>
              <a:rPr lang="en-US" sz="1400" b="1" strike="noStrike" spc="-1" dirty="0">
                <a:solidFill>
                  <a:srgbClr val="355269"/>
                </a:solidFill>
                <a:latin typeface="+mj-lt"/>
                <a:ea typeface="DejaVu Sans"/>
              </a:rPr>
              <a:t>OUR RESPONSE/ STRATEGIC GOALS</a:t>
            </a:r>
            <a:endParaRPr lang="en-US" sz="1400" b="0" strike="noStrike" spc="-1" dirty="0">
              <a:latin typeface="+mj-lt"/>
            </a:endParaRPr>
          </a:p>
        </p:txBody>
      </p:sp>
      <p:sp>
        <p:nvSpPr>
          <p:cNvPr id="19" name="CustomShape 5">
            <a:extLst>
              <a:ext uri="{FF2B5EF4-FFF2-40B4-BE49-F238E27FC236}">
                <a16:creationId xmlns:a16="http://schemas.microsoft.com/office/drawing/2014/main" id="{45D4B00C-A2C5-41E1-896B-EF79462C48F1}"/>
              </a:ext>
            </a:extLst>
          </p:cNvPr>
          <p:cNvSpPr/>
          <p:nvPr/>
        </p:nvSpPr>
        <p:spPr>
          <a:xfrm>
            <a:off x="1020960" y="2998150"/>
            <a:ext cx="4098240" cy="36936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a:lnSpc>
                <a:spcPct val="100000"/>
              </a:lnSpc>
              <a:spcAft>
                <a:spcPts val="601"/>
              </a:spcAft>
            </a:pPr>
            <a:r>
              <a:rPr lang="en-US" sz="1400" b="1" strike="noStrike" spc="-1" dirty="0">
                <a:solidFill>
                  <a:srgbClr val="355269"/>
                </a:solidFill>
                <a:latin typeface="+mj-lt"/>
                <a:ea typeface="DejaVu Sans"/>
              </a:rPr>
              <a:t>PROGRAMMES</a:t>
            </a:r>
            <a:endParaRPr lang="en-US" sz="1400" b="0" strike="noStrike" spc="-1" dirty="0">
              <a:latin typeface="+mj-lt"/>
            </a:endParaRPr>
          </a:p>
        </p:txBody>
      </p:sp>
      <p:sp>
        <p:nvSpPr>
          <p:cNvPr id="20" name="CustomShape 6">
            <a:extLst>
              <a:ext uri="{FF2B5EF4-FFF2-40B4-BE49-F238E27FC236}">
                <a16:creationId xmlns:a16="http://schemas.microsoft.com/office/drawing/2014/main" id="{4FA90F1F-1CAC-42AF-BC4D-D9C5D1B97AAA}"/>
              </a:ext>
            </a:extLst>
          </p:cNvPr>
          <p:cNvSpPr/>
          <p:nvPr/>
        </p:nvSpPr>
        <p:spPr>
          <a:xfrm>
            <a:off x="1020960" y="4438150"/>
            <a:ext cx="4098240" cy="36936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a:lnSpc>
                <a:spcPct val="100000"/>
              </a:lnSpc>
              <a:spcAft>
                <a:spcPts val="601"/>
              </a:spcAft>
            </a:pPr>
            <a:r>
              <a:rPr lang="en-US" sz="1400" b="1" strike="noStrike" spc="-1" dirty="0">
                <a:solidFill>
                  <a:srgbClr val="355269"/>
                </a:solidFill>
                <a:latin typeface="+mj-lt"/>
                <a:ea typeface="DejaVu Sans"/>
              </a:rPr>
              <a:t>VALUE CHAIN</a:t>
            </a:r>
            <a:endParaRPr lang="en-US" sz="1400" b="0" strike="noStrike" spc="-1" dirty="0">
              <a:latin typeface="+mj-lt"/>
            </a:endParaRPr>
          </a:p>
        </p:txBody>
      </p:sp>
      <p:sp>
        <p:nvSpPr>
          <p:cNvPr id="21" name="CustomShape 7">
            <a:extLst>
              <a:ext uri="{FF2B5EF4-FFF2-40B4-BE49-F238E27FC236}">
                <a16:creationId xmlns:a16="http://schemas.microsoft.com/office/drawing/2014/main" id="{05DAC02E-7626-4594-A5CA-887A58F8DC95}"/>
              </a:ext>
            </a:extLst>
          </p:cNvPr>
          <p:cNvSpPr/>
          <p:nvPr/>
        </p:nvSpPr>
        <p:spPr>
          <a:xfrm>
            <a:off x="1393920" y="6488236"/>
            <a:ext cx="13852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r>
              <a:rPr lang="en-US" sz="1400" b="1" strike="noStrike" spc="-1" dirty="0">
                <a:solidFill>
                  <a:srgbClr val="FFFFFF"/>
                </a:solidFill>
                <a:latin typeface="+mj-lt"/>
                <a:ea typeface="DejaVu Sans"/>
              </a:rPr>
              <a:t>Advocacy</a:t>
            </a:r>
            <a:endParaRPr lang="en-US" sz="1400" b="0" strike="noStrike" spc="-1" dirty="0">
              <a:latin typeface="+mj-lt"/>
            </a:endParaRPr>
          </a:p>
        </p:txBody>
      </p:sp>
      <p:sp>
        <p:nvSpPr>
          <p:cNvPr id="22" name="CustomShape 8">
            <a:extLst>
              <a:ext uri="{FF2B5EF4-FFF2-40B4-BE49-F238E27FC236}">
                <a16:creationId xmlns:a16="http://schemas.microsoft.com/office/drawing/2014/main" id="{F748FAD1-5610-477F-96E1-5C6740F98E77}"/>
              </a:ext>
            </a:extLst>
          </p:cNvPr>
          <p:cNvSpPr/>
          <p:nvPr/>
        </p:nvSpPr>
        <p:spPr>
          <a:xfrm>
            <a:off x="1753920" y="5819110"/>
            <a:ext cx="160272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Origination</a:t>
            </a:r>
            <a:endParaRPr lang="en-US" sz="1200" b="0" strike="noStrike" spc="-1" dirty="0">
              <a:latin typeface="+mj-lt"/>
            </a:endParaRPr>
          </a:p>
        </p:txBody>
      </p:sp>
      <p:sp>
        <p:nvSpPr>
          <p:cNvPr id="23" name="CustomShape 9">
            <a:extLst>
              <a:ext uri="{FF2B5EF4-FFF2-40B4-BE49-F238E27FC236}">
                <a16:creationId xmlns:a16="http://schemas.microsoft.com/office/drawing/2014/main" id="{C87C5D0E-7D31-4F1B-8862-FF9884DB9656}"/>
              </a:ext>
            </a:extLst>
          </p:cNvPr>
          <p:cNvSpPr/>
          <p:nvPr/>
        </p:nvSpPr>
        <p:spPr>
          <a:xfrm>
            <a:off x="3661920" y="5819470"/>
            <a:ext cx="160272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Aggregation</a:t>
            </a:r>
            <a:endParaRPr lang="en-US" sz="1200" b="0" strike="noStrike" spc="-1" dirty="0">
              <a:latin typeface="+mj-lt"/>
            </a:endParaRPr>
          </a:p>
        </p:txBody>
      </p:sp>
      <p:sp>
        <p:nvSpPr>
          <p:cNvPr id="24" name="CustomShape 10">
            <a:extLst>
              <a:ext uri="{FF2B5EF4-FFF2-40B4-BE49-F238E27FC236}">
                <a16:creationId xmlns:a16="http://schemas.microsoft.com/office/drawing/2014/main" id="{652EF3BC-30D1-4ABC-8BC5-D18E2741FEFF}"/>
              </a:ext>
            </a:extLst>
          </p:cNvPr>
          <p:cNvSpPr/>
          <p:nvPr/>
        </p:nvSpPr>
        <p:spPr>
          <a:xfrm>
            <a:off x="5605920" y="5819830"/>
            <a:ext cx="160272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Price Discovery</a:t>
            </a:r>
            <a:endParaRPr lang="en-US" sz="1200" b="0" strike="noStrike" spc="-1" dirty="0">
              <a:latin typeface="+mj-lt"/>
            </a:endParaRPr>
          </a:p>
        </p:txBody>
      </p:sp>
      <p:sp>
        <p:nvSpPr>
          <p:cNvPr id="25" name="CustomShape 11">
            <a:extLst>
              <a:ext uri="{FF2B5EF4-FFF2-40B4-BE49-F238E27FC236}">
                <a16:creationId xmlns:a16="http://schemas.microsoft.com/office/drawing/2014/main" id="{96BD8B95-6D7E-4A0E-88F3-FDBA08ECC1DF}"/>
              </a:ext>
            </a:extLst>
          </p:cNvPr>
          <p:cNvSpPr/>
          <p:nvPr/>
        </p:nvSpPr>
        <p:spPr>
          <a:xfrm>
            <a:off x="7729920" y="5820190"/>
            <a:ext cx="170640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Project Preparation</a:t>
            </a:r>
            <a:endParaRPr lang="en-US" sz="1200" b="0" strike="noStrike" spc="-1" dirty="0">
              <a:latin typeface="+mj-lt"/>
            </a:endParaRPr>
          </a:p>
        </p:txBody>
      </p:sp>
      <p:sp>
        <p:nvSpPr>
          <p:cNvPr id="26" name="CustomShape 12">
            <a:extLst>
              <a:ext uri="{FF2B5EF4-FFF2-40B4-BE49-F238E27FC236}">
                <a16:creationId xmlns:a16="http://schemas.microsoft.com/office/drawing/2014/main" id="{8E462EAF-0C2F-4213-A09D-666B7897D66B}"/>
              </a:ext>
            </a:extLst>
          </p:cNvPr>
          <p:cNvSpPr/>
          <p:nvPr/>
        </p:nvSpPr>
        <p:spPr>
          <a:xfrm>
            <a:off x="10033920" y="5820550"/>
            <a:ext cx="201276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Investment Mobilization</a:t>
            </a:r>
            <a:endParaRPr lang="en-US" sz="1200" b="0" strike="noStrike" spc="-1" dirty="0">
              <a:latin typeface="+mj-lt"/>
            </a:endParaRPr>
          </a:p>
        </p:txBody>
      </p:sp>
      <p:sp>
        <p:nvSpPr>
          <p:cNvPr id="27" name="CustomShape 13">
            <a:extLst>
              <a:ext uri="{FF2B5EF4-FFF2-40B4-BE49-F238E27FC236}">
                <a16:creationId xmlns:a16="http://schemas.microsoft.com/office/drawing/2014/main" id="{155C8AB1-E676-4795-A7E3-82133BE39EE1}"/>
              </a:ext>
            </a:extLst>
          </p:cNvPr>
          <p:cNvSpPr/>
          <p:nvPr/>
        </p:nvSpPr>
        <p:spPr>
          <a:xfrm>
            <a:off x="1056960" y="5338150"/>
            <a:ext cx="4098240" cy="369360"/>
          </a:xfrm>
          <a:prstGeom prst="rect">
            <a:avLst/>
          </a:prstGeom>
          <a:noFill/>
          <a:ln>
            <a:noFill/>
          </a:ln>
        </p:spPr>
        <p:style>
          <a:lnRef idx="0">
            <a:scrgbClr r="0" g="0" b="0"/>
          </a:lnRef>
          <a:fillRef idx="0">
            <a:scrgbClr r="0" g="0" b="0"/>
          </a:fillRef>
          <a:effectRef idx="0">
            <a:scrgbClr r="0" g="0" b="0"/>
          </a:effectRef>
          <a:fontRef idx="minor"/>
        </p:style>
        <p:txBody>
          <a:bodyPr lIns="54720" tIns="54720" rIns="54720" bIns="54720">
            <a:noAutofit/>
          </a:bodyPr>
          <a:lstStyle/>
          <a:p>
            <a:pPr>
              <a:lnSpc>
                <a:spcPct val="100000"/>
              </a:lnSpc>
              <a:spcAft>
                <a:spcPts val="601"/>
              </a:spcAft>
            </a:pPr>
            <a:r>
              <a:rPr lang="en-US" sz="1400" b="1" strike="noStrike" spc="-1" dirty="0">
                <a:solidFill>
                  <a:srgbClr val="FF0000"/>
                </a:solidFill>
                <a:latin typeface="+mj-lt"/>
                <a:ea typeface="DejaVu Sans"/>
              </a:rPr>
              <a:t>SECRETARIAT TO SUPPORT</a:t>
            </a:r>
            <a:endParaRPr lang="en-US" sz="1400" b="0" strike="noStrike" spc="-1" dirty="0">
              <a:latin typeface="+mj-lt"/>
            </a:endParaRPr>
          </a:p>
        </p:txBody>
      </p:sp>
      <p:sp>
        <p:nvSpPr>
          <p:cNvPr id="28" name="CustomShape 14">
            <a:extLst>
              <a:ext uri="{FF2B5EF4-FFF2-40B4-BE49-F238E27FC236}">
                <a16:creationId xmlns:a16="http://schemas.microsoft.com/office/drawing/2014/main" id="{67F7C8A2-40EA-48E7-A3F7-CD6AC56BC3C3}"/>
              </a:ext>
            </a:extLst>
          </p:cNvPr>
          <p:cNvSpPr/>
          <p:nvPr/>
        </p:nvSpPr>
        <p:spPr>
          <a:xfrm>
            <a:off x="1186200" y="4909210"/>
            <a:ext cx="318600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r>
              <a:rPr lang="en-US" sz="1300" b="1" strike="noStrike" spc="-1" dirty="0">
                <a:solidFill>
                  <a:srgbClr val="FFFFFF"/>
                </a:solidFill>
                <a:latin typeface="+mj-lt"/>
                <a:ea typeface="DejaVu Sans"/>
              </a:rPr>
              <a:t>Coming together of Member Countries &amp; Political Commitment</a:t>
            </a:r>
            <a:endParaRPr lang="en-US" sz="1300" b="0" strike="noStrike" spc="-1" dirty="0">
              <a:latin typeface="+mj-lt"/>
            </a:endParaRPr>
          </a:p>
        </p:txBody>
      </p:sp>
      <p:sp>
        <p:nvSpPr>
          <p:cNvPr id="29" name="CustomShape 15">
            <a:extLst>
              <a:ext uri="{FF2B5EF4-FFF2-40B4-BE49-F238E27FC236}">
                <a16:creationId xmlns:a16="http://schemas.microsoft.com/office/drawing/2014/main" id="{09C67897-1613-488B-84E4-5BD5EF212066}"/>
              </a:ext>
            </a:extLst>
          </p:cNvPr>
          <p:cNvSpPr/>
          <p:nvPr/>
        </p:nvSpPr>
        <p:spPr>
          <a:xfrm>
            <a:off x="4814280" y="4924602"/>
            <a:ext cx="3185999"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300" b="1" strike="noStrike" spc="-1" dirty="0">
                <a:solidFill>
                  <a:srgbClr val="FFFFFF"/>
                </a:solidFill>
                <a:latin typeface="+mj-lt"/>
                <a:ea typeface="DejaVu Sans"/>
              </a:rPr>
              <a:t>Setting up of</a:t>
            </a:r>
            <a:r>
              <a:rPr lang="en-US" sz="1800" b="0" strike="noStrike" spc="-1" dirty="0">
                <a:solidFill>
                  <a:srgbClr val="000000"/>
                </a:solidFill>
                <a:latin typeface="+mj-lt"/>
                <a:ea typeface="DejaVu Sans"/>
              </a:rPr>
              <a:t> </a:t>
            </a:r>
            <a:r>
              <a:rPr lang="en-US" sz="1300" b="1" strike="noStrike" spc="-1" dirty="0">
                <a:solidFill>
                  <a:srgbClr val="FFFFFF"/>
                </a:solidFill>
                <a:latin typeface="+mj-lt"/>
                <a:ea typeface="DejaVu Sans"/>
              </a:rPr>
              <a:t>Standards &amp; Benchmarks</a:t>
            </a:r>
            <a:endParaRPr lang="en-US" sz="1300" b="0" strike="noStrike" spc="-1" dirty="0">
              <a:latin typeface="+mj-lt"/>
            </a:endParaRPr>
          </a:p>
        </p:txBody>
      </p:sp>
      <p:sp>
        <p:nvSpPr>
          <p:cNvPr id="30" name="CustomShape 16">
            <a:extLst>
              <a:ext uri="{FF2B5EF4-FFF2-40B4-BE49-F238E27FC236}">
                <a16:creationId xmlns:a16="http://schemas.microsoft.com/office/drawing/2014/main" id="{0204971C-7F66-4A2E-B296-AAF9800B1DFD}"/>
              </a:ext>
            </a:extLst>
          </p:cNvPr>
          <p:cNvSpPr/>
          <p:nvPr/>
        </p:nvSpPr>
        <p:spPr>
          <a:xfrm>
            <a:off x="8229349" y="4982199"/>
            <a:ext cx="3051371"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r>
              <a:rPr lang="en-US" sz="1300" b="1" strike="noStrike" spc="-1" dirty="0">
                <a:solidFill>
                  <a:srgbClr val="FFFFFF"/>
                </a:solidFill>
                <a:latin typeface="+mj-lt"/>
                <a:ea typeface="DejaVu Sans"/>
              </a:rPr>
              <a:t>Investment Mobilization Targets</a:t>
            </a:r>
            <a:endParaRPr lang="en-US" sz="1300" b="0" strike="noStrike" spc="-1" dirty="0">
              <a:latin typeface="+mj-lt"/>
            </a:endParaRPr>
          </a:p>
        </p:txBody>
      </p:sp>
      <p:sp>
        <p:nvSpPr>
          <p:cNvPr id="31" name="CustomShape 17">
            <a:extLst>
              <a:ext uri="{FF2B5EF4-FFF2-40B4-BE49-F238E27FC236}">
                <a16:creationId xmlns:a16="http://schemas.microsoft.com/office/drawing/2014/main" id="{12A74330-BBF9-4989-80FF-6EEC31040B88}"/>
              </a:ext>
            </a:extLst>
          </p:cNvPr>
          <p:cNvSpPr/>
          <p:nvPr/>
        </p:nvSpPr>
        <p:spPr>
          <a:xfrm>
            <a:off x="1978810" y="358027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Applications for Agriculture Use</a:t>
            </a:r>
            <a:endParaRPr lang="en-US" sz="1100" b="0" strike="noStrike" spc="-1" dirty="0">
              <a:latin typeface="+mj-lt"/>
            </a:endParaRPr>
          </a:p>
        </p:txBody>
      </p:sp>
      <p:sp>
        <p:nvSpPr>
          <p:cNvPr id="32" name="CustomShape 18">
            <a:extLst>
              <a:ext uri="{FF2B5EF4-FFF2-40B4-BE49-F238E27FC236}">
                <a16:creationId xmlns:a16="http://schemas.microsoft.com/office/drawing/2014/main" id="{AA4C6622-7116-4BD7-BBBE-7C56E21FB6DD}"/>
              </a:ext>
            </a:extLst>
          </p:cNvPr>
          <p:cNvSpPr/>
          <p:nvPr/>
        </p:nvSpPr>
        <p:spPr>
          <a:xfrm>
            <a:off x="3778810" y="357163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a:t>
            </a:r>
            <a:br>
              <a:rPr dirty="0">
                <a:latin typeface="+mj-lt"/>
              </a:rPr>
            </a:br>
            <a:r>
              <a:rPr lang="en-US" sz="1100" b="1" strike="noStrike" spc="-1" dirty="0">
                <a:solidFill>
                  <a:srgbClr val="333333"/>
                </a:solidFill>
                <a:latin typeface="+mj-lt"/>
                <a:ea typeface="DejaVu Sans"/>
              </a:rPr>
              <a:t>Rooftop</a:t>
            </a:r>
            <a:endParaRPr lang="en-US" sz="1100" b="0" strike="noStrike" spc="-1" dirty="0">
              <a:latin typeface="+mj-lt"/>
            </a:endParaRPr>
          </a:p>
        </p:txBody>
      </p:sp>
      <p:sp>
        <p:nvSpPr>
          <p:cNvPr id="33" name="CustomShape 19">
            <a:extLst>
              <a:ext uri="{FF2B5EF4-FFF2-40B4-BE49-F238E27FC236}">
                <a16:creationId xmlns:a16="http://schemas.microsoft.com/office/drawing/2014/main" id="{9FA6064E-4951-4DE9-BFFD-3D83687ACC02}"/>
              </a:ext>
            </a:extLst>
          </p:cNvPr>
          <p:cNvSpPr/>
          <p:nvPr/>
        </p:nvSpPr>
        <p:spPr>
          <a:xfrm>
            <a:off x="5578810" y="357199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t>
            </a:r>
            <a:br>
              <a:rPr dirty="0">
                <a:latin typeface="+mj-lt"/>
              </a:rPr>
            </a:br>
            <a:r>
              <a:rPr lang="en-US" sz="1100" b="1" strike="noStrike" spc="-1" dirty="0">
                <a:solidFill>
                  <a:srgbClr val="333333"/>
                </a:solidFill>
                <a:latin typeface="+mj-lt"/>
                <a:ea typeface="DejaVu Sans"/>
              </a:rPr>
              <a:t>Mini-Grids</a:t>
            </a:r>
            <a:endParaRPr lang="en-US" sz="1100" b="0" strike="noStrike" spc="-1" dirty="0">
              <a:latin typeface="+mj-lt"/>
            </a:endParaRPr>
          </a:p>
        </p:txBody>
      </p:sp>
      <p:sp>
        <p:nvSpPr>
          <p:cNvPr id="34" name="CustomShape 20">
            <a:extLst>
              <a:ext uri="{FF2B5EF4-FFF2-40B4-BE49-F238E27FC236}">
                <a16:creationId xmlns:a16="http://schemas.microsoft.com/office/drawing/2014/main" id="{FA45D897-F780-4521-BCDA-A91528DD2939}"/>
              </a:ext>
            </a:extLst>
          </p:cNvPr>
          <p:cNvSpPr/>
          <p:nvPr/>
        </p:nvSpPr>
        <p:spPr>
          <a:xfrm>
            <a:off x="7378810" y="357235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t>
            </a:r>
            <a:br>
              <a:rPr dirty="0">
                <a:latin typeface="+mj-lt"/>
              </a:rPr>
            </a:br>
            <a:r>
              <a:rPr lang="en-US" sz="1100" b="1" strike="noStrike" spc="-1" dirty="0">
                <a:solidFill>
                  <a:srgbClr val="333333"/>
                </a:solidFill>
                <a:latin typeface="+mj-lt"/>
                <a:ea typeface="DejaVu Sans"/>
              </a:rPr>
              <a:t>e-mobility </a:t>
            </a:r>
            <a:br>
              <a:rPr dirty="0">
                <a:latin typeface="+mj-lt"/>
              </a:rPr>
            </a:br>
            <a:r>
              <a:rPr lang="en-US" sz="1100" b="1" strike="noStrike" spc="-1" dirty="0">
                <a:solidFill>
                  <a:srgbClr val="333333"/>
                </a:solidFill>
                <a:latin typeface="+mj-lt"/>
                <a:ea typeface="DejaVu Sans"/>
              </a:rPr>
              <a:t>and storage</a:t>
            </a:r>
            <a:endParaRPr lang="en-US" sz="1100" b="0" strike="noStrike" spc="-1" dirty="0">
              <a:latin typeface="+mj-lt"/>
            </a:endParaRPr>
          </a:p>
        </p:txBody>
      </p:sp>
      <p:sp>
        <p:nvSpPr>
          <p:cNvPr id="35" name="CustomShape 21">
            <a:extLst>
              <a:ext uri="{FF2B5EF4-FFF2-40B4-BE49-F238E27FC236}">
                <a16:creationId xmlns:a16="http://schemas.microsoft.com/office/drawing/2014/main" id="{04DF035E-9902-4279-A133-8651E56162DC}"/>
              </a:ext>
            </a:extLst>
          </p:cNvPr>
          <p:cNvSpPr/>
          <p:nvPr/>
        </p:nvSpPr>
        <p:spPr>
          <a:xfrm>
            <a:off x="9070810" y="357271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t>
            </a:r>
            <a:br>
              <a:rPr dirty="0">
                <a:latin typeface="+mj-lt"/>
              </a:rPr>
            </a:br>
            <a:r>
              <a:rPr lang="en-US" sz="1100" b="1" strike="noStrike" spc="-1" dirty="0">
                <a:solidFill>
                  <a:srgbClr val="333333"/>
                </a:solidFill>
                <a:latin typeface="+mj-lt"/>
                <a:ea typeface="DejaVu Sans"/>
              </a:rPr>
              <a:t>Parks</a:t>
            </a:r>
            <a:endParaRPr lang="en-US" sz="1100" b="0" strike="noStrike" spc="-1" dirty="0">
              <a:latin typeface="+mj-lt"/>
            </a:endParaRPr>
          </a:p>
        </p:txBody>
      </p:sp>
      <p:sp>
        <p:nvSpPr>
          <p:cNvPr id="36" name="CustomShape 22">
            <a:extLst>
              <a:ext uri="{FF2B5EF4-FFF2-40B4-BE49-F238E27FC236}">
                <a16:creationId xmlns:a16="http://schemas.microsoft.com/office/drawing/2014/main" id="{53F52699-3244-4951-BFFC-E2510B1E8D1F}"/>
              </a:ext>
            </a:extLst>
          </p:cNvPr>
          <p:cNvSpPr/>
          <p:nvPr/>
        </p:nvSpPr>
        <p:spPr>
          <a:xfrm>
            <a:off x="10906810" y="357307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Affordable financing </a:t>
            </a:r>
            <a:br>
              <a:rPr dirty="0">
                <a:latin typeface="+mj-lt"/>
              </a:rPr>
            </a:br>
            <a:r>
              <a:rPr lang="en-US" sz="1100" b="1" strike="noStrike" spc="-1" dirty="0">
                <a:solidFill>
                  <a:srgbClr val="333333"/>
                </a:solidFill>
                <a:latin typeface="+mj-lt"/>
                <a:ea typeface="DejaVu Sans"/>
              </a:rPr>
              <a:t>at scale</a:t>
            </a:r>
            <a:endParaRPr lang="en-US" sz="1100" b="0" strike="noStrike" spc="-1" dirty="0">
              <a:latin typeface="+mj-lt"/>
            </a:endParaRPr>
          </a:p>
        </p:txBody>
      </p:sp>
      <p:sp>
        <p:nvSpPr>
          <p:cNvPr id="37" name="CustomShape 23">
            <a:extLst>
              <a:ext uri="{FF2B5EF4-FFF2-40B4-BE49-F238E27FC236}">
                <a16:creationId xmlns:a16="http://schemas.microsoft.com/office/drawing/2014/main" id="{A3F9E358-9ABB-488E-B46D-13978858173C}"/>
              </a:ext>
            </a:extLst>
          </p:cNvPr>
          <p:cNvSpPr/>
          <p:nvPr/>
        </p:nvSpPr>
        <p:spPr>
          <a:xfrm>
            <a:off x="1851120" y="245563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Reduce cost of technology</a:t>
            </a:r>
            <a:endParaRPr lang="en-US" sz="1100" b="0" strike="noStrike" spc="-1" dirty="0">
              <a:latin typeface="+mj-lt"/>
            </a:endParaRPr>
          </a:p>
        </p:txBody>
      </p:sp>
      <p:sp>
        <p:nvSpPr>
          <p:cNvPr id="38" name="CustomShape 24">
            <a:extLst>
              <a:ext uri="{FF2B5EF4-FFF2-40B4-BE49-F238E27FC236}">
                <a16:creationId xmlns:a16="http://schemas.microsoft.com/office/drawing/2014/main" id="{F20DC20B-1C9C-46AB-AB06-5FE4B36B5A1F}"/>
              </a:ext>
            </a:extLst>
          </p:cNvPr>
          <p:cNvSpPr/>
          <p:nvPr/>
        </p:nvSpPr>
        <p:spPr>
          <a:xfrm>
            <a:off x="4371120" y="2455990"/>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Reduce cost of finance</a:t>
            </a:r>
            <a:endParaRPr lang="en-US" sz="1200" b="0" strike="noStrike" spc="-1" dirty="0">
              <a:latin typeface="+mj-lt"/>
            </a:endParaRPr>
          </a:p>
        </p:txBody>
      </p:sp>
      <p:sp>
        <p:nvSpPr>
          <p:cNvPr id="39" name="CustomShape 25">
            <a:extLst>
              <a:ext uri="{FF2B5EF4-FFF2-40B4-BE49-F238E27FC236}">
                <a16:creationId xmlns:a16="http://schemas.microsoft.com/office/drawing/2014/main" id="{1DA807A5-EC4A-4CA8-BD3A-99B65EDFB4BA}"/>
              </a:ext>
            </a:extLst>
          </p:cNvPr>
          <p:cNvSpPr/>
          <p:nvPr/>
        </p:nvSpPr>
        <p:spPr>
          <a:xfrm>
            <a:off x="7179120" y="2456350"/>
            <a:ext cx="324360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Mobilize USD 1000 billion of investments for solar by 2030</a:t>
            </a:r>
            <a:endParaRPr lang="en-US" sz="1200" b="0" strike="noStrike" spc="-1" dirty="0">
              <a:latin typeface="+mj-lt"/>
            </a:endParaRPr>
          </a:p>
        </p:txBody>
      </p:sp>
      <p:sp>
        <p:nvSpPr>
          <p:cNvPr id="40" name="CustomShape 26">
            <a:extLst>
              <a:ext uri="{FF2B5EF4-FFF2-40B4-BE49-F238E27FC236}">
                <a16:creationId xmlns:a16="http://schemas.microsoft.com/office/drawing/2014/main" id="{39CED6C9-BE42-44B7-9946-D6E528CA61B0}"/>
              </a:ext>
            </a:extLst>
          </p:cNvPr>
          <p:cNvSpPr/>
          <p:nvPr/>
        </p:nvSpPr>
        <p:spPr>
          <a:xfrm>
            <a:off x="1851120" y="1411990"/>
            <a:ext cx="125640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Energy Access</a:t>
            </a:r>
            <a:endParaRPr lang="en-US" sz="1200" b="0" strike="noStrike" spc="-1" dirty="0">
              <a:latin typeface="+mj-lt"/>
            </a:endParaRPr>
          </a:p>
        </p:txBody>
      </p:sp>
      <p:sp>
        <p:nvSpPr>
          <p:cNvPr id="41" name="CustomShape 27">
            <a:extLst>
              <a:ext uri="{FF2B5EF4-FFF2-40B4-BE49-F238E27FC236}">
                <a16:creationId xmlns:a16="http://schemas.microsoft.com/office/drawing/2014/main" id="{060DB9D4-C4EA-46A9-AFA2-09D64A0F8E7C}"/>
              </a:ext>
            </a:extLst>
          </p:cNvPr>
          <p:cNvSpPr/>
          <p:nvPr/>
        </p:nvSpPr>
        <p:spPr>
          <a:xfrm>
            <a:off x="4407120" y="1412350"/>
            <a:ext cx="135216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Energy Security</a:t>
            </a:r>
            <a:endParaRPr lang="en-US" sz="1200" b="0" strike="noStrike" spc="-1" dirty="0">
              <a:latin typeface="+mj-lt"/>
            </a:endParaRPr>
          </a:p>
        </p:txBody>
      </p:sp>
      <p:sp>
        <p:nvSpPr>
          <p:cNvPr id="42" name="CustomShape 28">
            <a:extLst>
              <a:ext uri="{FF2B5EF4-FFF2-40B4-BE49-F238E27FC236}">
                <a16:creationId xmlns:a16="http://schemas.microsoft.com/office/drawing/2014/main" id="{32044FDA-2CDD-421F-A3D7-E0FAF2E9502F}"/>
              </a:ext>
            </a:extLst>
          </p:cNvPr>
          <p:cNvSpPr/>
          <p:nvPr/>
        </p:nvSpPr>
        <p:spPr>
          <a:xfrm>
            <a:off x="7143120" y="1412710"/>
            <a:ext cx="135936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200" b="1" strike="noStrike" spc="-1" dirty="0">
                <a:solidFill>
                  <a:srgbClr val="333333"/>
                </a:solidFill>
                <a:latin typeface="+mj-lt"/>
                <a:ea typeface="DejaVu Sans"/>
              </a:rPr>
              <a:t>Energy Transition</a:t>
            </a:r>
            <a:endParaRPr lang="en-US" sz="1200" b="0" strike="noStrike" spc="-1" dirty="0">
              <a:latin typeface="+mj-lt"/>
            </a:endParaRPr>
          </a:p>
        </p:txBody>
      </p:sp>
      <p:sp>
        <p:nvSpPr>
          <p:cNvPr id="43" name="CustomShape 29">
            <a:extLst>
              <a:ext uri="{FF2B5EF4-FFF2-40B4-BE49-F238E27FC236}">
                <a16:creationId xmlns:a16="http://schemas.microsoft.com/office/drawing/2014/main" id="{6B42358C-3F42-4264-A977-12DE6A0C9C82}"/>
              </a:ext>
            </a:extLst>
          </p:cNvPr>
          <p:cNvSpPr/>
          <p:nvPr/>
        </p:nvSpPr>
        <p:spPr>
          <a:xfrm>
            <a:off x="3168228" y="6473722"/>
            <a:ext cx="2566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00000"/>
              </a:lnSpc>
            </a:pPr>
            <a:r>
              <a:rPr lang="en-US" sz="1400" b="1" strike="noStrike" spc="-1" dirty="0">
                <a:solidFill>
                  <a:srgbClr val="FFFFFF"/>
                </a:solidFill>
                <a:latin typeface="+mj-lt"/>
                <a:ea typeface="DejaVu Sans"/>
              </a:rPr>
              <a:t>Policy &amp; Regulatory Support</a:t>
            </a:r>
            <a:endParaRPr lang="en-US" sz="1400" b="0" strike="noStrike" spc="-1" dirty="0">
              <a:latin typeface="+mj-lt"/>
            </a:endParaRPr>
          </a:p>
        </p:txBody>
      </p:sp>
      <p:sp>
        <p:nvSpPr>
          <p:cNvPr id="44" name="CustomShape 30">
            <a:extLst>
              <a:ext uri="{FF2B5EF4-FFF2-40B4-BE49-F238E27FC236}">
                <a16:creationId xmlns:a16="http://schemas.microsoft.com/office/drawing/2014/main" id="{E393EDDE-7F97-4ED9-B590-3013D5709A5F}"/>
              </a:ext>
            </a:extLst>
          </p:cNvPr>
          <p:cNvSpPr/>
          <p:nvPr/>
        </p:nvSpPr>
        <p:spPr>
          <a:xfrm>
            <a:off x="5931017" y="6471026"/>
            <a:ext cx="273960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15000"/>
              </a:lnSpc>
            </a:pPr>
            <a:r>
              <a:rPr lang="en-US" sz="1400" b="1" strike="noStrike" spc="-1" dirty="0">
                <a:solidFill>
                  <a:srgbClr val="FFFFFF"/>
                </a:solidFill>
                <a:latin typeface="+mj-lt"/>
                <a:ea typeface="DejaVu Sans"/>
              </a:rPr>
              <a:t>Institutional &amp; Capacity Building</a:t>
            </a:r>
            <a:endParaRPr lang="en-US" sz="1400" b="0" strike="noStrike" spc="-1" dirty="0">
              <a:latin typeface="+mj-lt"/>
            </a:endParaRPr>
          </a:p>
        </p:txBody>
      </p:sp>
      <p:sp>
        <p:nvSpPr>
          <p:cNvPr id="45" name="CustomShape 31">
            <a:extLst>
              <a:ext uri="{FF2B5EF4-FFF2-40B4-BE49-F238E27FC236}">
                <a16:creationId xmlns:a16="http://schemas.microsoft.com/office/drawing/2014/main" id="{DE4FAB1D-14C0-40AE-BBB1-F3568E34FAD7}"/>
              </a:ext>
            </a:extLst>
          </p:cNvPr>
          <p:cNvSpPr/>
          <p:nvPr/>
        </p:nvSpPr>
        <p:spPr>
          <a:xfrm>
            <a:off x="8764410" y="6488236"/>
            <a:ext cx="2739599" cy="227542"/>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ctr">
              <a:lnSpc>
                <a:spcPct val="115000"/>
              </a:lnSpc>
            </a:pPr>
            <a:r>
              <a:rPr lang="en-US" sz="1400" b="1" strike="noStrike" spc="-1" dirty="0">
                <a:solidFill>
                  <a:srgbClr val="FFFFFF"/>
                </a:solidFill>
                <a:latin typeface="+mj-lt"/>
                <a:ea typeface="DejaVu Sans"/>
              </a:rPr>
              <a:t>De-risking of Investments</a:t>
            </a:r>
            <a:endParaRPr lang="en-US" sz="1400" b="0" strike="noStrike" spc="-1" dirty="0">
              <a:latin typeface="+mj-lt"/>
            </a:endParaRPr>
          </a:p>
        </p:txBody>
      </p:sp>
      <p:sp>
        <p:nvSpPr>
          <p:cNvPr id="46" name="CustomShape 10">
            <a:extLst>
              <a:ext uri="{FF2B5EF4-FFF2-40B4-BE49-F238E27FC236}">
                <a16:creationId xmlns:a16="http://schemas.microsoft.com/office/drawing/2014/main" id="{B5ECA4C3-A002-4BEB-BC00-135692CC1514}"/>
              </a:ext>
            </a:extLst>
          </p:cNvPr>
          <p:cNvSpPr/>
          <p:nvPr/>
        </p:nvSpPr>
        <p:spPr>
          <a:xfrm>
            <a:off x="11527200" y="6502750"/>
            <a:ext cx="167940" cy="35129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5</a:t>
            </a:fld>
            <a:endParaRPr lang="en-US" sz="1400" b="1" strike="noStrike" spc="-1" dirty="0">
              <a:solidFill>
                <a:schemeClr val="tx1">
                  <a:lumMod val="65000"/>
                  <a:lumOff val="35000"/>
                </a:schemeClr>
              </a:solidFill>
              <a:latin typeface="+mj-lt"/>
            </a:endParaRPr>
          </a:p>
        </p:txBody>
      </p:sp>
      <p:sp>
        <p:nvSpPr>
          <p:cNvPr id="4" name="Rectangle 3">
            <a:extLst>
              <a:ext uri="{FF2B5EF4-FFF2-40B4-BE49-F238E27FC236}">
                <a16:creationId xmlns:a16="http://schemas.microsoft.com/office/drawing/2014/main" id="{0E261144-ED2E-40BA-8330-79B966DA8EFE}"/>
              </a:ext>
            </a:extLst>
          </p:cNvPr>
          <p:cNvSpPr/>
          <p:nvPr/>
        </p:nvSpPr>
        <p:spPr>
          <a:xfrm>
            <a:off x="762842" y="3367510"/>
            <a:ext cx="11252640" cy="11218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D6022495-15C4-49B7-95D0-C44720E21F47}"/>
              </a:ext>
            </a:extLst>
          </p:cNvPr>
          <p:cNvGrpSpPr/>
          <p:nvPr/>
        </p:nvGrpSpPr>
        <p:grpSpPr>
          <a:xfrm>
            <a:off x="10001105" y="3594042"/>
            <a:ext cx="616440" cy="535588"/>
            <a:chOff x="4648200" y="3542562"/>
            <a:chExt cx="616440" cy="535588"/>
          </a:xfrm>
        </p:grpSpPr>
        <p:sp>
          <p:nvSpPr>
            <p:cNvPr id="48" name="Rectangle 47">
              <a:extLst>
                <a:ext uri="{FF2B5EF4-FFF2-40B4-BE49-F238E27FC236}">
                  <a16:creationId xmlns:a16="http://schemas.microsoft.com/office/drawing/2014/main" id="{6ECD0C29-62D3-40F8-A7EF-62B78F496F55}"/>
                </a:ext>
              </a:extLst>
            </p:cNvPr>
            <p:cNvSpPr/>
            <p:nvPr/>
          </p:nvSpPr>
          <p:spPr>
            <a:xfrm>
              <a:off x="4724400" y="3542562"/>
              <a:ext cx="540240" cy="535588"/>
            </a:xfrm>
            <a:prstGeom prst="rect">
              <a:avLst/>
            </a:prstGeom>
            <a:solidFill>
              <a:srgbClr val="0033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9" name="Graphic 48" descr="Thermometer">
              <a:extLst>
                <a:ext uri="{FF2B5EF4-FFF2-40B4-BE49-F238E27FC236}">
                  <a16:creationId xmlns:a16="http://schemas.microsoft.com/office/drawing/2014/main" id="{2E550317-CB4F-4041-B36F-E67DF204A22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48200" y="3618586"/>
              <a:ext cx="383540" cy="383540"/>
            </a:xfrm>
            <a:prstGeom prst="rect">
              <a:avLst/>
            </a:prstGeom>
          </p:spPr>
        </p:pic>
        <p:sp>
          <p:nvSpPr>
            <p:cNvPr id="50" name="Freeform 157">
              <a:extLst>
                <a:ext uri="{FF2B5EF4-FFF2-40B4-BE49-F238E27FC236}">
                  <a16:creationId xmlns:a16="http://schemas.microsoft.com/office/drawing/2014/main" id="{AF51E4B9-5C36-49C7-8917-37817213D107}"/>
                </a:ext>
              </a:extLst>
            </p:cNvPr>
            <p:cNvSpPr>
              <a:spLocks noEditPoints="1"/>
            </p:cNvSpPr>
            <p:nvPr/>
          </p:nvSpPr>
          <p:spPr bwMode="auto">
            <a:xfrm>
              <a:off x="4927031" y="3618599"/>
              <a:ext cx="337609" cy="281026"/>
            </a:xfrm>
            <a:custGeom>
              <a:avLst/>
              <a:gdLst/>
              <a:ahLst/>
              <a:cxnLst>
                <a:cxn ang="0">
                  <a:pos x="138" y="68"/>
                </a:cxn>
                <a:cxn ang="0">
                  <a:pos x="138" y="26"/>
                </a:cxn>
                <a:cxn ang="0">
                  <a:pos x="149" y="22"/>
                </a:cxn>
                <a:cxn ang="0">
                  <a:pos x="167" y="14"/>
                </a:cxn>
                <a:cxn ang="0">
                  <a:pos x="176" y="28"/>
                </a:cxn>
                <a:cxn ang="0">
                  <a:pos x="163" y="59"/>
                </a:cxn>
                <a:cxn ang="0">
                  <a:pos x="171" y="76"/>
                </a:cxn>
                <a:cxn ang="0">
                  <a:pos x="156" y="86"/>
                </a:cxn>
                <a:cxn ang="0">
                  <a:pos x="126" y="72"/>
                </a:cxn>
                <a:cxn ang="0">
                  <a:pos x="108" y="80"/>
                </a:cxn>
                <a:cxn ang="0">
                  <a:pos x="99" y="65"/>
                </a:cxn>
                <a:cxn ang="0">
                  <a:pos x="112" y="35"/>
                </a:cxn>
                <a:cxn ang="0">
                  <a:pos x="104" y="17"/>
                </a:cxn>
                <a:cxn ang="0">
                  <a:pos x="119" y="8"/>
                </a:cxn>
                <a:cxn ang="0">
                  <a:pos x="149" y="22"/>
                </a:cxn>
                <a:cxn ang="0">
                  <a:pos x="53" y="114"/>
                </a:cxn>
                <a:cxn ang="0">
                  <a:pos x="242" y="130"/>
                </a:cxn>
                <a:cxn ang="0">
                  <a:pos x="261" y="273"/>
                </a:cxn>
                <a:cxn ang="0">
                  <a:pos x="2" y="258"/>
                </a:cxn>
                <a:cxn ang="0">
                  <a:pos x="130" y="186"/>
                </a:cxn>
                <a:cxn ang="0">
                  <a:pos x="53" y="130"/>
                </a:cxn>
                <a:cxn ang="0">
                  <a:pos x="36" y="186"/>
                </a:cxn>
                <a:cxn ang="0">
                  <a:pos x="130" y="258"/>
                </a:cxn>
                <a:cxn ang="0">
                  <a:pos x="32" y="202"/>
                </a:cxn>
                <a:cxn ang="0">
                  <a:pos x="130" y="258"/>
                </a:cxn>
                <a:cxn ang="0">
                  <a:pos x="145" y="258"/>
                </a:cxn>
                <a:cxn ang="0">
                  <a:pos x="243" y="202"/>
                </a:cxn>
                <a:cxn ang="0">
                  <a:pos x="145" y="130"/>
                </a:cxn>
                <a:cxn ang="0">
                  <a:pos x="239" y="186"/>
                </a:cxn>
                <a:cxn ang="0">
                  <a:pos x="223" y="130"/>
                </a:cxn>
                <a:cxn ang="0">
                  <a:pos x="108" y="286"/>
                </a:cxn>
                <a:cxn ang="0">
                  <a:pos x="167" y="317"/>
                </a:cxn>
                <a:cxn ang="0">
                  <a:pos x="237" y="322"/>
                </a:cxn>
                <a:cxn ang="0">
                  <a:pos x="232" y="330"/>
                </a:cxn>
                <a:cxn ang="0">
                  <a:pos x="38" y="324"/>
                </a:cxn>
                <a:cxn ang="0">
                  <a:pos x="43" y="317"/>
                </a:cxn>
                <a:cxn ang="0">
                  <a:pos x="108" y="286"/>
                </a:cxn>
              </a:cxnLst>
              <a:rect l="0" t="0" r="r" b="b"/>
              <a:pathLst>
                <a:path w="275" h="330">
                  <a:moveTo>
                    <a:pt x="117" y="47"/>
                  </a:moveTo>
                  <a:cubicBezTo>
                    <a:pt x="117" y="58"/>
                    <a:pt x="126" y="68"/>
                    <a:pt x="138" y="68"/>
                  </a:cubicBezTo>
                  <a:cubicBezTo>
                    <a:pt x="149" y="68"/>
                    <a:pt x="158" y="58"/>
                    <a:pt x="158" y="47"/>
                  </a:cubicBezTo>
                  <a:cubicBezTo>
                    <a:pt x="158" y="35"/>
                    <a:pt x="149" y="26"/>
                    <a:pt x="138" y="26"/>
                  </a:cubicBezTo>
                  <a:cubicBezTo>
                    <a:pt x="126" y="26"/>
                    <a:pt x="117" y="35"/>
                    <a:pt x="117" y="47"/>
                  </a:cubicBezTo>
                  <a:close/>
                  <a:moveTo>
                    <a:pt x="149" y="22"/>
                  </a:moveTo>
                  <a:cubicBezTo>
                    <a:pt x="155" y="20"/>
                    <a:pt x="157" y="11"/>
                    <a:pt x="152" y="6"/>
                  </a:cubicBezTo>
                  <a:cubicBezTo>
                    <a:pt x="152" y="6"/>
                    <a:pt x="161" y="4"/>
                    <a:pt x="167" y="14"/>
                  </a:cubicBezTo>
                  <a:cubicBezTo>
                    <a:pt x="173" y="23"/>
                    <a:pt x="169" y="33"/>
                    <a:pt x="164" y="37"/>
                  </a:cubicBezTo>
                  <a:cubicBezTo>
                    <a:pt x="169" y="40"/>
                    <a:pt x="177" y="35"/>
                    <a:pt x="176" y="28"/>
                  </a:cubicBezTo>
                  <a:cubicBezTo>
                    <a:pt x="176" y="28"/>
                    <a:pt x="184" y="34"/>
                    <a:pt x="182" y="44"/>
                  </a:cubicBezTo>
                  <a:cubicBezTo>
                    <a:pt x="179" y="55"/>
                    <a:pt x="169" y="59"/>
                    <a:pt x="163" y="59"/>
                  </a:cubicBezTo>
                  <a:cubicBezTo>
                    <a:pt x="165" y="65"/>
                    <a:pt x="173" y="66"/>
                    <a:pt x="178" y="61"/>
                  </a:cubicBezTo>
                  <a:cubicBezTo>
                    <a:pt x="178" y="61"/>
                    <a:pt x="180" y="71"/>
                    <a:pt x="171" y="76"/>
                  </a:cubicBezTo>
                  <a:cubicBezTo>
                    <a:pt x="161" y="82"/>
                    <a:pt x="152" y="78"/>
                    <a:pt x="147" y="73"/>
                  </a:cubicBezTo>
                  <a:cubicBezTo>
                    <a:pt x="144" y="79"/>
                    <a:pt x="149" y="86"/>
                    <a:pt x="156" y="86"/>
                  </a:cubicBezTo>
                  <a:cubicBezTo>
                    <a:pt x="156" y="86"/>
                    <a:pt x="151" y="94"/>
                    <a:pt x="140" y="91"/>
                  </a:cubicBezTo>
                  <a:cubicBezTo>
                    <a:pt x="129" y="89"/>
                    <a:pt x="126" y="79"/>
                    <a:pt x="126" y="72"/>
                  </a:cubicBezTo>
                  <a:cubicBezTo>
                    <a:pt x="120" y="74"/>
                    <a:pt x="118" y="83"/>
                    <a:pt x="123" y="87"/>
                  </a:cubicBezTo>
                  <a:cubicBezTo>
                    <a:pt x="123" y="87"/>
                    <a:pt x="114" y="89"/>
                    <a:pt x="108" y="80"/>
                  </a:cubicBezTo>
                  <a:cubicBezTo>
                    <a:pt x="102" y="70"/>
                    <a:pt x="106" y="61"/>
                    <a:pt x="111" y="57"/>
                  </a:cubicBezTo>
                  <a:cubicBezTo>
                    <a:pt x="106" y="54"/>
                    <a:pt x="98" y="59"/>
                    <a:pt x="99" y="65"/>
                  </a:cubicBezTo>
                  <a:cubicBezTo>
                    <a:pt x="99" y="65"/>
                    <a:pt x="91" y="60"/>
                    <a:pt x="93" y="49"/>
                  </a:cubicBezTo>
                  <a:cubicBezTo>
                    <a:pt x="96" y="39"/>
                    <a:pt x="106" y="35"/>
                    <a:pt x="112" y="35"/>
                  </a:cubicBezTo>
                  <a:cubicBezTo>
                    <a:pt x="110" y="29"/>
                    <a:pt x="102" y="28"/>
                    <a:pt x="97" y="32"/>
                  </a:cubicBezTo>
                  <a:cubicBezTo>
                    <a:pt x="97" y="32"/>
                    <a:pt x="95" y="23"/>
                    <a:pt x="104" y="17"/>
                  </a:cubicBezTo>
                  <a:cubicBezTo>
                    <a:pt x="114" y="12"/>
                    <a:pt x="124" y="16"/>
                    <a:pt x="128" y="21"/>
                  </a:cubicBezTo>
                  <a:cubicBezTo>
                    <a:pt x="131" y="15"/>
                    <a:pt x="126" y="8"/>
                    <a:pt x="119" y="8"/>
                  </a:cubicBezTo>
                  <a:cubicBezTo>
                    <a:pt x="119" y="8"/>
                    <a:pt x="124" y="0"/>
                    <a:pt x="135" y="3"/>
                  </a:cubicBezTo>
                  <a:cubicBezTo>
                    <a:pt x="146" y="5"/>
                    <a:pt x="149" y="15"/>
                    <a:pt x="149" y="22"/>
                  </a:cubicBezTo>
                  <a:close/>
                  <a:moveTo>
                    <a:pt x="33" y="130"/>
                  </a:moveTo>
                  <a:cubicBezTo>
                    <a:pt x="35" y="121"/>
                    <a:pt x="44" y="114"/>
                    <a:pt x="53" y="114"/>
                  </a:cubicBezTo>
                  <a:cubicBezTo>
                    <a:pt x="223" y="114"/>
                    <a:pt x="223" y="114"/>
                    <a:pt x="223" y="114"/>
                  </a:cubicBezTo>
                  <a:cubicBezTo>
                    <a:pt x="231" y="114"/>
                    <a:pt x="240" y="121"/>
                    <a:pt x="242" y="130"/>
                  </a:cubicBezTo>
                  <a:cubicBezTo>
                    <a:pt x="273" y="258"/>
                    <a:pt x="273" y="258"/>
                    <a:pt x="273" y="258"/>
                  </a:cubicBezTo>
                  <a:cubicBezTo>
                    <a:pt x="275" y="266"/>
                    <a:pt x="269" y="273"/>
                    <a:pt x="261" y="273"/>
                  </a:cubicBezTo>
                  <a:cubicBezTo>
                    <a:pt x="14" y="273"/>
                    <a:pt x="14" y="273"/>
                    <a:pt x="14" y="273"/>
                  </a:cubicBezTo>
                  <a:cubicBezTo>
                    <a:pt x="6" y="273"/>
                    <a:pt x="0" y="266"/>
                    <a:pt x="2" y="258"/>
                  </a:cubicBezTo>
                  <a:cubicBezTo>
                    <a:pt x="33" y="130"/>
                    <a:pt x="33" y="130"/>
                    <a:pt x="33" y="130"/>
                  </a:cubicBezTo>
                  <a:close/>
                  <a:moveTo>
                    <a:pt x="130" y="186"/>
                  </a:moveTo>
                  <a:cubicBezTo>
                    <a:pt x="130" y="130"/>
                    <a:pt x="130" y="130"/>
                    <a:pt x="130" y="130"/>
                  </a:cubicBezTo>
                  <a:cubicBezTo>
                    <a:pt x="53" y="130"/>
                    <a:pt x="53" y="130"/>
                    <a:pt x="53" y="130"/>
                  </a:cubicBezTo>
                  <a:cubicBezTo>
                    <a:pt x="51" y="130"/>
                    <a:pt x="49" y="132"/>
                    <a:pt x="48" y="134"/>
                  </a:cubicBezTo>
                  <a:cubicBezTo>
                    <a:pt x="36" y="186"/>
                    <a:pt x="36" y="186"/>
                    <a:pt x="36" y="186"/>
                  </a:cubicBezTo>
                  <a:cubicBezTo>
                    <a:pt x="130" y="186"/>
                    <a:pt x="130" y="186"/>
                    <a:pt x="130" y="186"/>
                  </a:cubicBezTo>
                  <a:close/>
                  <a:moveTo>
                    <a:pt x="130" y="258"/>
                  </a:moveTo>
                  <a:cubicBezTo>
                    <a:pt x="130" y="202"/>
                    <a:pt x="130" y="202"/>
                    <a:pt x="130" y="202"/>
                  </a:cubicBezTo>
                  <a:cubicBezTo>
                    <a:pt x="32" y="202"/>
                    <a:pt x="32" y="202"/>
                    <a:pt x="32" y="202"/>
                  </a:cubicBezTo>
                  <a:cubicBezTo>
                    <a:pt x="19" y="258"/>
                    <a:pt x="19" y="258"/>
                    <a:pt x="19" y="258"/>
                  </a:cubicBezTo>
                  <a:cubicBezTo>
                    <a:pt x="130" y="258"/>
                    <a:pt x="130" y="258"/>
                    <a:pt x="130" y="258"/>
                  </a:cubicBezTo>
                  <a:close/>
                  <a:moveTo>
                    <a:pt x="145" y="202"/>
                  </a:moveTo>
                  <a:cubicBezTo>
                    <a:pt x="145" y="258"/>
                    <a:pt x="145" y="258"/>
                    <a:pt x="145" y="258"/>
                  </a:cubicBezTo>
                  <a:cubicBezTo>
                    <a:pt x="256" y="258"/>
                    <a:pt x="256" y="258"/>
                    <a:pt x="256" y="258"/>
                  </a:cubicBezTo>
                  <a:cubicBezTo>
                    <a:pt x="243" y="202"/>
                    <a:pt x="243" y="202"/>
                    <a:pt x="243" y="202"/>
                  </a:cubicBezTo>
                  <a:cubicBezTo>
                    <a:pt x="145" y="202"/>
                    <a:pt x="145" y="202"/>
                    <a:pt x="145" y="202"/>
                  </a:cubicBezTo>
                  <a:close/>
                  <a:moveTo>
                    <a:pt x="145" y="130"/>
                  </a:moveTo>
                  <a:cubicBezTo>
                    <a:pt x="145" y="186"/>
                    <a:pt x="145" y="186"/>
                    <a:pt x="145" y="186"/>
                  </a:cubicBezTo>
                  <a:cubicBezTo>
                    <a:pt x="239" y="186"/>
                    <a:pt x="239" y="186"/>
                    <a:pt x="239" y="186"/>
                  </a:cubicBezTo>
                  <a:cubicBezTo>
                    <a:pt x="227" y="134"/>
                    <a:pt x="227" y="134"/>
                    <a:pt x="227" y="134"/>
                  </a:cubicBezTo>
                  <a:cubicBezTo>
                    <a:pt x="226" y="132"/>
                    <a:pt x="224" y="130"/>
                    <a:pt x="223" y="130"/>
                  </a:cubicBezTo>
                  <a:cubicBezTo>
                    <a:pt x="145" y="130"/>
                    <a:pt x="145" y="130"/>
                    <a:pt x="145" y="130"/>
                  </a:cubicBezTo>
                  <a:close/>
                  <a:moveTo>
                    <a:pt x="108" y="286"/>
                  </a:moveTo>
                  <a:cubicBezTo>
                    <a:pt x="167" y="286"/>
                    <a:pt x="167" y="286"/>
                    <a:pt x="167" y="286"/>
                  </a:cubicBezTo>
                  <a:cubicBezTo>
                    <a:pt x="167" y="317"/>
                    <a:pt x="167" y="317"/>
                    <a:pt x="167" y="317"/>
                  </a:cubicBezTo>
                  <a:cubicBezTo>
                    <a:pt x="232" y="317"/>
                    <a:pt x="232" y="317"/>
                    <a:pt x="232" y="317"/>
                  </a:cubicBezTo>
                  <a:cubicBezTo>
                    <a:pt x="235" y="317"/>
                    <a:pt x="237" y="319"/>
                    <a:pt x="237" y="322"/>
                  </a:cubicBezTo>
                  <a:cubicBezTo>
                    <a:pt x="237" y="324"/>
                    <a:pt x="237" y="324"/>
                    <a:pt x="237" y="324"/>
                  </a:cubicBezTo>
                  <a:cubicBezTo>
                    <a:pt x="237" y="327"/>
                    <a:pt x="235" y="330"/>
                    <a:pt x="232" y="330"/>
                  </a:cubicBezTo>
                  <a:cubicBezTo>
                    <a:pt x="43" y="330"/>
                    <a:pt x="43" y="330"/>
                    <a:pt x="43" y="330"/>
                  </a:cubicBezTo>
                  <a:cubicBezTo>
                    <a:pt x="40" y="330"/>
                    <a:pt x="38" y="327"/>
                    <a:pt x="38" y="324"/>
                  </a:cubicBezTo>
                  <a:cubicBezTo>
                    <a:pt x="38" y="322"/>
                    <a:pt x="38" y="322"/>
                    <a:pt x="38" y="322"/>
                  </a:cubicBezTo>
                  <a:cubicBezTo>
                    <a:pt x="38" y="319"/>
                    <a:pt x="40" y="317"/>
                    <a:pt x="43" y="317"/>
                  </a:cubicBezTo>
                  <a:cubicBezTo>
                    <a:pt x="108" y="317"/>
                    <a:pt x="108" y="317"/>
                    <a:pt x="108" y="317"/>
                  </a:cubicBezTo>
                  <a:cubicBezTo>
                    <a:pt x="108" y="286"/>
                    <a:pt x="108" y="286"/>
                    <a:pt x="108" y="28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9pPr>
            </a:lstStyle>
            <a:p>
              <a:pPr eaLnBrk="1" fontAlgn="auto" hangingPunct="1">
                <a:spcBef>
                  <a:spcPts val="0"/>
                </a:spcBef>
                <a:spcAft>
                  <a:spcPts val="0"/>
                </a:spcAft>
              </a:pPr>
              <a:endParaRPr lang="en-GB" sz="1800" dirty="0">
                <a:solidFill>
                  <a:srgbClr val="000000"/>
                </a:solidFill>
                <a:latin typeface="Arial"/>
                <a:cs typeface="+mn-cs"/>
              </a:endParaRPr>
            </a:p>
          </p:txBody>
        </p:sp>
      </p:grpSp>
      <p:sp>
        <p:nvSpPr>
          <p:cNvPr id="51" name="CustomShape 17">
            <a:extLst>
              <a:ext uri="{FF2B5EF4-FFF2-40B4-BE49-F238E27FC236}">
                <a16:creationId xmlns:a16="http://schemas.microsoft.com/office/drawing/2014/main" id="{6467B6AD-C92B-4F78-ABCB-80E2F5A472B5}"/>
              </a:ext>
            </a:extLst>
          </p:cNvPr>
          <p:cNvSpPr/>
          <p:nvPr/>
        </p:nvSpPr>
        <p:spPr>
          <a:xfrm>
            <a:off x="1533950" y="3594042"/>
            <a:ext cx="1106944"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Applications for Agriculture Use</a:t>
            </a:r>
            <a:endParaRPr lang="en-US" sz="1100" b="0" strike="noStrike" spc="-1" dirty="0">
              <a:latin typeface="+mj-lt"/>
            </a:endParaRPr>
          </a:p>
        </p:txBody>
      </p:sp>
      <p:sp>
        <p:nvSpPr>
          <p:cNvPr id="52" name="CustomShape 18">
            <a:extLst>
              <a:ext uri="{FF2B5EF4-FFF2-40B4-BE49-F238E27FC236}">
                <a16:creationId xmlns:a16="http://schemas.microsoft.com/office/drawing/2014/main" id="{99244C90-AD14-4702-B397-98F15CEBCAC9}"/>
              </a:ext>
            </a:extLst>
          </p:cNvPr>
          <p:cNvSpPr/>
          <p:nvPr/>
        </p:nvSpPr>
        <p:spPr>
          <a:xfrm>
            <a:off x="3386814" y="3594042"/>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a:t>
            </a:r>
            <a:br>
              <a:rPr dirty="0">
                <a:latin typeface="+mj-lt"/>
              </a:rPr>
            </a:br>
            <a:r>
              <a:rPr lang="en-US" sz="1100" b="1" strike="noStrike" spc="-1" dirty="0">
                <a:solidFill>
                  <a:srgbClr val="333333"/>
                </a:solidFill>
                <a:latin typeface="+mj-lt"/>
                <a:ea typeface="DejaVu Sans"/>
              </a:rPr>
              <a:t>Rooftop</a:t>
            </a:r>
            <a:endParaRPr lang="en-US" sz="1100" b="0" strike="noStrike" spc="-1" dirty="0">
              <a:latin typeface="+mj-lt"/>
            </a:endParaRPr>
          </a:p>
        </p:txBody>
      </p:sp>
      <p:sp>
        <p:nvSpPr>
          <p:cNvPr id="53" name="CustomShape 19">
            <a:extLst>
              <a:ext uri="{FF2B5EF4-FFF2-40B4-BE49-F238E27FC236}">
                <a16:creationId xmlns:a16="http://schemas.microsoft.com/office/drawing/2014/main" id="{C0BBFA79-08F2-43DD-857D-BFB411DE04E6}"/>
              </a:ext>
            </a:extLst>
          </p:cNvPr>
          <p:cNvSpPr/>
          <p:nvPr/>
        </p:nvSpPr>
        <p:spPr>
          <a:xfrm>
            <a:off x="4715885" y="3608993"/>
            <a:ext cx="853809"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t>
            </a:r>
            <a:br>
              <a:rPr dirty="0">
                <a:latin typeface="+mj-lt"/>
              </a:rPr>
            </a:br>
            <a:r>
              <a:rPr lang="en-US" sz="1100" b="1" strike="noStrike" spc="-1" dirty="0">
                <a:solidFill>
                  <a:srgbClr val="333333"/>
                </a:solidFill>
                <a:latin typeface="+mj-lt"/>
                <a:ea typeface="DejaVu Sans"/>
              </a:rPr>
              <a:t>Mini-Grids</a:t>
            </a:r>
            <a:endParaRPr lang="en-US" sz="1100" b="0" strike="noStrike" spc="-1" dirty="0">
              <a:latin typeface="+mj-lt"/>
            </a:endParaRPr>
          </a:p>
        </p:txBody>
      </p:sp>
      <p:sp>
        <p:nvSpPr>
          <p:cNvPr id="54" name="CustomShape 20">
            <a:extLst>
              <a:ext uri="{FF2B5EF4-FFF2-40B4-BE49-F238E27FC236}">
                <a16:creationId xmlns:a16="http://schemas.microsoft.com/office/drawing/2014/main" id="{53BECE3E-A204-46A8-AC5D-D75CC317E8CC}"/>
              </a:ext>
            </a:extLst>
          </p:cNvPr>
          <p:cNvSpPr/>
          <p:nvPr/>
        </p:nvSpPr>
        <p:spPr>
          <a:xfrm>
            <a:off x="6164517" y="3594042"/>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t>
            </a:r>
            <a:br>
              <a:rPr dirty="0">
                <a:latin typeface="+mj-lt"/>
              </a:rPr>
            </a:br>
            <a:r>
              <a:rPr lang="en-US" sz="1100" b="1" strike="noStrike" spc="-1" dirty="0">
                <a:solidFill>
                  <a:srgbClr val="333333"/>
                </a:solidFill>
                <a:latin typeface="+mj-lt"/>
                <a:ea typeface="DejaVu Sans"/>
              </a:rPr>
              <a:t>e-mobility </a:t>
            </a:r>
            <a:br>
              <a:rPr dirty="0">
                <a:latin typeface="+mj-lt"/>
              </a:rPr>
            </a:br>
            <a:r>
              <a:rPr lang="en-US" sz="1100" b="1" strike="noStrike" spc="-1" dirty="0">
                <a:solidFill>
                  <a:srgbClr val="333333"/>
                </a:solidFill>
                <a:latin typeface="+mj-lt"/>
                <a:ea typeface="DejaVu Sans"/>
              </a:rPr>
              <a:t>and storage</a:t>
            </a:r>
            <a:endParaRPr lang="en-US" sz="1100" b="0" strike="noStrike" spc="-1" dirty="0">
              <a:latin typeface="+mj-lt"/>
            </a:endParaRPr>
          </a:p>
        </p:txBody>
      </p:sp>
      <p:sp>
        <p:nvSpPr>
          <p:cNvPr id="55" name="CustomShape 21">
            <a:extLst>
              <a:ext uri="{FF2B5EF4-FFF2-40B4-BE49-F238E27FC236}">
                <a16:creationId xmlns:a16="http://schemas.microsoft.com/office/drawing/2014/main" id="{77666D3E-B16D-48D3-98CD-52C39E91087B}"/>
              </a:ext>
            </a:extLst>
          </p:cNvPr>
          <p:cNvSpPr/>
          <p:nvPr/>
        </p:nvSpPr>
        <p:spPr>
          <a:xfrm>
            <a:off x="7835469" y="3608993"/>
            <a:ext cx="1148253"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trike="noStrike" spc="-1" dirty="0">
                <a:solidFill>
                  <a:srgbClr val="333333"/>
                </a:solidFill>
                <a:latin typeface="+mj-lt"/>
                <a:ea typeface="DejaVu Sans"/>
              </a:rPr>
              <a:t>Solar </a:t>
            </a:r>
          </a:p>
          <a:p>
            <a:pPr>
              <a:lnSpc>
                <a:spcPct val="100000"/>
              </a:lnSpc>
            </a:pPr>
            <a:r>
              <a:rPr lang="en-US" sz="1100" b="1" strike="noStrike" spc="-1" dirty="0">
                <a:solidFill>
                  <a:srgbClr val="333333"/>
                </a:solidFill>
                <a:latin typeface="+mj-lt"/>
                <a:ea typeface="DejaVu Sans"/>
              </a:rPr>
              <a:t>Parks</a:t>
            </a:r>
            <a:endParaRPr lang="en-US" sz="1100" b="0" strike="noStrike" spc="-1" dirty="0">
              <a:latin typeface="+mj-lt"/>
            </a:endParaRPr>
          </a:p>
        </p:txBody>
      </p:sp>
      <p:sp>
        <p:nvSpPr>
          <p:cNvPr id="56" name="CustomShape 22">
            <a:extLst>
              <a:ext uri="{FF2B5EF4-FFF2-40B4-BE49-F238E27FC236}">
                <a16:creationId xmlns:a16="http://schemas.microsoft.com/office/drawing/2014/main" id="{1931C8FB-5636-485F-8F3F-41716CB9B503}"/>
              </a:ext>
            </a:extLst>
          </p:cNvPr>
          <p:cNvSpPr/>
          <p:nvPr/>
        </p:nvSpPr>
        <p:spPr>
          <a:xfrm>
            <a:off x="9034810" y="3594042"/>
            <a:ext cx="105408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pc="-1" dirty="0">
                <a:solidFill>
                  <a:srgbClr val="333333"/>
                </a:solidFill>
              </a:rPr>
              <a:t>Affordable financing </a:t>
            </a:r>
            <a:br>
              <a:rPr lang="en-US" dirty="0"/>
            </a:br>
            <a:r>
              <a:rPr lang="en-US" sz="1100" b="1" spc="-1" dirty="0">
                <a:solidFill>
                  <a:srgbClr val="333333"/>
                </a:solidFill>
              </a:rPr>
              <a:t>at scale</a:t>
            </a:r>
            <a:endParaRPr lang="en-US" sz="1100" spc="-1" dirty="0"/>
          </a:p>
        </p:txBody>
      </p:sp>
      <p:pic>
        <p:nvPicPr>
          <p:cNvPr id="57" name="Picture 56">
            <a:extLst>
              <a:ext uri="{FF2B5EF4-FFF2-40B4-BE49-F238E27FC236}">
                <a16:creationId xmlns:a16="http://schemas.microsoft.com/office/drawing/2014/main" id="{6593319D-98FE-416B-8061-0EFFF4D509B8}"/>
              </a:ext>
            </a:extLst>
          </p:cNvPr>
          <p:cNvPicPr>
            <a:picLocks noChangeAspect="1"/>
          </p:cNvPicPr>
          <p:nvPr/>
        </p:nvPicPr>
        <p:blipFill>
          <a:blip r:embed="rId6"/>
          <a:stretch>
            <a:fillRect/>
          </a:stretch>
        </p:blipFill>
        <p:spPr>
          <a:xfrm>
            <a:off x="973590" y="3557982"/>
            <a:ext cx="529320" cy="556745"/>
          </a:xfrm>
          <a:prstGeom prst="rect">
            <a:avLst/>
          </a:prstGeom>
        </p:spPr>
      </p:pic>
      <p:pic>
        <p:nvPicPr>
          <p:cNvPr id="58" name="Picture 57">
            <a:extLst>
              <a:ext uri="{FF2B5EF4-FFF2-40B4-BE49-F238E27FC236}">
                <a16:creationId xmlns:a16="http://schemas.microsoft.com/office/drawing/2014/main" id="{17ACE224-45C5-4E2E-AEAF-983F45061DB2}"/>
              </a:ext>
            </a:extLst>
          </p:cNvPr>
          <p:cNvPicPr>
            <a:picLocks noChangeAspect="1"/>
          </p:cNvPicPr>
          <p:nvPr/>
        </p:nvPicPr>
        <p:blipFill>
          <a:blip r:embed="rId7"/>
          <a:stretch>
            <a:fillRect/>
          </a:stretch>
        </p:blipFill>
        <p:spPr>
          <a:xfrm>
            <a:off x="2833206" y="3579665"/>
            <a:ext cx="508564" cy="540333"/>
          </a:xfrm>
          <a:prstGeom prst="rect">
            <a:avLst/>
          </a:prstGeom>
        </p:spPr>
      </p:pic>
      <p:pic>
        <p:nvPicPr>
          <p:cNvPr id="59" name="Picture 58">
            <a:extLst>
              <a:ext uri="{FF2B5EF4-FFF2-40B4-BE49-F238E27FC236}">
                <a16:creationId xmlns:a16="http://schemas.microsoft.com/office/drawing/2014/main" id="{0E312413-5C64-480E-A963-ACBA4A565E98}"/>
              </a:ext>
            </a:extLst>
          </p:cNvPr>
          <p:cNvPicPr>
            <a:picLocks noChangeAspect="1"/>
          </p:cNvPicPr>
          <p:nvPr/>
        </p:nvPicPr>
        <p:blipFill>
          <a:blip r:embed="rId8"/>
          <a:stretch>
            <a:fillRect/>
          </a:stretch>
        </p:blipFill>
        <p:spPr>
          <a:xfrm>
            <a:off x="4141159" y="3608993"/>
            <a:ext cx="533921" cy="511005"/>
          </a:xfrm>
          <a:prstGeom prst="rect">
            <a:avLst/>
          </a:prstGeom>
        </p:spPr>
      </p:pic>
      <p:pic>
        <p:nvPicPr>
          <p:cNvPr id="60" name="Picture 59">
            <a:extLst>
              <a:ext uri="{FF2B5EF4-FFF2-40B4-BE49-F238E27FC236}">
                <a16:creationId xmlns:a16="http://schemas.microsoft.com/office/drawing/2014/main" id="{4175E58A-2466-4395-9242-F0BA81787A1F}"/>
              </a:ext>
            </a:extLst>
          </p:cNvPr>
          <p:cNvPicPr>
            <a:picLocks noChangeAspect="1"/>
          </p:cNvPicPr>
          <p:nvPr/>
        </p:nvPicPr>
        <p:blipFill>
          <a:blip r:embed="rId9"/>
          <a:stretch>
            <a:fillRect/>
          </a:stretch>
        </p:blipFill>
        <p:spPr>
          <a:xfrm>
            <a:off x="5610500" y="3594042"/>
            <a:ext cx="521208" cy="521208"/>
          </a:xfrm>
          <a:prstGeom prst="rect">
            <a:avLst/>
          </a:prstGeom>
        </p:spPr>
      </p:pic>
      <p:pic>
        <p:nvPicPr>
          <p:cNvPr id="61" name="Picture 60">
            <a:extLst>
              <a:ext uri="{FF2B5EF4-FFF2-40B4-BE49-F238E27FC236}">
                <a16:creationId xmlns:a16="http://schemas.microsoft.com/office/drawing/2014/main" id="{711501F5-5823-49FF-AB95-DEA1BB6229D1}"/>
              </a:ext>
            </a:extLst>
          </p:cNvPr>
          <p:cNvPicPr>
            <a:picLocks noChangeAspect="1"/>
          </p:cNvPicPr>
          <p:nvPr/>
        </p:nvPicPr>
        <p:blipFill>
          <a:blip r:embed="rId10"/>
          <a:stretch>
            <a:fillRect/>
          </a:stretch>
        </p:blipFill>
        <p:spPr>
          <a:xfrm>
            <a:off x="7242976" y="3594041"/>
            <a:ext cx="521208" cy="521208"/>
          </a:xfrm>
          <a:prstGeom prst="rect">
            <a:avLst/>
          </a:prstGeom>
        </p:spPr>
      </p:pic>
      <p:pic>
        <p:nvPicPr>
          <p:cNvPr id="62" name="Picture 61">
            <a:extLst>
              <a:ext uri="{FF2B5EF4-FFF2-40B4-BE49-F238E27FC236}">
                <a16:creationId xmlns:a16="http://schemas.microsoft.com/office/drawing/2014/main" id="{D237D4B8-D85C-4111-AEE9-9204DE974805}"/>
              </a:ext>
            </a:extLst>
          </p:cNvPr>
          <p:cNvPicPr>
            <a:picLocks noChangeAspect="1"/>
          </p:cNvPicPr>
          <p:nvPr/>
        </p:nvPicPr>
        <p:blipFill>
          <a:blip r:embed="rId11"/>
          <a:stretch>
            <a:fillRect/>
          </a:stretch>
        </p:blipFill>
        <p:spPr>
          <a:xfrm>
            <a:off x="8459008" y="3594042"/>
            <a:ext cx="509626" cy="521208"/>
          </a:xfrm>
          <a:prstGeom prst="rect">
            <a:avLst/>
          </a:prstGeom>
        </p:spPr>
      </p:pic>
      <p:sp>
        <p:nvSpPr>
          <p:cNvPr id="63" name="CustomShape 22">
            <a:extLst>
              <a:ext uri="{FF2B5EF4-FFF2-40B4-BE49-F238E27FC236}">
                <a16:creationId xmlns:a16="http://schemas.microsoft.com/office/drawing/2014/main" id="{477CEC73-3E19-411D-96CD-11F658C9AE19}"/>
              </a:ext>
            </a:extLst>
          </p:cNvPr>
          <p:cNvSpPr/>
          <p:nvPr/>
        </p:nvSpPr>
        <p:spPr>
          <a:xfrm>
            <a:off x="10673910" y="3594042"/>
            <a:ext cx="1216104"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r>
              <a:rPr lang="en-US" sz="1100" b="1" spc="-1" dirty="0">
                <a:solidFill>
                  <a:srgbClr val="333333"/>
                </a:solidFill>
              </a:rPr>
              <a:t>Solarizing Heating and Cooling systems</a:t>
            </a:r>
            <a:endParaRPr lang="en-US" sz="1100" spc="-1" dirty="0"/>
          </a:p>
        </p:txBody>
      </p:sp>
    </p:spTree>
    <p:extLst>
      <p:ext uri="{BB962C8B-B14F-4D97-AF65-F5344CB8AC3E}">
        <p14:creationId xmlns:p14="http://schemas.microsoft.com/office/powerpoint/2010/main" val="2631592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472560" y="291960"/>
            <a:ext cx="1171944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spcBef>
                <a:spcPts val="283"/>
              </a:spcBef>
              <a:spcAft>
                <a:spcPts val="283"/>
              </a:spcAft>
            </a:pPr>
            <a:r>
              <a:rPr lang="en-US" sz="3200" b="1" strike="noStrike" spc="-1" dirty="0">
                <a:solidFill>
                  <a:srgbClr val="F5821F"/>
                </a:solidFill>
                <a:latin typeface="Univers" panose="020B0503020202020204" pitchFamily="34" charset="0"/>
                <a:ea typeface="DejaVu Sans"/>
              </a:rPr>
              <a:t>ISA’s </a:t>
            </a:r>
            <a:r>
              <a:rPr lang="en-US" sz="3200" b="1" spc="-1" dirty="0">
                <a:solidFill>
                  <a:srgbClr val="F5821F"/>
                </a:solidFill>
                <a:latin typeface="Univers" panose="020B0503020202020204" pitchFamily="34" charset="0"/>
                <a:ea typeface="DejaVu Sans"/>
              </a:rPr>
              <a:t>p</a:t>
            </a:r>
            <a:r>
              <a:rPr lang="en-US" sz="3200" b="1" strike="noStrike" spc="-1" dirty="0">
                <a:solidFill>
                  <a:srgbClr val="F5821F"/>
                </a:solidFill>
                <a:latin typeface="Univers" panose="020B0503020202020204" pitchFamily="34" charset="0"/>
                <a:ea typeface="DejaVu Sans"/>
              </a:rPr>
              <a:t>rogress so far (1/2)</a:t>
            </a:r>
            <a:endParaRPr lang="en-US" sz="3200" b="0" strike="noStrike" spc="-1" dirty="0">
              <a:latin typeface="Univers" panose="020B0503020202020204" pitchFamily="34" charset="0"/>
            </a:endParaRPr>
          </a:p>
        </p:txBody>
      </p:sp>
      <p:sp>
        <p:nvSpPr>
          <p:cNvPr id="9" name="Chevron 2">
            <a:extLst>
              <a:ext uri="{FF2B5EF4-FFF2-40B4-BE49-F238E27FC236}">
                <a16:creationId xmlns:a16="http://schemas.microsoft.com/office/drawing/2014/main" id="{C83C38AB-6C62-41B6-8E9F-E9839D32F975}"/>
              </a:ext>
            </a:extLst>
          </p:cNvPr>
          <p:cNvSpPr/>
          <p:nvPr/>
        </p:nvSpPr>
        <p:spPr>
          <a:xfrm>
            <a:off x="318073" y="1002274"/>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1</a:t>
            </a:r>
            <a:endParaRPr lang="en-IN" sz="1500" dirty="0">
              <a:solidFill>
                <a:schemeClr val="bg1"/>
              </a:solidFill>
            </a:endParaRPr>
          </a:p>
        </p:txBody>
      </p:sp>
      <p:sp>
        <p:nvSpPr>
          <p:cNvPr id="20" name="Oval 19">
            <a:extLst>
              <a:ext uri="{FF2B5EF4-FFF2-40B4-BE49-F238E27FC236}">
                <a16:creationId xmlns:a16="http://schemas.microsoft.com/office/drawing/2014/main" id="{7B8C1AE9-96DE-4E3A-99A9-8BED8A96059B}"/>
              </a:ext>
            </a:extLst>
          </p:cNvPr>
          <p:cNvSpPr/>
          <p:nvPr/>
        </p:nvSpPr>
        <p:spPr>
          <a:xfrm>
            <a:off x="852942" y="848026"/>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4" name="Rectangle 3">
            <a:extLst>
              <a:ext uri="{FF2B5EF4-FFF2-40B4-BE49-F238E27FC236}">
                <a16:creationId xmlns:a16="http://schemas.microsoft.com/office/drawing/2014/main" id="{06D409C6-5611-44F9-BAC9-DE8CFAA7AAD8}"/>
              </a:ext>
            </a:extLst>
          </p:cNvPr>
          <p:cNvSpPr/>
          <p:nvPr/>
        </p:nvSpPr>
        <p:spPr>
          <a:xfrm>
            <a:off x="1382412" y="902919"/>
            <a:ext cx="2206171" cy="527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Origination</a:t>
            </a:r>
          </a:p>
        </p:txBody>
      </p:sp>
      <p:sp>
        <p:nvSpPr>
          <p:cNvPr id="46" name="Rectangle 45">
            <a:extLst>
              <a:ext uri="{FF2B5EF4-FFF2-40B4-BE49-F238E27FC236}">
                <a16:creationId xmlns:a16="http://schemas.microsoft.com/office/drawing/2014/main" id="{8329FFD8-9050-438D-B011-71052B5917A3}"/>
              </a:ext>
            </a:extLst>
          </p:cNvPr>
          <p:cNvSpPr/>
          <p:nvPr/>
        </p:nvSpPr>
        <p:spPr>
          <a:xfrm>
            <a:off x="1425961" y="1712540"/>
            <a:ext cx="2206171" cy="527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Aggregation</a:t>
            </a:r>
          </a:p>
        </p:txBody>
      </p:sp>
      <p:sp>
        <p:nvSpPr>
          <p:cNvPr id="5" name="Rectangle 4">
            <a:extLst>
              <a:ext uri="{FF2B5EF4-FFF2-40B4-BE49-F238E27FC236}">
                <a16:creationId xmlns:a16="http://schemas.microsoft.com/office/drawing/2014/main" id="{06B4261A-CDE9-4E81-AED0-ABFA0D05A204}"/>
              </a:ext>
            </a:extLst>
          </p:cNvPr>
          <p:cNvSpPr/>
          <p:nvPr/>
        </p:nvSpPr>
        <p:spPr>
          <a:xfrm>
            <a:off x="3403119" y="816862"/>
            <a:ext cx="8572395" cy="7020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ts val="2100"/>
              </a:lnSpc>
              <a:buFont typeface="Arial" panose="020B0604020202020204" pitchFamily="34" charset="0"/>
              <a:buChar char="•"/>
            </a:pPr>
            <a:r>
              <a:rPr lang="en-US" sz="1400" dirty="0">
                <a:solidFill>
                  <a:schemeClr val="tx1">
                    <a:lumMod val="65000"/>
                    <a:lumOff val="35000"/>
                  </a:schemeClr>
                </a:solidFill>
              </a:rPr>
              <a:t>Developed </a:t>
            </a:r>
            <a:r>
              <a:rPr lang="en-US" sz="1400" b="1" dirty="0">
                <a:solidFill>
                  <a:srgbClr val="C00000"/>
                </a:solidFill>
              </a:rPr>
              <a:t>88 National Solar Roadmaps/ Country Profiles </a:t>
            </a:r>
            <a:r>
              <a:rPr lang="en-US" sz="1400" dirty="0">
                <a:solidFill>
                  <a:schemeClr val="tx1">
                    <a:lumMod val="65000"/>
                    <a:lumOff val="35000"/>
                  </a:schemeClr>
                </a:solidFill>
              </a:rPr>
              <a:t>for ISA countries</a:t>
            </a: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Developed </a:t>
            </a:r>
            <a:r>
              <a:rPr lang="en-US" sz="1400" b="1" dirty="0">
                <a:solidFill>
                  <a:srgbClr val="C00000"/>
                </a:solidFill>
              </a:rPr>
              <a:t>40 PFRs </a:t>
            </a:r>
            <a:r>
              <a:rPr lang="en-US" sz="1400" dirty="0">
                <a:solidFill>
                  <a:schemeClr val="tx1">
                    <a:lumMod val="65000"/>
                    <a:lumOff val="35000"/>
                  </a:schemeClr>
                </a:solidFill>
              </a:rPr>
              <a:t>(25 PFRs - Solar Pumps, 14 PFRs - Solar Parks and 1 PFR - Solar Mini Grid)</a:t>
            </a:r>
          </a:p>
        </p:txBody>
      </p:sp>
      <p:cxnSp>
        <p:nvCxnSpPr>
          <p:cNvPr id="7" name="Straight Connector 6">
            <a:extLst>
              <a:ext uri="{FF2B5EF4-FFF2-40B4-BE49-F238E27FC236}">
                <a16:creationId xmlns:a16="http://schemas.microsoft.com/office/drawing/2014/main" id="{B0D58BCD-E6DE-4DEE-8143-89C40A4C3EBF}"/>
              </a:ext>
            </a:extLst>
          </p:cNvPr>
          <p:cNvCxnSpPr/>
          <p:nvPr/>
        </p:nvCxnSpPr>
        <p:spPr>
          <a:xfrm>
            <a:off x="3333753" y="896863"/>
            <a:ext cx="0" cy="548640"/>
          </a:xfrm>
          <a:prstGeom prst="line">
            <a:avLst/>
          </a:prstGeom>
          <a:ln>
            <a:solidFill>
              <a:srgbClr val="FAA618"/>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AA634F3-16EA-4F8D-95A7-0DAED4A5EBF6}"/>
              </a:ext>
            </a:extLst>
          </p:cNvPr>
          <p:cNvCxnSpPr>
            <a:cxnSpLocks/>
          </p:cNvCxnSpPr>
          <p:nvPr/>
        </p:nvCxnSpPr>
        <p:spPr>
          <a:xfrm>
            <a:off x="3333753" y="1550087"/>
            <a:ext cx="0" cy="1005840"/>
          </a:xfrm>
          <a:prstGeom prst="line">
            <a:avLst/>
          </a:prstGeom>
          <a:ln>
            <a:solidFill>
              <a:srgbClr val="FAA618"/>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FA23E2EB-7DE6-4CDE-9A95-2F7CE4DD4411}"/>
              </a:ext>
            </a:extLst>
          </p:cNvPr>
          <p:cNvSpPr/>
          <p:nvPr/>
        </p:nvSpPr>
        <p:spPr>
          <a:xfrm>
            <a:off x="3403119" y="1703964"/>
            <a:ext cx="8179394" cy="682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nSpc>
                <a:spcPts val="2300"/>
              </a:lnSpc>
              <a:buFont typeface="Arial" panose="020B0604020202020204" pitchFamily="34" charset="0"/>
              <a:buChar char="•"/>
            </a:pPr>
            <a:endParaRPr lang="en-US" sz="1400" dirty="0">
              <a:solidFill>
                <a:schemeClr val="tx1">
                  <a:lumMod val="65000"/>
                  <a:lumOff val="35000"/>
                </a:schemeClr>
              </a:solidFill>
            </a:endParaRP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Mission Visits conducted in </a:t>
            </a:r>
            <a:r>
              <a:rPr lang="en-US" sz="1400" b="1" dirty="0">
                <a:solidFill>
                  <a:srgbClr val="C00000"/>
                </a:solidFill>
              </a:rPr>
              <a:t>10 countries</a:t>
            </a:r>
            <a:r>
              <a:rPr lang="en-US" sz="1400" dirty="0">
                <a:solidFill>
                  <a:schemeClr val="tx1">
                    <a:lumMod val="65000"/>
                    <a:lumOff val="35000"/>
                  </a:schemeClr>
                </a:solidFill>
              </a:rPr>
              <a:t> to create awareness and aggregate demand</a:t>
            </a: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Demand aggregated of ~</a:t>
            </a:r>
            <a:r>
              <a:rPr lang="en-US" sz="1400" b="1" dirty="0">
                <a:solidFill>
                  <a:srgbClr val="C00000"/>
                </a:solidFill>
              </a:rPr>
              <a:t>23 GW </a:t>
            </a:r>
            <a:r>
              <a:rPr lang="en-US" sz="1400" dirty="0">
                <a:solidFill>
                  <a:schemeClr val="tx1">
                    <a:lumMod val="65000"/>
                    <a:lumOff val="35000"/>
                  </a:schemeClr>
                </a:solidFill>
              </a:rPr>
              <a:t>across various solar programmes (Solar Pumps, Solar Rooftop, Solar Mini Grids, Solar Parks and Solar Home Systems) worth </a:t>
            </a:r>
            <a:r>
              <a:rPr lang="en-US" sz="1400" b="1" dirty="0">
                <a:solidFill>
                  <a:srgbClr val="C00000"/>
                </a:solidFill>
              </a:rPr>
              <a:t>USD 13 Bn </a:t>
            </a: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International competitive bidding conducted for </a:t>
            </a:r>
            <a:r>
              <a:rPr lang="en-US" sz="1400" b="1" dirty="0">
                <a:solidFill>
                  <a:srgbClr val="C00000"/>
                </a:solidFill>
              </a:rPr>
              <a:t>272,579 solar pumps</a:t>
            </a:r>
          </a:p>
          <a:p>
            <a:pPr marL="285750" indent="-285750">
              <a:lnSpc>
                <a:spcPts val="2300"/>
              </a:lnSpc>
              <a:buFont typeface="Arial" panose="020B0604020202020204" pitchFamily="34" charset="0"/>
              <a:buChar char="•"/>
            </a:pPr>
            <a:endParaRPr lang="en-US" sz="1400" dirty="0">
              <a:solidFill>
                <a:schemeClr val="tx1">
                  <a:lumMod val="65000"/>
                  <a:lumOff val="35000"/>
                </a:schemeClr>
              </a:solidFill>
            </a:endParaRPr>
          </a:p>
        </p:txBody>
      </p:sp>
      <p:sp>
        <p:nvSpPr>
          <p:cNvPr id="50" name="Rectangle 49">
            <a:extLst>
              <a:ext uri="{FF2B5EF4-FFF2-40B4-BE49-F238E27FC236}">
                <a16:creationId xmlns:a16="http://schemas.microsoft.com/office/drawing/2014/main" id="{DE31EC59-B8B5-421E-BB42-99D09ED49DFB}"/>
              </a:ext>
            </a:extLst>
          </p:cNvPr>
          <p:cNvSpPr/>
          <p:nvPr/>
        </p:nvSpPr>
        <p:spPr>
          <a:xfrm>
            <a:off x="1219206" y="2775656"/>
            <a:ext cx="2369378" cy="527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Price </a:t>
            </a:r>
          </a:p>
          <a:p>
            <a:pPr algn="ctr"/>
            <a:r>
              <a:rPr lang="en-US" b="1" dirty="0">
                <a:solidFill>
                  <a:srgbClr val="F5821F"/>
                </a:solidFill>
              </a:rPr>
              <a:t>Discovery</a:t>
            </a:r>
          </a:p>
        </p:txBody>
      </p:sp>
      <p:cxnSp>
        <p:nvCxnSpPr>
          <p:cNvPr id="51" name="Straight Connector 50">
            <a:extLst>
              <a:ext uri="{FF2B5EF4-FFF2-40B4-BE49-F238E27FC236}">
                <a16:creationId xmlns:a16="http://schemas.microsoft.com/office/drawing/2014/main" id="{F7290390-1244-4B75-9DC2-25C317AE7D12}"/>
              </a:ext>
            </a:extLst>
          </p:cNvPr>
          <p:cNvCxnSpPr/>
          <p:nvPr/>
        </p:nvCxnSpPr>
        <p:spPr>
          <a:xfrm>
            <a:off x="3333753" y="2752665"/>
            <a:ext cx="0" cy="822960"/>
          </a:xfrm>
          <a:prstGeom prst="line">
            <a:avLst/>
          </a:prstGeom>
          <a:ln>
            <a:solidFill>
              <a:srgbClr val="F5821F"/>
            </a:solidFill>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E4DFFA18-91D0-4B9B-A012-4A69F450765B}"/>
              </a:ext>
            </a:extLst>
          </p:cNvPr>
          <p:cNvSpPr/>
          <p:nvPr/>
        </p:nvSpPr>
        <p:spPr>
          <a:xfrm>
            <a:off x="1398262" y="5811275"/>
            <a:ext cx="2206171" cy="527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Investment Mobilization</a:t>
            </a:r>
          </a:p>
        </p:txBody>
      </p:sp>
      <p:cxnSp>
        <p:nvCxnSpPr>
          <p:cNvPr id="56" name="Straight Connector 55">
            <a:extLst>
              <a:ext uri="{FF2B5EF4-FFF2-40B4-BE49-F238E27FC236}">
                <a16:creationId xmlns:a16="http://schemas.microsoft.com/office/drawing/2014/main" id="{8C102DE4-9D2E-4CE4-B3AB-C06D5F735D7B}"/>
              </a:ext>
            </a:extLst>
          </p:cNvPr>
          <p:cNvCxnSpPr>
            <a:cxnSpLocks/>
          </p:cNvCxnSpPr>
          <p:nvPr/>
        </p:nvCxnSpPr>
        <p:spPr>
          <a:xfrm>
            <a:off x="3333753" y="5411378"/>
            <a:ext cx="0" cy="1326864"/>
          </a:xfrm>
          <a:prstGeom prst="line">
            <a:avLst/>
          </a:prstGeom>
          <a:ln>
            <a:solidFill>
              <a:srgbClr val="F5821F"/>
            </a:solidFill>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EEC785ED-DB0E-4695-A068-1806D37A0054}"/>
              </a:ext>
            </a:extLst>
          </p:cNvPr>
          <p:cNvSpPr/>
          <p:nvPr/>
        </p:nvSpPr>
        <p:spPr>
          <a:xfrm>
            <a:off x="1382412" y="4123409"/>
            <a:ext cx="2206171" cy="527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Project Preparation</a:t>
            </a:r>
          </a:p>
        </p:txBody>
      </p:sp>
      <p:cxnSp>
        <p:nvCxnSpPr>
          <p:cNvPr id="68" name="Straight Connector 67">
            <a:extLst>
              <a:ext uri="{FF2B5EF4-FFF2-40B4-BE49-F238E27FC236}">
                <a16:creationId xmlns:a16="http://schemas.microsoft.com/office/drawing/2014/main" id="{B6D44A65-D9A0-44E8-8591-D999AC8E21FA}"/>
              </a:ext>
            </a:extLst>
          </p:cNvPr>
          <p:cNvCxnSpPr>
            <a:cxnSpLocks/>
          </p:cNvCxnSpPr>
          <p:nvPr/>
        </p:nvCxnSpPr>
        <p:spPr>
          <a:xfrm>
            <a:off x="3333753" y="3756633"/>
            <a:ext cx="0" cy="1463040"/>
          </a:xfrm>
          <a:prstGeom prst="line">
            <a:avLst/>
          </a:prstGeom>
          <a:ln>
            <a:solidFill>
              <a:srgbClr val="F5821F"/>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5A9DE4AC-D2CB-4487-A584-BF17EA48B0EC}"/>
              </a:ext>
            </a:extLst>
          </p:cNvPr>
          <p:cNvSpPr/>
          <p:nvPr/>
        </p:nvSpPr>
        <p:spPr>
          <a:xfrm>
            <a:off x="3403121" y="5411378"/>
            <a:ext cx="8606463" cy="1326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nSpc>
                <a:spcPts val="2100"/>
              </a:lnSpc>
              <a:buFont typeface="Arial" panose="020B0604020202020204" pitchFamily="34" charset="0"/>
              <a:buChar char="•"/>
            </a:pPr>
            <a:r>
              <a:rPr lang="en-US" sz="1400" dirty="0">
                <a:solidFill>
                  <a:schemeClr val="tx1">
                    <a:lumMod val="65000"/>
                    <a:lumOff val="35000"/>
                  </a:schemeClr>
                </a:solidFill>
              </a:rPr>
              <a:t>Programme on implementation of </a:t>
            </a:r>
            <a:r>
              <a:rPr lang="en-US" sz="1400" b="1" dirty="0">
                <a:solidFill>
                  <a:srgbClr val="C00000"/>
                </a:solidFill>
              </a:rPr>
              <a:t>1 million solar pumps </a:t>
            </a:r>
            <a:r>
              <a:rPr lang="en-US" sz="1400" dirty="0">
                <a:solidFill>
                  <a:schemeClr val="tx1">
                    <a:lumMod val="65000"/>
                    <a:lumOff val="35000"/>
                  </a:schemeClr>
                </a:solidFill>
              </a:rPr>
              <a:t>launched in collaboration with GGGI</a:t>
            </a:r>
          </a:p>
          <a:p>
            <a:pPr marL="285750" indent="-285750">
              <a:lnSpc>
                <a:spcPts val="2100"/>
              </a:lnSpc>
              <a:buFont typeface="Arial" panose="020B0604020202020204" pitchFamily="34" charset="0"/>
              <a:buChar char="•"/>
            </a:pPr>
            <a:r>
              <a:rPr lang="en-US" sz="1400" b="1" dirty="0">
                <a:solidFill>
                  <a:srgbClr val="C00000"/>
                </a:solidFill>
              </a:rPr>
              <a:t>ISA Cares Initiative </a:t>
            </a:r>
            <a:r>
              <a:rPr lang="en-US" sz="1400" dirty="0">
                <a:solidFill>
                  <a:schemeClr val="tx1">
                    <a:lumMod val="65000"/>
                    <a:lumOff val="35000"/>
                  </a:schemeClr>
                </a:solidFill>
              </a:rPr>
              <a:t>launched in partnership with UNAIDS for mobilizing </a:t>
            </a:r>
            <a:r>
              <a:rPr lang="en-US" sz="1400" b="1" dirty="0">
                <a:solidFill>
                  <a:srgbClr val="C00000"/>
                </a:solidFill>
              </a:rPr>
              <a:t>USD 150 Million</a:t>
            </a:r>
            <a:endParaRPr lang="en-US" sz="1400" dirty="0">
              <a:solidFill>
                <a:schemeClr val="tx1">
                  <a:lumMod val="65000"/>
                  <a:lumOff val="35000"/>
                </a:schemeClr>
              </a:solidFill>
            </a:endParaRP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Facilitated </a:t>
            </a:r>
            <a:r>
              <a:rPr lang="en-US" sz="1400" b="1" dirty="0">
                <a:solidFill>
                  <a:srgbClr val="C00000"/>
                </a:solidFill>
              </a:rPr>
              <a:t>USD 2 Billion </a:t>
            </a:r>
            <a:r>
              <a:rPr lang="en-US" sz="1400" dirty="0">
                <a:solidFill>
                  <a:schemeClr val="tx1">
                    <a:lumMod val="65000"/>
                    <a:lumOff val="35000"/>
                  </a:schemeClr>
                </a:solidFill>
              </a:rPr>
              <a:t>from </a:t>
            </a:r>
            <a:r>
              <a:rPr lang="en-US" sz="1400" b="1" dirty="0">
                <a:solidFill>
                  <a:srgbClr val="C00000"/>
                </a:solidFill>
              </a:rPr>
              <a:t>EXIM Bank </a:t>
            </a:r>
            <a:r>
              <a:rPr lang="en-US" sz="1400" dirty="0">
                <a:solidFill>
                  <a:schemeClr val="tx1">
                    <a:lumMod val="65000"/>
                    <a:lumOff val="35000"/>
                  </a:schemeClr>
                </a:solidFill>
              </a:rPr>
              <a:t>India and </a:t>
            </a:r>
            <a:r>
              <a:rPr lang="en-US" sz="1400" b="1" dirty="0">
                <a:solidFill>
                  <a:srgbClr val="C00000"/>
                </a:solidFill>
              </a:rPr>
              <a:t>EUR 1.5 Billion </a:t>
            </a:r>
            <a:r>
              <a:rPr lang="en-US" sz="1400" dirty="0">
                <a:solidFill>
                  <a:schemeClr val="tx1">
                    <a:lumMod val="65000"/>
                    <a:lumOff val="35000"/>
                  </a:schemeClr>
                </a:solidFill>
              </a:rPr>
              <a:t>from </a:t>
            </a:r>
            <a:r>
              <a:rPr lang="en-US" sz="1400" b="1" dirty="0">
                <a:solidFill>
                  <a:srgbClr val="C00000"/>
                </a:solidFill>
              </a:rPr>
              <a:t>AFD</a:t>
            </a:r>
            <a:r>
              <a:rPr lang="en-US" sz="1400" dirty="0">
                <a:solidFill>
                  <a:schemeClr val="tx1">
                    <a:lumMod val="65000"/>
                    <a:lumOff val="35000"/>
                  </a:schemeClr>
                </a:solidFill>
              </a:rPr>
              <a:t> for investments in solar</a:t>
            </a: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International Steering Committee formed to institutionalize </a:t>
            </a:r>
            <a:r>
              <a:rPr lang="en-US" sz="1400" b="1" dirty="0">
                <a:solidFill>
                  <a:srgbClr val="C00000"/>
                </a:solidFill>
              </a:rPr>
              <a:t>World Solar Bank</a:t>
            </a: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ADB TA Program of </a:t>
            </a:r>
            <a:r>
              <a:rPr lang="en-US" sz="1400" b="1" dirty="0">
                <a:solidFill>
                  <a:srgbClr val="C00000"/>
                </a:solidFill>
              </a:rPr>
              <a:t>USD 2 Million </a:t>
            </a:r>
            <a:r>
              <a:rPr lang="en-US" sz="1400" dirty="0">
                <a:solidFill>
                  <a:schemeClr val="tx1">
                    <a:lumMod val="65000"/>
                    <a:lumOff val="35000"/>
                  </a:schemeClr>
                </a:solidFill>
              </a:rPr>
              <a:t>for supporting </a:t>
            </a:r>
            <a:r>
              <a:rPr lang="en-US" sz="1400" b="1" dirty="0">
                <a:solidFill>
                  <a:srgbClr val="C00000"/>
                </a:solidFill>
              </a:rPr>
              <a:t>solar project preparations</a:t>
            </a:r>
          </a:p>
        </p:txBody>
      </p:sp>
      <p:sp>
        <p:nvSpPr>
          <p:cNvPr id="69" name="Rectangle 68">
            <a:extLst>
              <a:ext uri="{FF2B5EF4-FFF2-40B4-BE49-F238E27FC236}">
                <a16:creationId xmlns:a16="http://schemas.microsoft.com/office/drawing/2014/main" id="{A88734C4-6F2E-4891-B039-F5F8C9FC4A6B}"/>
              </a:ext>
            </a:extLst>
          </p:cNvPr>
          <p:cNvSpPr/>
          <p:nvPr/>
        </p:nvSpPr>
        <p:spPr>
          <a:xfrm>
            <a:off x="3403119" y="3750397"/>
            <a:ext cx="8640534" cy="1471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nSpc>
                <a:spcPts val="2100"/>
              </a:lnSpc>
              <a:buFont typeface="Arial" panose="020B0604020202020204" pitchFamily="34" charset="0"/>
              <a:buChar char="•"/>
            </a:pPr>
            <a:r>
              <a:rPr lang="en-US" sz="1400" dirty="0">
                <a:solidFill>
                  <a:schemeClr val="tx1">
                    <a:lumMod val="65000"/>
                    <a:lumOff val="35000"/>
                  </a:schemeClr>
                </a:solidFill>
              </a:rPr>
              <a:t>Collated </a:t>
            </a:r>
            <a:r>
              <a:rPr lang="en-US" sz="1400" b="1" dirty="0">
                <a:solidFill>
                  <a:srgbClr val="C00000"/>
                </a:solidFill>
              </a:rPr>
              <a:t>48 business models </a:t>
            </a:r>
            <a:r>
              <a:rPr lang="en-US" sz="1400" dirty="0">
                <a:solidFill>
                  <a:schemeClr val="tx1">
                    <a:lumMod val="65000"/>
                    <a:lumOff val="35000"/>
                  </a:schemeClr>
                </a:solidFill>
              </a:rPr>
              <a:t>across</a:t>
            </a:r>
            <a:r>
              <a:rPr lang="en-US" sz="1400" b="1" dirty="0">
                <a:solidFill>
                  <a:schemeClr val="tx1">
                    <a:lumMod val="65000"/>
                    <a:lumOff val="35000"/>
                  </a:schemeClr>
                </a:solidFill>
              </a:rPr>
              <a:t> </a:t>
            </a:r>
            <a:r>
              <a:rPr lang="en-US" sz="1400" dirty="0">
                <a:solidFill>
                  <a:schemeClr val="tx1">
                    <a:lumMod val="65000"/>
                    <a:lumOff val="35000"/>
                  </a:schemeClr>
                </a:solidFill>
              </a:rPr>
              <a:t>6 ISA programmes for knowledge dissemination </a:t>
            </a:r>
          </a:p>
          <a:p>
            <a:pPr marL="285750" indent="-285750">
              <a:lnSpc>
                <a:spcPts val="2100"/>
              </a:lnSpc>
              <a:buFont typeface="Arial" panose="020B0604020202020204" pitchFamily="34" charset="0"/>
              <a:buChar char="•"/>
            </a:pPr>
            <a:r>
              <a:rPr lang="en-US" sz="1400" b="1" dirty="0">
                <a:solidFill>
                  <a:srgbClr val="C00000"/>
                </a:solidFill>
              </a:rPr>
              <a:t>18 solar demonstration projects </a:t>
            </a:r>
            <a:r>
              <a:rPr lang="en-US" sz="1400" dirty="0">
                <a:solidFill>
                  <a:schemeClr val="tx1">
                    <a:lumMod val="65000"/>
                    <a:lumOff val="35000"/>
                  </a:schemeClr>
                </a:solidFill>
              </a:rPr>
              <a:t>in pipeline</a:t>
            </a:r>
            <a:endParaRPr lang="en-US" sz="1400" dirty="0">
              <a:solidFill>
                <a:schemeClr val="tx1">
                  <a:lumMod val="65000"/>
                  <a:lumOff val="35000"/>
                </a:schemeClr>
              </a:solidFill>
              <a:highlight>
                <a:srgbClr val="FFFF00"/>
              </a:highlight>
            </a:endParaRP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Project proposal submitted to </a:t>
            </a:r>
            <a:r>
              <a:rPr lang="en-US" sz="1400" b="1" dirty="0">
                <a:solidFill>
                  <a:srgbClr val="C00000"/>
                </a:solidFill>
              </a:rPr>
              <a:t>SAARC Development Fund </a:t>
            </a:r>
            <a:r>
              <a:rPr lang="en-US" sz="1400" dirty="0">
                <a:solidFill>
                  <a:schemeClr val="tx1">
                    <a:lumMod val="65000"/>
                    <a:lumOff val="35000"/>
                  </a:schemeClr>
                </a:solidFill>
              </a:rPr>
              <a:t>and </a:t>
            </a:r>
            <a:r>
              <a:rPr lang="en-US" sz="1400" b="1" dirty="0">
                <a:solidFill>
                  <a:srgbClr val="C00000"/>
                </a:solidFill>
              </a:rPr>
              <a:t>IBSA Fund </a:t>
            </a:r>
            <a:r>
              <a:rPr lang="en-US" sz="1400" dirty="0">
                <a:solidFill>
                  <a:schemeClr val="tx1">
                    <a:lumMod val="65000"/>
                    <a:lumOff val="35000"/>
                  </a:schemeClr>
                </a:solidFill>
              </a:rPr>
              <a:t>for availing finance</a:t>
            </a:r>
            <a:endParaRPr lang="en-US" sz="1400" dirty="0">
              <a:solidFill>
                <a:schemeClr val="tx1">
                  <a:lumMod val="65000"/>
                  <a:lumOff val="35000"/>
                </a:schemeClr>
              </a:solidFill>
              <a:highlight>
                <a:srgbClr val="FFFF00"/>
              </a:highlight>
            </a:endParaRP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Developed</a:t>
            </a:r>
            <a:r>
              <a:rPr lang="en-US" sz="1400" b="1" dirty="0">
                <a:solidFill>
                  <a:srgbClr val="C00000"/>
                </a:solidFill>
              </a:rPr>
              <a:t> 13 concept proposals </a:t>
            </a:r>
            <a:r>
              <a:rPr lang="en-US" sz="1400" dirty="0">
                <a:solidFill>
                  <a:schemeClr val="tx1">
                    <a:lumMod val="65000"/>
                    <a:lumOff val="35000"/>
                  </a:schemeClr>
                </a:solidFill>
              </a:rPr>
              <a:t>across 8 themes based on donor priorities</a:t>
            </a: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ISA has received grant funding of </a:t>
            </a:r>
            <a:r>
              <a:rPr lang="en-US" sz="1400" b="1" dirty="0">
                <a:solidFill>
                  <a:srgbClr val="C00000"/>
                </a:solidFill>
              </a:rPr>
              <a:t>USD 80,000 </a:t>
            </a:r>
            <a:r>
              <a:rPr lang="en-US" sz="1400" dirty="0">
                <a:solidFill>
                  <a:schemeClr val="tx1">
                    <a:lumMod val="65000"/>
                    <a:lumOff val="35000"/>
                  </a:schemeClr>
                </a:solidFill>
              </a:rPr>
              <a:t>from </a:t>
            </a:r>
            <a:r>
              <a:rPr lang="en-US" sz="1400" b="1" dirty="0">
                <a:solidFill>
                  <a:srgbClr val="C00000"/>
                </a:solidFill>
              </a:rPr>
              <a:t>CCAC</a:t>
            </a:r>
            <a:r>
              <a:rPr lang="en-US" sz="1400" dirty="0">
                <a:solidFill>
                  <a:schemeClr val="tx1">
                    <a:lumMod val="65000"/>
                    <a:lumOff val="35000"/>
                  </a:schemeClr>
                </a:solidFill>
              </a:rPr>
              <a:t> for setting up demonstration cooling project in collaboration with </a:t>
            </a:r>
            <a:r>
              <a:rPr lang="en-US" sz="1400" b="1" dirty="0">
                <a:solidFill>
                  <a:srgbClr val="C00000"/>
                </a:solidFill>
              </a:rPr>
              <a:t>Govt. of Nigeria</a:t>
            </a:r>
          </a:p>
        </p:txBody>
      </p:sp>
      <p:sp>
        <p:nvSpPr>
          <p:cNvPr id="71" name="Rectangle 70">
            <a:extLst>
              <a:ext uri="{FF2B5EF4-FFF2-40B4-BE49-F238E27FC236}">
                <a16:creationId xmlns:a16="http://schemas.microsoft.com/office/drawing/2014/main" id="{9823B2C9-2656-4121-9839-071969D98466}"/>
              </a:ext>
            </a:extLst>
          </p:cNvPr>
          <p:cNvSpPr/>
          <p:nvPr/>
        </p:nvSpPr>
        <p:spPr>
          <a:xfrm>
            <a:off x="3403120" y="2649212"/>
            <a:ext cx="8657789" cy="6826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nSpc>
                <a:spcPts val="2300"/>
              </a:lnSpc>
              <a:buFont typeface="Arial" panose="020B0604020202020204" pitchFamily="34" charset="0"/>
              <a:buChar char="•"/>
            </a:pPr>
            <a:endParaRPr lang="en-US" sz="1400" dirty="0">
              <a:solidFill>
                <a:schemeClr val="tx1">
                  <a:lumMod val="65000"/>
                  <a:lumOff val="35000"/>
                </a:schemeClr>
              </a:solidFill>
            </a:endParaRP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Price discovery of 272,579 solar pumps with a cost reduction of </a:t>
            </a:r>
            <a:r>
              <a:rPr lang="en-US" sz="1400" b="1" dirty="0">
                <a:solidFill>
                  <a:srgbClr val="C00000"/>
                </a:solidFill>
              </a:rPr>
              <a:t>more than 40%</a:t>
            </a:r>
            <a:endParaRPr lang="en-US" sz="1400" dirty="0">
              <a:solidFill>
                <a:schemeClr val="tx1">
                  <a:lumMod val="65000"/>
                  <a:lumOff val="35000"/>
                </a:schemeClr>
              </a:solidFill>
            </a:endParaRPr>
          </a:p>
          <a:p>
            <a:pPr marL="285750" indent="-285750">
              <a:lnSpc>
                <a:spcPts val="2100"/>
              </a:lnSpc>
              <a:buFont typeface="Arial" panose="020B0604020202020204" pitchFamily="34" charset="0"/>
              <a:buChar char="•"/>
            </a:pPr>
            <a:r>
              <a:rPr lang="en-US" sz="1400" dirty="0">
                <a:solidFill>
                  <a:schemeClr val="tx1">
                    <a:lumMod val="65000"/>
                    <a:lumOff val="35000"/>
                  </a:schemeClr>
                </a:solidFill>
              </a:rPr>
              <a:t>Similar price exploratory tender for </a:t>
            </a:r>
            <a:r>
              <a:rPr lang="en-US" sz="1400" b="1" dirty="0">
                <a:solidFill>
                  <a:srgbClr val="C00000"/>
                </a:solidFill>
              </a:rPr>
              <a:t>47 Mn solar home systems </a:t>
            </a:r>
            <a:r>
              <a:rPr lang="en-US" sz="1400" dirty="0">
                <a:solidFill>
                  <a:schemeClr val="tx1">
                    <a:lumMod val="65000"/>
                    <a:lumOff val="35000"/>
                  </a:schemeClr>
                </a:solidFill>
              </a:rPr>
              <a:t>and </a:t>
            </a:r>
            <a:r>
              <a:rPr lang="en-US" sz="1400" b="1" dirty="0">
                <a:solidFill>
                  <a:srgbClr val="C00000"/>
                </a:solidFill>
              </a:rPr>
              <a:t>250 Mn LED bulbs for 53 countries </a:t>
            </a:r>
            <a:r>
              <a:rPr lang="en-US" sz="1400" dirty="0">
                <a:solidFill>
                  <a:schemeClr val="tx1">
                    <a:lumMod val="65000"/>
                    <a:lumOff val="35000"/>
                  </a:schemeClr>
                </a:solidFill>
              </a:rPr>
              <a:t>is in final stages</a:t>
            </a:r>
          </a:p>
        </p:txBody>
      </p:sp>
      <p:sp>
        <p:nvSpPr>
          <p:cNvPr id="70" name="Oval 69">
            <a:extLst>
              <a:ext uri="{FF2B5EF4-FFF2-40B4-BE49-F238E27FC236}">
                <a16:creationId xmlns:a16="http://schemas.microsoft.com/office/drawing/2014/main" id="{09B66F00-7032-4B7A-967B-9482236EE870}"/>
              </a:ext>
            </a:extLst>
          </p:cNvPr>
          <p:cNvSpPr/>
          <p:nvPr/>
        </p:nvSpPr>
        <p:spPr>
          <a:xfrm>
            <a:off x="911697" y="912330"/>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Chevron 2">
            <a:extLst>
              <a:ext uri="{FF2B5EF4-FFF2-40B4-BE49-F238E27FC236}">
                <a16:creationId xmlns:a16="http://schemas.microsoft.com/office/drawing/2014/main" id="{733D2C00-E9D2-440C-972F-7F2D908DB50E}"/>
              </a:ext>
            </a:extLst>
          </p:cNvPr>
          <p:cNvSpPr/>
          <p:nvPr/>
        </p:nvSpPr>
        <p:spPr>
          <a:xfrm>
            <a:off x="322601" y="1844480"/>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2</a:t>
            </a:r>
            <a:endParaRPr lang="en-IN" sz="1500" dirty="0">
              <a:solidFill>
                <a:schemeClr val="bg1"/>
              </a:solidFill>
            </a:endParaRPr>
          </a:p>
        </p:txBody>
      </p:sp>
      <p:sp>
        <p:nvSpPr>
          <p:cNvPr id="79" name="Oval 78">
            <a:extLst>
              <a:ext uri="{FF2B5EF4-FFF2-40B4-BE49-F238E27FC236}">
                <a16:creationId xmlns:a16="http://schemas.microsoft.com/office/drawing/2014/main" id="{3B90A8EC-53C4-4634-8D81-8C991D89D27F}"/>
              </a:ext>
            </a:extLst>
          </p:cNvPr>
          <p:cNvSpPr/>
          <p:nvPr/>
        </p:nvSpPr>
        <p:spPr>
          <a:xfrm>
            <a:off x="857470" y="1690232"/>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80" name="Oval 79">
            <a:extLst>
              <a:ext uri="{FF2B5EF4-FFF2-40B4-BE49-F238E27FC236}">
                <a16:creationId xmlns:a16="http://schemas.microsoft.com/office/drawing/2014/main" id="{C618176E-0B5B-4250-8A98-AFF2C7CDED8B}"/>
              </a:ext>
            </a:extLst>
          </p:cNvPr>
          <p:cNvSpPr/>
          <p:nvPr/>
        </p:nvSpPr>
        <p:spPr>
          <a:xfrm>
            <a:off x="916225" y="1754536"/>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Chevron 2">
            <a:extLst>
              <a:ext uri="{FF2B5EF4-FFF2-40B4-BE49-F238E27FC236}">
                <a16:creationId xmlns:a16="http://schemas.microsoft.com/office/drawing/2014/main" id="{DFA9F42D-2B79-4465-9ECB-37F386523CB9}"/>
              </a:ext>
            </a:extLst>
          </p:cNvPr>
          <p:cNvSpPr/>
          <p:nvPr/>
        </p:nvSpPr>
        <p:spPr>
          <a:xfrm>
            <a:off x="327419" y="2865233"/>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3</a:t>
            </a:r>
            <a:endParaRPr lang="en-IN" sz="1500" dirty="0">
              <a:solidFill>
                <a:schemeClr val="bg1"/>
              </a:solidFill>
            </a:endParaRPr>
          </a:p>
        </p:txBody>
      </p:sp>
      <p:sp>
        <p:nvSpPr>
          <p:cNvPr id="82" name="Oval 81">
            <a:extLst>
              <a:ext uri="{FF2B5EF4-FFF2-40B4-BE49-F238E27FC236}">
                <a16:creationId xmlns:a16="http://schemas.microsoft.com/office/drawing/2014/main" id="{55AC300E-AFF2-491C-AF94-816C943AE1F3}"/>
              </a:ext>
            </a:extLst>
          </p:cNvPr>
          <p:cNvSpPr/>
          <p:nvPr/>
        </p:nvSpPr>
        <p:spPr>
          <a:xfrm>
            <a:off x="862288" y="2710985"/>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83" name="Oval 82">
            <a:extLst>
              <a:ext uri="{FF2B5EF4-FFF2-40B4-BE49-F238E27FC236}">
                <a16:creationId xmlns:a16="http://schemas.microsoft.com/office/drawing/2014/main" id="{C3E5DF0E-C10F-4614-80C4-4300B0F4B4C0}"/>
              </a:ext>
            </a:extLst>
          </p:cNvPr>
          <p:cNvSpPr/>
          <p:nvPr/>
        </p:nvSpPr>
        <p:spPr>
          <a:xfrm>
            <a:off x="921043" y="2775289"/>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Chevron 2">
            <a:extLst>
              <a:ext uri="{FF2B5EF4-FFF2-40B4-BE49-F238E27FC236}">
                <a16:creationId xmlns:a16="http://schemas.microsoft.com/office/drawing/2014/main" id="{00A13E39-7BF0-4FC0-B90A-4857BB7D3CBB}"/>
              </a:ext>
            </a:extLst>
          </p:cNvPr>
          <p:cNvSpPr/>
          <p:nvPr/>
        </p:nvSpPr>
        <p:spPr>
          <a:xfrm>
            <a:off x="318073" y="4248778"/>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4</a:t>
            </a:r>
            <a:endParaRPr lang="en-IN" sz="1500" dirty="0">
              <a:solidFill>
                <a:schemeClr val="bg1"/>
              </a:solidFill>
            </a:endParaRPr>
          </a:p>
        </p:txBody>
      </p:sp>
      <p:sp>
        <p:nvSpPr>
          <p:cNvPr id="85" name="Oval 84">
            <a:extLst>
              <a:ext uri="{FF2B5EF4-FFF2-40B4-BE49-F238E27FC236}">
                <a16:creationId xmlns:a16="http://schemas.microsoft.com/office/drawing/2014/main" id="{28E2099E-0235-4FB9-A032-2905E8DA8DC5}"/>
              </a:ext>
            </a:extLst>
          </p:cNvPr>
          <p:cNvSpPr/>
          <p:nvPr/>
        </p:nvSpPr>
        <p:spPr>
          <a:xfrm>
            <a:off x="852942" y="4094530"/>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86" name="Oval 85">
            <a:extLst>
              <a:ext uri="{FF2B5EF4-FFF2-40B4-BE49-F238E27FC236}">
                <a16:creationId xmlns:a16="http://schemas.microsoft.com/office/drawing/2014/main" id="{EAA422F5-2739-4F95-9398-56A88BBAF3BB}"/>
              </a:ext>
            </a:extLst>
          </p:cNvPr>
          <p:cNvSpPr/>
          <p:nvPr/>
        </p:nvSpPr>
        <p:spPr>
          <a:xfrm>
            <a:off x="911697" y="4158834"/>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Chevron 2">
            <a:extLst>
              <a:ext uri="{FF2B5EF4-FFF2-40B4-BE49-F238E27FC236}">
                <a16:creationId xmlns:a16="http://schemas.microsoft.com/office/drawing/2014/main" id="{97275619-C837-4D8C-9B62-A332AA2E5B38}"/>
              </a:ext>
            </a:extLst>
          </p:cNvPr>
          <p:cNvSpPr/>
          <p:nvPr/>
        </p:nvSpPr>
        <p:spPr>
          <a:xfrm>
            <a:off x="327419" y="5895741"/>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5</a:t>
            </a:r>
            <a:endParaRPr lang="en-IN" sz="1500" dirty="0">
              <a:solidFill>
                <a:schemeClr val="bg1"/>
              </a:solidFill>
            </a:endParaRPr>
          </a:p>
        </p:txBody>
      </p:sp>
      <p:sp>
        <p:nvSpPr>
          <p:cNvPr id="88" name="Oval 87">
            <a:extLst>
              <a:ext uri="{FF2B5EF4-FFF2-40B4-BE49-F238E27FC236}">
                <a16:creationId xmlns:a16="http://schemas.microsoft.com/office/drawing/2014/main" id="{F0DD0435-EB5B-42BE-9652-650BC8E2F29C}"/>
              </a:ext>
            </a:extLst>
          </p:cNvPr>
          <p:cNvSpPr/>
          <p:nvPr/>
        </p:nvSpPr>
        <p:spPr>
          <a:xfrm>
            <a:off x="862288" y="5741493"/>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89" name="Oval 88">
            <a:extLst>
              <a:ext uri="{FF2B5EF4-FFF2-40B4-BE49-F238E27FC236}">
                <a16:creationId xmlns:a16="http://schemas.microsoft.com/office/drawing/2014/main" id="{8B540AE9-3032-437D-BE4A-26584AC40B75}"/>
              </a:ext>
            </a:extLst>
          </p:cNvPr>
          <p:cNvSpPr/>
          <p:nvPr/>
        </p:nvSpPr>
        <p:spPr>
          <a:xfrm>
            <a:off x="921043" y="5805797"/>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1" name="Picture 90">
            <a:extLst>
              <a:ext uri="{FF2B5EF4-FFF2-40B4-BE49-F238E27FC236}">
                <a16:creationId xmlns:a16="http://schemas.microsoft.com/office/drawing/2014/main" id="{AC2B5235-AB4A-4AC0-AE69-17D0CA98EB3E}"/>
              </a:ext>
            </a:extLst>
          </p:cNvPr>
          <p:cNvPicPr>
            <a:picLocks noChangeAspect="1"/>
          </p:cNvPicPr>
          <p:nvPr/>
        </p:nvPicPr>
        <p:blipFill>
          <a:blip r:embed="rId3"/>
          <a:stretch>
            <a:fillRect/>
          </a:stretch>
        </p:blipFill>
        <p:spPr>
          <a:xfrm>
            <a:off x="1047374" y="993731"/>
            <a:ext cx="304928" cy="418749"/>
          </a:xfrm>
          <a:prstGeom prst="rect">
            <a:avLst/>
          </a:prstGeom>
        </p:spPr>
      </p:pic>
      <p:pic>
        <p:nvPicPr>
          <p:cNvPr id="92" name="Picture 91">
            <a:extLst>
              <a:ext uri="{FF2B5EF4-FFF2-40B4-BE49-F238E27FC236}">
                <a16:creationId xmlns:a16="http://schemas.microsoft.com/office/drawing/2014/main" id="{F1CE6761-A6D2-4D02-B5C3-11699B746B39}"/>
              </a:ext>
            </a:extLst>
          </p:cNvPr>
          <p:cNvPicPr>
            <a:picLocks noChangeAspect="1"/>
          </p:cNvPicPr>
          <p:nvPr/>
        </p:nvPicPr>
        <p:blipFill>
          <a:blip r:embed="rId4"/>
          <a:stretch>
            <a:fillRect/>
          </a:stretch>
        </p:blipFill>
        <p:spPr>
          <a:xfrm>
            <a:off x="1028374" y="1850586"/>
            <a:ext cx="369888" cy="361668"/>
          </a:xfrm>
          <a:prstGeom prst="rect">
            <a:avLst/>
          </a:prstGeom>
        </p:spPr>
      </p:pic>
      <p:pic>
        <p:nvPicPr>
          <p:cNvPr id="93" name="Picture 92">
            <a:extLst>
              <a:ext uri="{FF2B5EF4-FFF2-40B4-BE49-F238E27FC236}">
                <a16:creationId xmlns:a16="http://schemas.microsoft.com/office/drawing/2014/main" id="{B0B4D403-88FF-4E98-AFD5-AE0A3D509D84}"/>
              </a:ext>
            </a:extLst>
          </p:cNvPr>
          <p:cNvPicPr>
            <a:picLocks noChangeAspect="1"/>
          </p:cNvPicPr>
          <p:nvPr/>
        </p:nvPicPr>
        <p:blipFill>
          <a:blip r:embed="rId5"/>
          <a:stretch>
            <a:fillRect/>
          </a:stretch>
        </p:blipFill>
        <p:spPr>
          <a:xfrm>
            <a:off x="1044846" y="2855389"/>
            <a:ext cx="343989" cy="397528"/>
          </a:xfrm>
          <a:prstGeom prst="rect">
            <a:avLst/>
          </a:prstGeom>
        </p:spPr>
      </p:pic>
      <p:pic>
        <p:nvPicPr>
          <p:cNvPr id="94" name="Picture 93">
            <a:extLst>
              <a:ext uri="{FF2B5EF4-FFF2-40B4-BE49-F238E27FC236}">
                <a16:creationId xmlns:a16="http://schemas.microsoft.com/office/drawing/2014/main" id="{7B0C9449-ABC1-4357-8FCC-430F0A76AB42}"/>
              </a:ext>
            </a:extLst>
          </p:cNvPr>
          <p:cNvPicPr>
            <a:picLocks noChangeAspect="1"/>
          </p:cNvPicPr>
          <p:nvPr/>
        </p:nvPicPr>
        <p:blipFill>
          <a:blip r:embed="rId6"/>
          <a:stretch>
            <a:fillRect/>
          </a:stretch>
        </p:blipFill>
        <p:spPr>
          <a:xfrm>
            <a:off x="1061012" y="4278322"/>
            <a:ext cx="337250" cy="350042"/>
          </a:xfrm>
          <a:prstGeom prst="rect">
            <a:avLst/>
          </a:prstGeom>
        </p:spPr>
      </p:pic>
      <p:pic>
        <p:nvPicPr>
          <p:cNvPr id="95" name="Picture 94">
            <a:extLst>
              <a:ext uri="{FF2B5EF4-FFF2-40B4-BE49-F238E27FC236}">
                <a16:creationId xmlns:a16="http://schemas.microsoft.com/office/drawing/2014/main" id="{412DCFB5-908F-4028-9ACB-A0B31F55F401}"/>
              </a:ext>
            </a:extLst>
          </p:cNvPr>
          <p:cNvPicPr>
            <a:picLocks noChangeAspect="1"/>
          </p:cNvPicPr>
          <p:nvPr/>
        </p:nvPicPr>
        <p:blipFill>
          <a:blip r:embed="rId7"/>
          <a:stretch>
            <a:fillRect/>
          </a:stretch>
        </p:blipFill>
        <p:spPr>
          <a:xfrm>
            <a:off x="1061012" y="5938025"/>
            <a:ext cx="323928" cy="338510"/>
          </a:xfrm>
          <a:prstGeom prst="rect">
            <a:avLst/>
          </a:prstGeom>
        </p:spPr>
      </p:pic>
      <p:sp>
        <p:nvSpPr>
          <p:cNvPr id="41" name="CustomShape 10">
            <a:extLst>
              <a:ext uri="{FF2B5EF4-FFF2-40B4-BE49-F238E27FC236}">
                <a16:creationId xmlns:a16="http://schemas.microsoft.com/office/drawing/2014/main" id="{3CD4F030-9E57-40B8-A975-5A6CDE1DB899}"/>
              </a:ext>
            </a:extLst>
          </p:cNvPr>
          <p:cNvSpPr/>
          <p:nvPr/>
        </p:nvSpPr>
        <p:spPr>
          <a:xfrm>
            <a:off x="11628798" y="6502750"/>
            <a:ext cx="167940" cy="35129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6</a:t>
            </a:fld>
            <a:endParaRPr lang="en-US" sz="1400" b="1" strike="noStrike" spc="-1" dirty="0">
              <a:solidFill>
                <a:schemeClr val="tx1">
                  <a:lumMod val="65000"/>
                  <a:lumOff val="35000"/>
                </a:schemeClr>
              </a:solidFill>
              <a:latin typeface="+mj-lt"/>
            </a:endParaRPr>
          </a:p>
        </p:txBody>
      </p:sp>
    </p:spTree>
    <p:extLst>
      <p:ext uri="{BB962C8B-B14F-4D97-AF65-F5344CB8AC3E}">
        <p14:creationId xmlns:p14="http://schemas.microsoft.com/office/powerpoint/2010/main" val="1095634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472560" y="291960"/>
            <a:ext cx="1171944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spcBef>
                <a:spcPts val="283"/>
              </a:spcBef>
              <a:spcAft>
                <a:spcPts val="283"/>
              </a:spcAft>
            </a:pPr>
            <a:r>
              <a:rPr lang="en-US" sz="3200" b="1" strike="noStrike" spc="-1" dirty="0">
                <a:solidFill>
                  <a:srgbClr val="F5821F"/>
                </a:solidFill>
                <a:latin typeface="Univers" panose="020B0503020202020204" pitchFamily="34" charset="0"/>
                <a:ea typeface="DejaVu Sans"/>
              </a:rPr>
              <a:t>ISA’s </a:t>
            </a:r>
            <a:r>
              <a:rPr lang="en-US" sz="3200" b="1" spc="-1" dirty="0">
                <a:solidFill>
                  <a:srgbClr val="F5821F"/>
                </a:solidFill>
                <a:latin typeface="Univers" panose="020B0503020202020204" pitchFamily="34" charset="0"/>
                <a:ea typeface="DejaVu Sans"/>
              </a:rPr>
              <a:t>p</a:t>
            </a:r>
            <a:r>
              <a:rPr lang="en-US" sz="3200" b="1" strike="noStrike" spc="-1" dirty="0">
                <a:solidFill>
                  <a:srgbClr val="F5821F"/>
                </a:solidFill>
                <a:latin typeface="Univers" panose="020B0503020202020204" pitchFamily="34" charset="0"/>
                <a:ea typeface="DejaVu Sans"/>
              </a:rPr>
              <a:t>rogress so far (2/2)</a:t>
            </a:r>
            <a:endParaRPr lang="en-US" sz="3200" b="0" strike="noStrike" spc="-1" dirty="0">
              <a:latin typeface="Univers" panose="020B0503020202020204" pitchFamily="34" charset="0"/>
            </a:endParaRPr>
          </a:p>
        </p:txBody>
      </p:sp>
      <p:sp>
        <p:nvSpPr>
          <p:cNvPr id="9" name="Chevron 2">
            <a:extLst>
              <a:ext uri="{FF2B5EF4-FFF2-40B4-BE49-F238E27FC236}">
                <a16:creationId xmlns:a16="http://schemas.microsoft.com/office/drawing/2014/main" id="{C83C38AB-6C62-41B6-8E9F-E9839D32F975}"/>
              </a:ext>
            </a:extLst>
          </p:cNvPr>
          <p:cNvSpPr/>
          <p:nvPr/>
        </p:nvSpPr>
        <p:spPr>
          <a:xfrm>
            <a:off x="201961" y="1368382"/>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1</a:t>
            </a:r>
            <a:endParaRPr lang="en-IN" sz="1500" dirty="0">
              <a:solidFill>
                <a:schemeClr val="bg1"/>
              </a:solidFill>
            </a:endParaRPr>
          </a:p>
        </p:txBody>
      </p:sp>
      <p:sp>
        <p:nvSpPr>
          <p:cNvPr id="20" name="Oval 19">
            <a:extLst>
              <a:ext uri="{FF2B5EF4-FFF2-40B4-BE49-F238E27FC236}">
                <a16:creationId xmlns:a16="http://schemas.microsoft.com/office/drawing/2014/main" id="{7B8C1AE9-96DE-4E3A-99A9-8BED8A96059B}"/>
              </a:ext>
            </a:extLst>
          </p:cNvPr>
          <p:cNvSpPr/>
          <p:nvPr/>
        </p:nvSpPr>
        <p:spPr>
          <a:xfrm>
            <a:off x="736830" y="1214134"/>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4" name="Rectangle 3">
            <a:extLst>
              <a:ext uri="{FF2B5EF4-FFF2-40B4-BE49-F238E27FC236}">
                <a16:creationId xmlns:a16="http://schemas.microsoft.com/office/drawing/2014/main" id="{06D409C6-5611-44F9-BAC9-DE8CFAA7AAD8}"/>
              </a:ext>
            </a:extLst>
          </p:cNvPr>
          <p:cNvSpPr/>
          <p:nvPr/>
        </p:nvSpPr>
        <p:spPr>
          <a:xfrm>
            <a:off x="1438891" y="1429173"/>
            <a:ext cx="1851674" cy="527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Policy Advocacy </a:t>
            </a:r>
          </a:p>
          <a:p>
            <a:pPr algn="ctr"/>
            <a:r>
              <a:rPr lang="en-US" b="1" dirty="0">
                <a:solidFill>
                  <a:srgbClr val="F5821F"/>
                </a:solidFill>
              </a:rPr>
              <a:t>&amp; Regulatory Support</a:t>
            </a:r>
          </a:p>
        </p:txBody>
      </p:sp>
      <p:sp>
        <p:nvSpPr>
          <p:cNvPr id="46" name="Rectangle 45">
            <a:extLst>
              <a:ext uri="{FF2B5EF4-FFF2-40B4-BE49-F238E27FC236}">
                <a16:creationId xmlns:a16="http://schemas.microsoft.com/office/drawing/2014/main" id="{8329FFD8-9050-438D-B011-71052B5917A3}"/>
              </a:ext>
            </a:extLst>
          </p:cNvPr>
          <p:cNvSpPr/>
          <p:nvPr/>
        </p:nvSpPr>
        <p:spPr>
          <a:xfrm>
            <a:off x="1545715" y="3613871"/>
            <a:ext cx="1759586" cy="3656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Institutional </a:t>
            </a:r>
          </a:p>
          <a:p>
            <a:pPr algn="ctr"/>
            <a:r>
              <a:rPr lang="en-US" b="1" dirty="0">
                <a:solidFill>
                  <a:srgbClr val="F5821F"/>
                </a:solidFill>
              </a:rPr>
              <a:t>&amp; Capacity Building</a:t>
            </a:r>
          </a:p>
        </p:txBody>
      </p:sp>
      <p:sp>
        <p:nvSpPr>
          <p:cNvPr id="5" name="Rectangle 4">
            <a:extLst>
              <a:ext uri="{FF2B5EF4-FFF2-40B4-BE49-F238E27FC236}">
                <a16:creationId xmlns:a16="http://schemas.microsoft.com/office/drawing/2014/main" id="{06B4261A-CDE9-4E81-AED0-ABFA0D05A204}"/>
              </a:ext>
            </a:extLst>
          </p:cNvPr>
          <p:cNvSpPr/>
          <p:nvPr/>
        </p:nvSpPr>
        <p:spPr>
          <a:xfrm>
            <a:off x="3305301" y="875910"/>
            <a:ext cx="8851742" cy="17011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ts val="2200"/>
              </a:lnSpc>
              <a:buFont typeface="Arial" panose="020B0604020202020204" pitchFamily="34" charset="0"/>
              <a:buChar char="•"/>
            </a:pPr>
            <a:r>
              <a:rPr lang="en-US" sz="1400" b="1" dirty="0">
                <a:solidFill>
                  <a:srgbClr val="C00000"/>
                </a:solidFill>
              </a:rPr>
              <a:t>‘Ease of Doing Solar Report 2020’ </a:t>
            </a:r>
            <a:r>
              <a:rPr lang="en-US" sz="1400" dirty="0">
                <a:solidFill>
                  <a:schemeClr val="tx1">
                    <a:lumMod val="65000"/>
                    <a:lumOff val="35000"/>
                  </a:schemeClr>
                </a:solidFill>
              </a:rPr>
              <a:t>launched for ISA member countries</a:t>
            </a:r>
          </a:p>
          <a:p>
            <a:pPr marL="285750" indent="-285750">
              <a:lnSpc>
                <a:spcPts val="2200"/>
              </a:lnSpc>
              <a:buFont typeface="Arial" panose="020B0604020202020204" pitchFamily="34" charset="0"/>
              <a:buChar char="•"/>
            </a:pPr>
            <a:r>
              <a:rPr lang="en-US" sz="1400" dirty="0">
                <a:solidFill>
                  <a:schemeClr val="tx1">
                    <a:lumMod val="65000"/>
                    <a:lumOff val="35000"/>
                  </a:schemeClr>
                </a:solidFill>
              </a:rPr>
              <a:t>Developed a report on</a:t>
            </a:r>
            <a:r>
              <a:rPr lang="en-US" sz="1400" b="1" dirty="0">
                <a:solidFill>
                  <a:srgbClr val="C00000"/>
                </a:solidFill>
              </a:rPr>
              <a:t> ‘Global Solar Investment’ </a:t>
            </a:r>
            <a:r>
              <a:rPr lang="en-US" sz="1400" dirty="0">
                <a:solidFill>
                  <a:schemeClr val="tx1">
                    <a:lumMod val="65000"/>
                    <a:lumOff val="35000"/>
                  </a:schemeClr>
                </a:solidFill>
              </a:rPr>
              <a:t>in collaboration with BNEF and CIF</a:t>
            </a:r>
          </a:p>
          <a:p>
            <a:pPr marL="285750" indent="-285750">
              <a:lnSpc>
                <a:spcPts val="2200"/>
              </a:lnSpc>
              <a:buFont typeface="Arial" panose="020B0604020202020204" pitchFamily="34" charset="0"/>
              <a:buChar char="•"/>
            </a:pPr>
            <a:r>
              <a:rPr lang="en-US" sz="1400" dirty="0">
                <a:solidFill>
                  <a:schemeClr val="tx1">
                    <a:lumMod val="65000"/>
                    <a:lumOff val="35000"/>
                  </a:schemeClr>
                </a:solidFill>
              </a:rPr>
              <a:t>Developed a report on </a:t>
            </a:r>
            <a:r>
              <a:rPr lang="en-US" sz="1400" b="1" dirty="0">
                <a:solidFill>
                  <a:srgbClr val="C00000"/>
                </a:solidFill>
              </a:rPr>
              <a:t>‘COVID 19: Impact on Global Solar Market’</a:t>
            </a:r>
          </a:p>
          <a:p>
            <a:pPr marL="285750" indent="-285750">
              <a:lnSpc>
                <a:spcPts val="2200"/>
              </a:lnSpc>
              <a:buFont typeface="Arial" panose="020B0604020202020204" pitchFamily="34" charset="0"/>
              <a:buChar char="•"/>
            </a:pPr>
            <a:r>
              <a:rPr lang="en-US" sz="1400" dirty="0">
                <a:solidFill>
                  <a:schemeClr val="tx1">
                    <a:lumMod val="65000"/>
                    <a:lumOff val="35000"/>
                  </a:schemeClr>
                </a:solidFill>
              </a:rPr>
              <a:t>A </a:t>
            </a:r>
            <a:r>
              <a:rPr lang="en-US" sz="1400" b="1" dirty="0">
                <a:solidFill>
                  <a:srgbClr val="C00000"/>
                </a:solidFill>
              </a:rPr>
              <a:t>roadmap</a:t>
            </a:r>
            <a:r>
              <a:rPr lang="en-US" sz="1400" dirty="0">
                <a:solidFill>
                  <a:schemeClr val="tx1">
                    <a:lumMod val="65000"/>
                    <a:lumOff val="35000"/>
                  </a:schemeClr>
                </a:solidFill>
              </a:rPr>
              <a:t> for </a:t>
            </a:r>
            <a:r>
              <a:rPr lang="en-US" sz="1400" b="1" dirty="0">
                <a:solidFill>
                  <a:srgbClr val="C00000"/>
                </a:solidFill>
              </a:rPr>
              <a:t>mobilizing USD 1 Trillion in the solar sector </a:t>
            </a:r>
            <a:r>
              <a:rPr lang="en-US" sz="1400" dirty="0">
                <a:solidFill>
                  <a:schemeClr val="tx1">
                    <a:lumMod val="65000"/>
                    <a:lumOff val="35000"/>
                  </a:schemeClr>
                </a:solidFill>
              </a:rPr>
              <a:t>by 2030 is in progress</a:t>
            </a:r>
          </a:p>
          <a:p>
            <a:pPr marL="285750" indent="-285750">
              <a:lnSpc>
                <a:spcPts val="2200"/>
              </a:lnSpc>
              <a:buFont typeface="Arial" panose="020B0604020202020204" pitchFamily="34" charset="0"/>
              <a:buChar char="•"/>
            </a:pPr>
            <a:r>
              <a:rPr lang="en-US" sz="1400" dirty="0">
                <a:solidFill>
                  <a:schemeClr val="tx1">
                    <a:lumMod val="65000"/>
                    <a:lumOff val="35000"/>
                  </a:schemeClr>
                </a:solidFill>
              </a:rPr>
              <a:t>Launched </a:t>
            </a:r>
            <a:r>
              <a:rPr lang="en-US" sz="1400" b="1" dirty="0">
                <a:solidFill>
                  <a:srgbClr val="C00000"/>
                </a:solidFill>
              </a:rPr>
              <a:t>ISA’s Coalition for Sustainable Climate Action (ISA-CSCA)</a:t>
            </a:r>
            <a:r>
              <a:rPr lang="en-US" sz="1400" dirty="0">
                <a:solidFill>
                  <a:schemeClr val="tx1">
                    <a:lumMod val="65000"/>
                    <a:lumOff val="35000"/>
                  </a:schemeClr>
                </a:solidFill>
              </a:rPr>
              <a:t> in order to build strategic partnerships between investors and policy makers</a:t>
            </a:r>
          </a:p>
        </p:txBody>
      </p:sp>
      <p:cxnSp>
        <p:nvCxnSpPr>
          <p:cNvPr id="7" name="Straight Connector 6">
            <a:extLst>
              <a:ext uri="{FF2B5EF4-FFF2-40B4-BE49-F238E27FC236}">
                <a16:creationId xmlns:a16="http://schemas.microsoft.com/office/drawing/2014/main" id="{B0D58BCD-E6DE-4DEE-8143-89C40A4C3EBF}"/>
              </a:ext>
            </a:extLst>
          </p:cNvPr>
          <p:cNvCxnSpPr>
            <a:cxnSpLocks/>
          </p:cNvCxnSpPr>
          <p:nvPr/>
        </p:nvCxnSpPr>
        <p:spPr>
          <a:xfrm>
            <a:off x="3246668" y="939186"/>
            <a:ext cx="0" cy="1593445"/>
          </a:xfrm>
          <a:prstGeom prst="line">
            <a:avLst/>
          </a:prstGeom>
          <a:ln>
            <a:solidFill>
              <a:srgbClr val="FAA618"/>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AA634F3-16EA-4F8D-95A7-0DAED4A5EBF6}"/>
              </a:ext>
            </a:extLst>
          </p:cNvPr>
          <p:cNvCxnSpPr>
            <a:cxnSpLocks/>
          </p:cNvCxnSpPr>
          <p:nvPr/>
        </p:nvCxnSpPr>
        <p:spPr>
          <a:xfrm flipH="1">
            <a:off x="3246668" y="2785227"/>
            <a:ext cx="0" cy="2651760"/>
          </a:xfrm>
          <a:prstGeom prst="line">
            <a:avLst/>
          </a:prstGeom>
          <a:ln>
            <a:solidFill>
              <a:srgbClr val="FAA618"/>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FA23E2EB-7DE6-4CDE-9A95-2F7CE4DD4411}"/>
              </a:ext>
            </a:extLst>
          </p:cNvPr>
          <p:cNvSpPr/>
          <p:nvPr/>
        </p:nvSpPr>
        <p:spPr>
          <a:xfrm>
            <a:off x="3290565" y="2665531"/>
            <a:ext cx="8669061" cy="25906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lnSpc>
                <a:spcPts val="2200"/>
              </a:lnSpc>
              <a:buFont typeface="Arial" panose="020B0604020202020204" pitchFamily="34" charset="0"/>
              <a:buChar char="•"/>
            </a:pPr>
            <a:r>
              <a:rPr lang="en-US" sz="1400" dirty="0">
                <a:solidFill>
                  <a:schemeClr val="tx1">
                    <a:lumMod val="65000"/>
                    <a:lumOff val="35000"/>
                  </a:schemeClr>
                </a:solidFill>
              </a:rPr>
              <a:t>Launched </a:t>
            </a:r>
            <a:r>
              <a:rPr lang="en-US" sz="1400" b="1" dirty="0">
                <a:solidFill>
                  <a:srgbClr val="C00000"/>
                </a:solidFill>
              </a:rPr>
              <a:t>‘Making Solar Bankable’</a:t>
            </a:r>
            <a:r>
              <a:rPr lang="en-US" sz="1400" dirty="0">
                <a:solidFill>
                  <a:schemeClr val="tx1">
                    <a:lumMod val="65000"/>
                    <a:lumOff val="35000"/>
                  </a:schemeClr>
                </a:solidFill>
              </a:rPr>
              <a:t> Initiative for training of bankers and solar entrepreneurs in ISA Member Countries in collaboration with IREDA and Skill Council for Green Jobs; more than </a:t>
            </a:r>
            <a:r>
              <a:rPr lang="en-US" sz="1400" b="1" dirty="0">
                <a:solidFill>
                  <a:srgbClr val="C00000"/>
                </a:solidFill>
              </a:rPr>
              <a:t>354 bankers </a:t>
            </a:r>
            <a:r>
              <a:rPr lang="en-US" sz="1400" dirty="0">
                <a:solidFill>
                  <a:schemeClr val="tx1">
                    <a:lumMod val="65000"/>
                    <a:lumOff val="35000"/>
                  </a:schemeClr>
                </a:solidFill>
              </a:rPr>
              <a:t>trained till date</a:t>
            </a:r>
          </a:p>
          <a:p>
            <a:pPr marL="285750" indent="-285750" algn="just">
              <a:lnSpc>
                <a:spcPts val="2200"/>
              </a:lnSpc>
              <a:buFont typeface="Arial" panose="020B0604020202020204" pitchFamily="34" charset="0"/>
              <a:buChar char="•"/>
            </a:pPr>
            <a:r>
              <a:rPr lang="en-US" sz="1400" dirty="0">
                <a:solidFill>
                  <a:schemeClr val="tx1">
                    <a:lumMod val="65000"/>
                    <a:lumOff val="35000"/>
                  </a:schemeClr>
                </a:solidFill>
              </a:rPr>
              <a:t>Consultation workshop on </a:t>
            </a:r>
            <a:r>
              <a:rPr lang="en-US" sz="1400" b="1" dirty="0">
                <a:solidFill>
                  <a:srgbClr val="C00000"/>
                </a:solidFill>
              </a:rPr>
              <a:t>operationalization of ISA’s STAR-C program</a:t>
            </a:r>
            <a:r>
              <a:rPr lang="en-US" sz="1400" dirty="0">
                <a:solidFill>
                  <a:schemeClr val="tx1">
                    <a:lumMod val="65000"/>
                    <a:lumOff val="35000"/>
                  </a:schemeClr>
                </a:solidFill>
              </a:rPr>
              <a:t> at the International Conference Centre in Paris, France held with UNIDO</a:t>
            </a:r>
          </a:p>
          <a:p>
            <a:pPr marL="285750" indent="-285750">
              <a:lnSpc>
                <a:spcPts val="2200"/>
              </a:lnSpc>
              <a:buFont typeface="Arial" panose="020B0604020202020204" pitchFamily="34" charset="0"/>
              <a:buChar char="•"/>
            </a:pPr>
            <a:r>
              <a:rPr lang="en-US" sz="1400" dirty="0">
                <a:solidFill>
                  <a:schemeClr val="tx1">
                    <a:lumMod val="65000"/>
                    <a:lumOff val="35000"/>
                  </a:schemeClr>
                </a:solidFill>
              </a:rPr>
              <a:t>Capacity building of </a:t>
            </a:r>
            <a:r>
              <a:rPr lang="en-US" sz="1400" b="1" dirty="0">
                <a:solidFill>
                  <a:srgbClr val="C00000"/>
                </a:solidFill>
              </a:rPr>
              <a:t>35,000 stakeholders </a:t>
            </a:r>
            <a:r>
              <a:rPr lang="en-US" sz="1400" dirty="0">
                <a:solidFill>
                  <a:schemeClr val="tx1">
                    <a:lumMod val="65000"/>
                    <a:lumOff val="35000"/>
                  </a:schemeClr>
                </a:solidFill>
              </a:rPr>
              <a:t>across seven ISA programmes is planned</a:t>
            </a:r>
          </a:p>
          <a:p>
            <a:pPr marL="285750" indent="-285750">
              <a:lnSpc>
                <a:spcPts val="2200"/>
              </a:lnSpc>
              <a:buFont typeface="Arial" panose="020B0604020202020204" pitchFamily="34" charset="0"/>
              <a:buChar char="•"/>
            </a:pPr>
            <a:r>
              <a:rPr lang="en-US" sz="1400" b="1" dirty="0">
                <a:solidFill>
                  <a:srgbClr val="C00000"/>
                </a:solidFill>
              </a:rPr>
              <a:t>213 Master Trainers trained </a:t>
            </a:r>
            <a:r>
              <a:rPr lang="en-US" sz="1400" dirty="0">
                <a:solidFill>
                  <a:schemeClr val="tx1">
                    <a:lumMod val="65000"/>
                    <a:lumOff val="35000"/>
                  </a:schemeClr>
                </a:solidFill>
              </a:rPr>
              <a:t>from Member Countries in India people under ITEC Programme</a:t>
            </a:r>
          </a:p>
          <a:p>
            <a:pPr marL="285750" indent="-285750">
              <a:lnSpc>
                <a:spcPts val="2200"/>
              </a:lnSpc>
              <a:buFont typeface="Arial" panose="020B0604020202020204" pitchFamily="34" charset="0"/>
              <a:buChar char="•"/>
            </a:pPr>
            <a:r>
              <a:rPr lang="en-US" sz="1400" dirty="0">
                <a:solidFill>
                  <a:schemeClr val="tx1">
                    <a:lumMod val="65000"/>
                    <a:lumOff val="35000"/>
                  </a:schemeClr>
                </a:solidFill>
                <a:sym typeface="Lato Light"/>
              </a:rPr>
              <a:t>Launched </a:t>
            </a:r>
            <a:r>
              <a:rPr lang="en-US" sz="1400" b="1" dirty="0">
                <a:solidFill>
                  <a:srgbClr val="C00000"/>
                </a:solidFill>
                <a:sym typeface="Lato Light"/>
              </a:rPr>
              <a:t>Solar Fellowship Scheme </a:t>
            </a:r>
            <a:r>
              <a:rPr lang="en-US" sz="1400" dirty="0">
                <a:solidFill>
                  <a:schemeClr val="tx1">
                    <a:lumMod val="65000"/>
                    <a:lumOff val="35000"/>
                  </a:schemeClr>
                </a:solidFill>
                <a:sym typeface="Lato Light"/>
              </a:rPr>
              <a:t>for Mid-Career Professionals (M-Tech from IIT Delhi, 2</a:t>
            </a:r>
            <a:r>
              <a:rPr lang="en-US" sz="1400" baseline="30000" dirty="0">
                <a:solidFill>
                  <a:schemeClr val="tx1">
                    <a:lumMod val="65000"/>
                    <a:lumOff val="35000"/>
                  </a:schemeClr>
                </a:solidFill>
                <a:sym typeface="Lato Light"/>
              </a:rPr>
              <a:t>nd</a:t>
            </a:r>
            <a:r>
              <a:rPr lang="en-US" sz="1400" dirty="0">
                <a:solidFill>
                  <a:schemeClr val="tx1">
                    <a:lumMod val="65000"/>
                    <a:lumOff val="35000"/>
                  </a:schemeClr>
                </a:solidFill>
                <a:sym typeface="Lato Light"/>
              </a:rPr>
              <a:t> batch commenced) </a:t>
            </a:r>
          </a:p>
          <a:p>
            <a:pPr marL="285750" indent="-285750">
              <a:lnSpc>
                <a:spcPts val="2200"/>
              </a:lnSpc>
              <a:buFont typeface="Arial" panose="020B0604020202020204" pitchFamily="34" charset="0"/>
              <a:buChar char="•"/>
            </a:pPr>
            <a:r>
              <a:rPr lang="en-US" sz="1400" b="1" dirty="0">
                <a:solidFill>
                  <a:srgbClr val="C00000"/>
                </a:solidFill>
                <a:sym typeface="Lato Light"/>
              </a:rPr>
              <a:t>ISA MBA Programme </a:t>
            </a:r>
            <a:r>
              <a:rPr lang="en-US" sz="1400" dirty="0">
                <a:solidFill>
                  <a:schemeClr val="tx1">
                    <a:lumMod val="65000"/>
                    <a:lumOff val="35000"/>
                  </a:schemeClr>
                </a:solidFill>
                <a:sym typeface="Lato Light"/>
              </a:rPr>
              <a:t>and </a:t>
            </a:r>
            <a:r>
              <a:rPr lang="en-US" sz="1400" b="1" dirty="0">
                <a:solidFill>
                  <a:srgbClr val="C00000"/>
                </a:solidFill>
                <a:sym typeface="Lato Light"/>
              </a:rPr>
              <a:t>Undergraduate Programme </a:t>
            </a:r>
            <a:r>
              <a:rPr lang="en-US" sz="1400" dirty="0">
                <a:solidFill>
                  <a:schemeClr val="tx1">
                    <a:lumMod val="65000"/>
                    <a:lumOff val="35000"/>
                  </a:schemeClr>
                </a:solidFill>
                <a:sym typeface="Lato Light"/>
              </a:rPr>
              <a:t>for SIDS &amp; LDCs Member countries is planned</a:t>
            </a:r>
          </a:p>
        </p:txBody>
      </p:sp>
      <p:sp>
        <p:nvSpPr>
          <p:cNvPr id="50" name="Rectangle 49">
            <a:extLst>
              <a:ext uri="{FF2B5EF4-FFF2-40B4-BE49-F238E27FC236}">
                <a16:creationId xmlns:a16="http://schemas.microsoft.com/office/drawing/2014/main" id="{DE31EC59-B8B5-421E-BB42-99D09ED49DFB}"/>
              </a:ext>
            </a:extLst>
          </p:cNvPr>
          <p:cNvSpPr/>
          <p:nvPr/>
        </p:nvSpPr>
        <p:spPr>
          <a:xfrm>
            <a:off x="1615044" y="5845079"/>
            <a:ext cx="1675522" cy="5270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F5821F"/>
                </a:solidFill>
              </a:rPr>
              <a:t>De-risking of Investments</a:t>
            </a:r>
          </a:p>
        </p:txBody>
      </p:sp>
      <p:cxnSp>
        <p:nvCxnSpPr>
          <p:cNvPr id="51" name="Straight Connector 50">
            <a:extLst>
              <a:ext uri="{FF2B5EF4-FFF2-40B4-BE49-F238E27FC236}">
                <a16:creationId xmlns:a16="http://schemas.microsoft.com/office/drawing/2014/main" id="{F7290390-1244-4B75-9DC2-25C317AE7D12}"/>
              </a:ext>
            </a:extLst>
          </p:cNvPr>
          <p:cNvCxnSpPr/>
          <p:nvPr/>
        </p:nvCxnSpPr>
        <p:spPr>
          <a:xfrm>
            <a:off x="3246668" y="5697982"/>
            <a:ext cx="0" cy="822960"/>
          </a:xfrm>
          <a:prstGeom prst="line">
            <a:avLst/>
          </a:prstGeom>
          <a:ln>
            <a:solidFill>
              <a:srgbClr val="F5821F"/>
            </a:solidFill>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823B2C9-2656-4121-9839-071969D98466}"/>
              </a:ext>
            </a:extLst>
          </p:cNvPr>
          <p:cNvSpPr/>
          <p:nvPr/>
        </p:nvSpPr>
        <p:spPr>
          <a:xfrm>
            <a:off x="3301533" y="5466602"/>
            <a:ext cx="8566671" cy="1205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lnSpc>
                <a:spcPts val="2300"/>
              </a:lnSpc>
              <a:buFont typeface="Arial" panose="020B0604020202020204" pitchFamily="34" charset="0"/>
              <a:buChar char="•"/>
            </a:pPr>
            <a:r>
              <a:rPr lang="en-US" sz="1400" dirty="0">
                <a:solidFill>
                  <a:schemeClr val="tx1">
                    <a:lumMod val="65000"/>
                    <a:lumOff val="35000"/>
                  </a:schemeClr>
                </a:solidFill>
              </a:rPr>
              <a:t>Conceptualizing </a:t>
            </a:r>
            <a:r>
              <a:rPr lang="en-US" sz="1400" b="1" dirty="0">
                <a:solidFill>
                  <a:srgbClr val="C00000"/>
                </a:solidFill>
              </a:rPr>
              <a:t>ISA Solar Bonds </a:t>
            </a:r>
            <a:r>
              <a:rPr lang="en-US" sz="1400" dirty="0">
                <a:solidFill>
                  <a:schemeClr val="tx1">
                    <a:lumMod val="65000"/>
                    <a:lumOff val="35000"/>
                  </a:schemeClr>
                </a:solidFill>
              </a:rPr>
              <a:t>for ISA member countries</a:t>
            </a:r>
          </a:p>
          <a:p>
            <a:pPr marL="285750" indent="-285750">
              <a:lnSpc>
                <a:spcPts val="2300"/>
              </a:lnSpc>
              <a:buFont typeface="Arial" panose="020B0604020202020204" pitchFamily="34" charset="0"/>
              <a:buChar char="•"/>
            </a:pPr>
            <a:r>
              <a:rPr lang="en-US" sz="1400" dirty="0">
                <a:solidFill>
                  <a:schemeClr val="tx1">
                    <a:lumMod val="65000"/>
                    <a:lumOff val="35000"/>
                  </a:schemeClr>
                </a:solidFill>
              </a:rPr>
              <a:t>Development of ISA’s </a:t>
            </a:r>
            <a:r>
              <a:rPr lang="en-US" sz="1400" b="1" dirty="0">
                <a:solidFill>
                  <a:srgbClr val="C00000"/>
                </a:solidFill>
              </a:rPr>
              <a:t>Model Insurance Framework </a:t>
            </a:r>
            <a:r>
              <a:rPr lang="en-US" sz="1400" dirty="0">
                <a:solidFill>
                  <a:schemeClr val="tx1">
                    <a:lumMod val="65000"/>
                    <a:lumOff val="35000"/>
                  </a:schemeClr>
                </a:solidFill>
              </a:rPr>
              <a:t>is in progress</a:t>
            </a:r>
          </a:p>
          <a:p>
            <a:pPr marL="285750" indent="-285750" algn="just">
              <a:lnSpc>
                <a:spcPts val="2300"/>
              </a:lnSpc>
              <a:buFont typeface="Arial" panose="020B0604020202020204" pitchFamily="34" charset="0"/>
              <a:buChar char="•"/>
            </a:pPr>
            <a:r>
              <a:rPr lang="en-US" sz="1400" b="1" dirty="0">
                <a:solidFill>
                  <a:srgbClr val="C00000"/>
                </a:solidFill>
              </a:rPr>
              <a:t>Solar Risk Mitigation Mechanism </a:t>
            </a:r>
            <a:r>
              <a:rPr lang="en-US" sz="1400" dirty="0">
                <a:solidFill>
                  <a:schemeClr val="tx1">
                    <a:lumMod val="65000"/>
                    <a:lumOff val="35000"/>
                  </a:schemeClr>
                </a:solidFill>
              </a:rPr>
              <a:t>has been operationalized with </a:t>
            </a:r>
            <a:r>
              <a:rPr lang="en-US" sz="1400" b="1" dirty="0">
                <a:solidFill>
                  <a:srgbClr val="C00000"/>
                </a:solidFill>
              </a:rPr>
              <a:t>World Bank, AFD and IRENA</a:t>
            </a:r>
            <a:endParaRPr lang="en-US" sz="1400" dirty="0">
              <a:solidFill>
                <a:schemeClr val="tx1">
                  <a:lumMod val="65000"/>
                  <a:lumOff val="35000"/>
                </a:schemeClr>
              </a:solidFill>
            </a:endParaRPr>
          </a:p>
        </p:txBody>
      </p:sp>
      <p:sp>
        <p:nvSpPr>
          <p:cNvPr id="70" name="Oval 69">
            <a:extLst>
              <a:ext uri="{FF2B5EF4-FFF2-40B4-BE49-F238E27FC236}">
                <a16:creationId xmlns:a16="http://schemas.microsoft.com/office/drawing/2014/main" id="{09B66F00-7032-4B7A-967B-9482236EE870}"/>
              </a:ext>
            </a:extLst>
          </p:cNvPr>
          <p:cNvSpPr/>
          <p:nvPr/>
        </p:nvSpPr>
        <p:spPr>
          <a:xfrm>
            <a:off x="795585" y="1278438"/>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Chevron 2">
            <a:extLst>
              <a:ext uri="{FF2B5EF4-FFF2-40B4-BE49-F238E27FC236}">
                <a16:creationId xmlns:a16="http://schemas.microsoft.com/office/drawing/2014/main" id="{733D2C00-E9D2-440C-972F-7F2D908DB50E}"/>
              </a:ext>
            </a:extLst>
          </p:cNvPr>
          <p:cNvSpPr/>
          <p:nvPr/>
        </p:nvSpPr>
        <p:spPr>
          <a:xfrm>
            <a:off x="206489" y="3611752"/>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2</a:t>
            </a:r>
            <a:endParaRPr lang="en-IN" sz="1500" dirty="0">
              <a:solidFill>
                <a:schemeClr val="bg1"/>
              </a:solidFill>
            </a:endParaRPr>
          </a:p>
        </p:txBody>
      </p:sp>
      <p:sp>
        <p:nvSpPr>
          <p:cNvPr id="79" name="Oval 78">
            <a:extLst>
              <a:ext uri="{FF2B5EF4-FFF2-40B4-BE49-F238E27FC236}">
                <a16:creationId xmlns:a16="http://schemas.microsoft.com/office/drawing/2014/main" id="{3B90A8EC-53C4-4634-8D81-8C991D89D27F}"/>
              </a:ext>
            </a:extLst>
          </p:cNvPr>
          <p:cNvSpPr/>
          <p:nvPr/>
        </p:nvSpPr>
        <p:spPr>
          <a:xfrm>
            <a:off x="741358" y="3457504"/>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80" name="Oval 79">
            <a:extLst>
              <a:ext uri="{FF2B5EF4-FFF2-40B4-BE49-F238E27FC236}">
                <a16:creationId xmlns:a16="http://schemas.microsoft.com/office/drawing/2014/main" id="{C618176E-0B5B-4250-8A98-AFF2C7CDED8B}"/>
              </a:ext>
            </a:extLst>
          </p:cNvPr>
          <p:cNvSpPr/>
          <p:nvPr/>
        </p:nvSpPr>
        <p:spPr>
          <a:xfrm>
            <a:off x="800113" y="3521808"/>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Chevron 2">
            <a:extLst>
              <a:ext uri="{FF2B5EF4-FFF2-40B4-BE49-F238E27FC236}">
                <a16:creationId xmlns:a16="http://schemas.microsoft.com/office/drawing/2014/main" id="{DFA9F42D-2B79-4465-9ECB-37F386523CB9}"/>
              </a:ext>
            </a:extLst>
          </p:cNvPr>
          <p:cNvSpPr/>
          <p:nvPr/>
        </p:nvSpPr>
        <p:spPr>
          <a:xfrm>
            <a:off x="211307" y="5892438"/>
            <a:ext cx="1458602" cy="358140"/>
          </a:xfrm>
          <a:prstGeom prst="chevron">
            <a:avLst/>
          </a:prstGeom>
          <a:solidFill>
            <a:srgbClr val="FAA618"/>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r>
              <a:rPr lang="en-US" sz="1500" dirty="0">
                <a:solidFill>
                  <a:schemeClr val="bg1"/>
                </a:solidFill>
              </a:rPr>
              <a:t>3</a:t>
            </a:r>
            <a:endParaRPr lang="en-IN" sz="1500" dirty="0">
              <a:solidFill>
                <a:schemeClr val="bg1"/>
              </a:solidFill>
            </a:endParaRPr>
          </a:p>
        </p:txBody>
      </p:sp>
      <p:sp>
        <p:nvSpPr>
          <p:cNvPr id="82" name="Oval 81">
            <a:extLst>
              <a:ext uri="{FF2B5EF4-FFF2-40B4-BE49-F238E27FC236}">
                <a16:creationId xmlns:a16="http://schemas.microsoft.com/office/drawing/2014/main" id="{55AC300E-AFF2-491C-AF94-816C943AE1F3}"/>
              </a:ext>
            </a:extLst>
          </p:cNvPr>
          <p:cNvSpPr/>
          <p:nvPr/>
        </p:nvSpPr>
        <p:spPr>
          <a:xfrm>
            <a:off x="746176" y="5738190"/>
            <a:ext cx="702061" cy="70206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4610" tIns="54610" rIns="54610" bIns="54610" rtlCol="0" anchor="ctr"/>
          <a:lstStyle/>
          <a:p>
            <a:pPr algn="l"/>
            <a:endParaRPr lang="en-IN" sz="1500" dirty="0">
              <a:solidFill>
                <a:schemeClr val="bg1"/>
              </a:solidFill>
            </a:endParaRPr>
          </a:p>
        </p:txBody>
      </p:sp>
      <p:sp>
        <p:nvSpPr>
          <p:cNvPr id="83" name="Oval 82">
            <a:extLst>
              <a:ext uri="{FF2B5EF4-FFF2-40B4-BE49-F238E27FC236}">
                <a16:creationId xmlns:a16="http://schemas.microsoft.com/office/drawing/2014/main" id="{C3E5DF0E-C10F-4614-80C4-4300B0F4B4C0}"/>
              </a:ext>
            </a:extLst>
          </p:cNvPr>
          <p:cNvSpPr/>
          <p:nvPr/>
        </p:nvSpPr>
        <p:spPr>
          <a:xfrm>
            <a:off x="804931" y="5802494"/>
            <a:ext cx="569702" cy="582931"/>
          </a:xfrm>
          <a:prstGeom prst="ellipse">
            <a:avLst/>
          </a:prstGeom>
          <a:solidFill>
            <a:srgbClr val="FAFAFA"/>
          </a:solidFill>
          <a:ln>
            <a:solidFill>
              <a:srgbClr val="FAA61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1" name="Picture 90">
            <a:extLst>
              <a:ext uri="{FF2B5EF4-FFF2-40B4-BE49-F238E27FC236}">
                <a16:creationId xmlns:a16="http://schemas.microsoft.com/office/drawing/2014/main" id="{AC2B5235-AB4A-4AC0-AE69-17D0CA98EB3E}"/>
              </a:ext>
            </a:extLst>
          </p:cNvPr>
          <p:cNvPicPr>
            <a:picLocks noChangeAspect="1"/>
          </p:cNvPicPr>
          <p:nvPr/>
        </p:nvPicPr>
        <p:blipFill>
          <a:blip r:embed="rId3"/>
          <a:stretch>
            <a:fillRect/>
          </a:stretch>
        </p:blipFill>
        <p:spPr>
          <a:xfrm>
            <a:off x="931262" y="1359839"/>
            <a:ext cx="304928" cy="418749"/>
          </a:xfrm>
          <a:prstGeom prst="rect">
            <a:avLst/>
          </a:prstGeom>
        </p:spPr>
      </p:pic>
      <p:pic>
        <p:nvPicPr>
          <p:cNvPr id="93" name="Picture 92">
            <a:extLst>
              <a:ext uri="{FF2B5EF4-FFF2-40B4-BE49-F238E27FC236}">
                <a16:creationId xmlns:a16="http://schemas.microsoft.com/office/drawing/2014/main" id="{B0B4D403-88FF-4E98-AFD5-AE0A3D509D84}"/>
              </a:ext>
            </a:extLst>
          </p:cNvPr>
          <p:cNvPicPr>
            <a:picLocks noChangeAspect="1"/>
          </p:cNvPicPr>
          <p:nvPr/>
        </p:nvPicPr>
        <p:blipFill>
          <a:blip r:embed="rId4"/>
          <a:stretch>
            <a:fillRect/>
          </a:stretch>
        </p:blipFill>
        <p:spPr>
          <a:xfrm>
            <a:off x="928734" y="5882594"/>
            <a:ext cx="343989" cy="397528"/>
          </a:xfrm>
          <a:prstGeom prst="rect">
            <a:avLst/>
          </a:prstGeom>
        </p:spPr>
      </p:pic>
      <p:pic>
        <p:nvPicPr>
          <p:cNvPr id="39" name="Graphic 38" descr="Classroom">
            <a:extLst>
              <a:ext uri="{FF2B5EF4-FFF2-40B4-BE49-F238E27FC236}">
                <a16:creationId xmlns:a16="http://schemas.microsoft.com/office/drawing/2014/main" id="{ABD3B737-131E-47CE-9E37-75B9D6DEA55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4610" y="3639192"/>
            <a:ext cx="365191" cy="365191"/>
          </a:xfrm>
          <a:prstGeom prst="rect">
            <a:avLst/>
          </a:prstGeom>
        </p:spPr>
      </p:pic>
      <p:sp>
        <p:nvSpPr>
          <p:cNvPr id="42" name="CustomShape 10">
            <a:extLst>
              <a:ext uri="{FF2B5EF4-FFF2-40B4-BE49-F238E27FC236}">
                <a16:creationId xmlns:a16="http://schemas.microsoft.com/office/drawing/2014/main" id="{8AF2B2AD-B04A-41AC-A388-5B05D8781F7B}"/>
              </a:ext>
            </a:extLst>
          </p:cNvPr>
          <p:cNvSpPr/>
          <p:nvPr/>
        </p:nvSpPr>
        <p:spPr>
          <a:xfrm>
            <a:off x="11527200" y="6502750"/>
            <a:ext cx="167940" cy="35129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7</a:t>
            </a:fld>
            <a:endParaRPr lang="en-US" sz="1400" b="1" strike="noStrike" spc="-1" dirty="0">
              <a:solidFill>
                <a:schemeClr val="tx1">
                  <a:lumMod val="65000"/>
                  <a:lumOff val="35000"/>
                </a:schemeClr>
              </a:solidFill>
              <a:latin typeface="+mj-lt"/>
            </a:endParaRPr>
          </a:p>
        </p:txBody>
      </p:sp>
    </p:spTree>
    <p:extLst>
      <p:ext uri="{BB962C8B-B14F-4D97-AF65-F5344CB8AC3E}">
        <p14:creationId xmlns:p14="http://schemas.microsoft.com/office/powerpoint/2010/main" val="4156558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CustomShape 1"/>
          <p:cNvSpPr/>
          <p:nvPr/>
        </p:nvSpPr>
        <p:spPr>
          <a:xfrm>
            <a:off x="472560" y="291960"/>
            <a:ext cx="1171944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spcBef>
                <a:spcPts val="283"/>
              </a:spcBef>
              <a:spcAft>
                <a:spcPts val="283"/>
              </a:spcAft>
            </a:pPr>
            <a:r>
              <a:rPr lang="en-US" sz="3200" b="1" spc="-1" dirty="0">
                <a:solidFill>
                  <a:srgbClr val="F5821F"/>
                </a:solidFill>
                <a:latin typeface="Univers" panose="020B0503020202020204" pitchFamily="34" charset="0"/>
              </a:rPr>
              <a:t>ISA’s Strategic Priorities for achieving its goals</a:t>
            </a:r>
            <a:endParaRPr lang="en-US" sz="3200" b="0" strike="noStrike" spc="-1" dirty="0">
              <a:latin typeface="Univers" panose="020B0503020202020204" pitchFamily="34" charset="0"/>
            </a:endParaRPr>
          </a:p>
        </p:txBody>
      </p:sp>
      <p:sp>
        <p:nvSpPr>
          <p:cNvPr id="34" name="CustomShape 10">
            <a:extLst>
              <a:ext uri="{FF2B5EF4-FFF2-40B4-BE49-F238E27FC236}">
                <a16:creationId xmlns:a16="http://schemas.microsoft.com/office/drawing/2014/main" id="{ABDF78C0-BF29-4AEA-A8E1-F3E5939EF434}"/>
              </a:ext>
            </a:extLst>
          </p:cNvPr>
          <p:cNvSpPr/>
          <p:nvPr/>
        </p:nvSpPr>
        <p:spPr>
          <a:xfrm>
            <a:off x="5978787" y="6303570"/>
            <a:ext cx="2800080" cy="3409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8</a:t>
            </a:fld>
            <a:endParaRPr lang="en-US" sz="1400" b="1" strike="noStrike" spc="-1" dirty="0">
              <a:solidFill>
                <a:schemeClr val="tx1">
                  <a:lumMod val="65000"/>
                  <a:lumOff val="35000"/>
                </a:schemeClr>
              </a:solidFill>
              <a:latin typeface="+mj-lt"/>
            </a:endParaRPr>
          </a:p>
        </p:txBody>
      </p:sp>
      <p:sp>
        <p:nvSpPr>
          <p:cNvPr id="21" name="Rectangle 20">
            <a:extLst>
              <a:ext uri="{FF2B5EF4-FFF2-40B4-BE49-F238E27FC236}">
                <a16:creationId xmlns:a16="http://schemas.microsoft.com/office/drawing/2014/main" id="{6C75A9D4-6495-4D32-9626-09E3C521F2AA}"/>
              </a:ext>
            </a:extLst>
          </p:cNvPr>
          <p:cNvSpPr/>
          <p:nvPr/>
        </p:nvSpPr>
        <p:spPr>
          <a:xfrm>
            <a:off x="484710" y="774478"/>
            <a:ext cx="2362454" cy="856342"/>
          </a:xfrm>
          <a:prstGeom prst="rect">
            <a:avLst/>
          </a:prstGeom>
          <a:solidFill>
            <a:srgbClr val="FFE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Strengthening the implementation of ISA’s Programmes, Projects and Activities </a:t>
            </a:r>
          </a:p>
        </p:txBody>
      </p:sp>
      <p:sp>
        <p:nvSpPr>
          <p:cNvPr id="36" name="Rectangle 35">
            <a:extLst>
              <a:ext uri="{FF2B5EF4-FFF2-40B4-BE49-F238E27FC236}">
                <a16:creationId xmlns:a16="http://schemas.microsoft.com/office/drawing/2014/main" id="{98DA98DC-CE48-4AD4-970D-15E245F03338}"/>
              </a:ext>
            </a:extLst>
          </p:cNvPr>
          <p:cNvSpPr/>
          <p:nvPr/>
        </p:nvSpPr>
        <p:spPr>
          <a:xfrm>
            <a:off x="3062514" y="774223"/>
            <a:ext cx="8632626" cy="8563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sz="1400" dirty="0">
                <a:solidFill>
                  <a:schemeClr val="tx1"/>
                </a:solidFill>
              </a:rPr>
              <a:t>Preparing concept and </a:t>
            </a:r>
            <a:r>
              <a:rPr lang="en-US" sz="1400" b="1" dirty="0">
                <a:solidFill>
                  <a:srgbClr val="C00000"/>
                </a:solidFill>
              </a:rPr>
              <a:t>detailed project proposals </a:t>
            </a:r>
            <a:r>
              <a:rPr lang="en-US" sz="1400" dirty="0">
                <a:solidFill>
                  <a:schemeClr val="tx1"/>
                </a:solidFill>
              </a:rPr>
              <a:t>for mobilizing funding</a:t>
            </a:r>
          </a:p>
          <a:p>
            <a:pPr marL="285750" indent="-285750">
              <a:buFont typeface="Arial" panose="020B0604020202020204" pitchFamily="34" charset="0"/>
              <a:buChar char="•"/>
            </a:pPr>
            <a:r>
              <a:rPr lang="en-US" sz="1400" b="1" dirty="0">
                <a:solidFill>
                  <a:srgbClr val="C00000"/>
                </a:solidFill>
              </a:rPr>
              <a:t>Working with MDBs and other international organizations </a:t>
            </a:r>
            <a:r>
              <a:rPr lang="en-US" sz="1400" dirty="0">
                <a:solidFill>
                  <a:schemeClr val="tx1"/>
                </a:solidFill>
              </a:rPr>
              <a:t>for exploring collaboration opportunities</a:t>
            </a:r>
          </a:p>
          <a:p>
            <a:pPr marL="285750" indent="-285750">
              <a:buFont typeface="Arial" panose="020B0604020202020204" pitchFamily="34" charset="0"/>
              <a:buChar char="•"/>
            </a:pPr>
            <a:r>
              <a:rPr lang="en-US" sz="1400" dirty="0">
                <a:solidFill>
                  <a:schemeClr val="tx1"/>
                </a:solidFill>
              </a:rPr>
              <a:t>Defined </a:t>
            </a:r>
            <a:r>
              <a:rPr lang="en-US" sz="1400" b="1" dirty="0">
                <a:solidFill>
                  <a:srgbClr val="C00000"/>
                </a:solidFill>
              </a:rPr>
              <a:t>Key Performance Indicators (KPIs</a:t>
            </a:r>
            <a:r>
              <a:rPr lang="en-US" sz="1400" dirty="0">
                <a:solidFill>
                  <a:schemeClr val="tx1"/>
                </a:solidFill>
              </a:rPr>
              <a:t>) for programme monitoring</a:t>
            </a:r>
          </a:p>
          <a:p>
            <a:pPr marL="285750" indent="-285750">
              <a:buFont typeface="Arial" panose="020B0604020202020204" pitchFamily="34" charset="0"/>
              <a:buChar char="•"/>
            </a:pPr>
            <a:r>
              <a:rPr lang="en-US" sz="1400" dirty="0">
                <a:solidFill>
                  <a:schemeClr val="tx1"/>
                </a:solidFill>
              </a:rPr>
              <a:t>Successfully networked with </a:t>
            </a:r>
            <a:r>
              <a:rPr lang="en-US" sz="1400" b="1" dirty="0">
                <a:solidFill>
                  <a:srgbClr val="C00000"/>
                </a:solidFill>
              </a:rPr>
              <a:t>48 major institutions </a:t>
            </a:r>
            <a:r>
              <a:rPr lang="en-US" sz="1400" dirty="0">
                <a:solidFill>
                  <a:schemeClr val="tx1"/>
                </a:solidFill>
              </a:rPr>
              <a:t>through Joint Declarations/MOUs</a:t>
            </a:r>
          </a:p>
        </p:txBody>
      </p:sp>
      <p:sp>
        <p:nvSpPr>
          <p:cNvPr id="39" name="Rectangle 38">
            <a:extLst>
              <a:ext uri="{FF2B5EF4-FFF2-40B4-BE49-F238E27FC236}">
                <a16:creationId xmlns:a16="http://schemas.microsoft.com/office/drawing/2014/main" id="{97B4A828-5265-4580-9F3D-155B97D7DDE4}"/>
              </a:ext>
            </a:extLst>
          </p:cNvPr>
          <p:cNvSpPr/>
          <p:nvPr/>
        </p:nvSpPr>
        <p:spPr>
          <a:xfrm>
            <a:off x="484710" y="1690078"/>
            <a:ext cx="2362454" cy="722269"/>
          </a:xfrm>
          <a:prstGeom prst="rect">
            <a:avLst/>
          </a:prstGeom>
          <a:solidFill>
            <a:srgbClr val="FFE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Enhancing policy and regulatory support to Member Countries </a:t>
            </a:r>
          </a:p>
        </p:txBody>
      </p:sp>
      <p:sp>
        <p:nvSpPr>
          <p:cNvPr id="40" name="Rectangle 39">
            <a:extLst>
              <a:ext uri="{FF2B5EF4-FFF2-40B4-BE49-F238E27FC236}">
                <a16:creationId xmlns:a16="http://schemas.microsoft.com/office/drawing/2014/main" id="{7C491D7C-DAEC-4A36-825D-783411F15C64}"/>
              </a:ext>
            </a:extLst>
          </p:cNvPr>
          <p:cNvSpPr/>
          <p:nvPr/>
        </p:nvSpPr>
        <p:spPr>
          <a:xfrm>
            <a:off x="3062514" y="1695339"/>
            <a:ext cx="8632626" cy="7222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sz="1400" dirty="0">
                <a:solidFill>
                  <a:schemeClr val="tx1"/>
                </a:solidFill>
              </a:rPr>
              <a:t>Developed </a:t>
            </a:r>
            <a:r>
              <a:rPr lang="en-US" sz="1400" b="1" dirty="0">
                <a:solidFill>
                  <a:srgbClr val="C00000"/>
                </a:solidFill>
              </a:rPr>
              <a:t>Database of NDCs </a:t>
            </a:r>
            <a:r>
              <a:rPr lang="en-US" sz="1400" dirty="0">
                <a:solidFill>
                  <a:schemeClr val="tx1"/>
                </a:solidFill>
              </a:rPr>
              <a:t>of various Member Countries for identification of opportunities for ISA</a:t>
            </a:r>
          </a:p>
          <a:p>
            <a:pPr marL="285750" indent="-285750">
              <a:buFont typeface="Arial" panose="020B0604020202020204" pitchFamily="34" charset="0"/>
              <a:buChar char="•"/>
            </a:pPr>
            <a:r>
              <a:rPr lang="en-US" sz="1400" dirty="0">
                <a:solidFill>
                  <a:schemeClr val="tx1"/>
                </a:solidFill>
              </a:rPr>
              <a:t>Developed </a:t>
            </a:r>
            <a:r>
              <a:rPr lang="en-US" sz="1400" b="1" dirty="0">
                <a:solidFill>
                  <a:srgbClr val="C00000"/>
                </a:solidFill>
              </a:rPr>
              <a:t>Solar roadmaps </a:t>
            </a:r>
            <a:r>
              <a:rPr lang="en-US" sz="1400" dirty="0">
                <a:solidFill>
                  <a:schemeClr val="tx1"/>
                </a:solidFill>
              </a:rPr>
              <a:t>&amp; supporting Member Countries in revising the existing policies/ guidelines</a:t>
            </a:r>
          </a:p>
        </p:txBody>
      </p:sp>
      <p:sp>
        <p:nvSpPr>
          <p:cNvPr id="41" name="Rectangle 40">
            <a:extLst>
              <a:ext uri="{FF2B5EF4-FFF2-40B4-BE49-F238E27FC236}">
                <a16:creationId xmlns:a16="http://schemas.microsoft.com/office/drawing/2014/main" id="{BBA22882-B1E5-4D92-8E28-F2188C79BF90}"/>
              </a:ext>
            </a:extLst>
          </p:cNvPr>
          <p:cNvSpPr/>
          <p:nvPr/>
        </p:nvSpPr>
        <p:spPr>
          <a:xfrm>
            <a:off x="484710" y="2493390"/>
            <a:ext cx="2362454" cy="722269"/>
          </a:xfrm>
          <a:prstGeom prst="rect">
            <a:avLst/>
          </a:prstGeom>
          <a:solidFill>
            <a:srgbClr val="FFE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Facilitating Financial and Technical Support for Solar Projects</a:t>
            </a:r>
          </a:p>
        </p:txBody>
      </p:sp>
      <p:sp>
        <p:nvSpPr>
          <p:cNvPr id="42" name="Rectangle 41">
            <a:extLst>
              <a:ext uri="{FF2B5EF4-FFF2-40B4-BE49-F238E27FC236}">
                <a16:creationId xmlns:a16="http://schemas.microsoft.com/office/drawing/2014/main" id="{AF09309D-FC05-4F4E-860C-ACFA2879C6D3}"/>
              </a:ext>
            </a:extLst>
          </p:cNvPr>
          <p:cNvSpPr/>
          <p:nvPr/>
        </p:nvSpPr>
        <p:spPr>
          <a:xfrm>
            <a:off x="3062514" y="2493390"/>
            <a:ext cx="8632626" cy="7222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sz="1400" dirty="0">
                <a:solidFill>
                  <a:schemeClr val="tx1"/>
                </a:solidFill>
              </a:rPr>
              <a:t>Launched </a:t>
            </a:r>
            <a:r>
              <a:rPr lang="en-US" sz="1400" b="1" dirty="0">
                <a:solidFill>
                  <a:srgbClr val="C00000"/>
                </a:solidFill>
              </a:rPr>
              <a:t>USD 2.35 Million </a:t>
            </a:r>
            <a:r>
              <a:rPr lang="en-US" sz="1400" dirty="0">
                <a:solidFill>
                  <a:schemeClr val="tx1"/>
                </a:solidFill>
              </a:rPr>
              <a:t>initiative on financing 47 demonstration projects </a:t>
            </a:r>
          </a:p>
          <a:p>
            <a:pPr marL="285750" indent="-285750">
              <a:buFont typeface="Arial" panose="020B0604020202020204" pitchFamily="34" charset="0"/>
              <a:buChar char="•"/>
            </a:pPr>
            <a:r>
              <a:rPr lang="en-US" sz="1400" dirty="0">
                <a:solidFill>
                  <a:schemeClr val="tx1"/>
                </a:solidFill>
              </a:rPr>
              <a:t>Developed </a:t>
            </a:r>
            <a:r>
              <a:rPr lang="en-US" sz="1400" b="1" dirty="0">
                <a:solidFill>
                  <a:srgbClr val="C00000"/>
                </a:solidFill>
              </a:rPr>
              <a:t>Pre-Feasibility Reports </a:t>
            </a:r>
            <a:r>
              <a:rPr lang="en-US" sz="1400" dirty="0">
                <a:solidFill>
                  <a:schemeClr val="tx1"/>
                </a:solidFill>
              </a:rPr>
              <a:t>for various solar programmes</a:t>
            </a:r>
          </a:p>
          <a:p>
            <a:pPr marL="285750" indent="-285750">
              <a:buFont typeface="Arial" panose="020B0604020202020204" pitchFamily="34" charset="0"/>
              <a:buChar char="•"/>
            </a:pPr>
            <a:r>
              <a:rPr lang="en-US" sz="1400" dirty="0">
                <a:solidFill>
                  <a:schemeClr val="tx1"/>
                </a:solidFill>
              </a:rPr>
              <a:t>Aggregated </a:t>
            </a:r>
            <a:r>
              <a:rPr lang="en-US" sz="1400" b="1" dirty="0">
                <a:solidFill>
                  <a:srgbClr val="C00000"/>
                </a:solidFill>
              </a:rPr>
              <a:t>48 business models </a:t>
            </a:r>
            <a:r>
              <a:rPr lang="en-US" sz="1400" dirty="0">
                <a:solidFill>
                  <a:schemeClr val="tx1"/>
                </a:solidFill>
              </a:rPr>
              <a:t>across six ISA programmes </a:t>
            </a:r>
          </a:p>
        </p:txBody>
      </p:sp>
      <p:sp>
        <p:nvSpPr>
          <p:cNvPr id="43" name="Rectangle 42">
            <a:extLst>
              <a:ext uri="{FF2B5EF4-FFF2-40B4-BE49-F238E27FC236}">
                <a16:creationId xmlns:a16="http://schemas.microsoft.com/office/drawing/2014/main" id="{55656BFC-828D-43DA-B059-B12577518D83}"/>
              </a:ext>
            </a:extLst>
          </p:cNvPr>
          <p:cNvSpPr/>
          <p:nvPr/>
        </p:nvSpPr>
        <p:spPr>
          <a:xfrm>
            <a:off x="484710" y="3274637"/>
            <a:ext cx="2362454" cy="936934"/>
          </a:xfrm>
          <a:prstGeom prst="rect">
            <a:avLst/>
          </a:prstGeom>
          <a:solidFill>
            <a:srgbClr val="FFE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Facilitating exchanges of information among member countries </a:t>
            </a:r>
          </a:p>
        </p:txBody>
      </p:sp>
      <p:sp>
        <p:nvSpPr>
          <p:cNvPr id="44" name="Rectangle 43">
            <a:extLst>
              <a:ext uri="{FF2B5EF4-FFF2-40B4-BE49-F238E27FC236}">
                <a16:creationId xmlns:a16="http://schemas.microsoft.com/office/drawing/2014/main" id="{0B5A6ED2-6314-4A65-A279-A14A78B2A6B8}"/>
              </a:ext>
            </a:extLst>
          </p:cNvPr>
          <p:cNvSpPr/>
          <p:nvPr/>
        </p:nvSpPr>
        <p:spPr>
          <a:xfrm>
            <a:off x="3062514" y="3262733"/>
            <a:ext cx="8632626" cy="9369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sz="1400" dirty="0">
                <a:solidFill>
                  <a:schemeClr val="tx1"/>
                </a:solidFill>
              </a:rPr>
              <a:t>First </a:t>
            </a:r>
            <a:r>
              <a:rPr lang="en-US" sz="1400" b="1" dirty="0">
                <a:solidFill>
                  <a:srgbClr val="C00000"/>
                </a:solidFill>
              </a:rPr>
              <a:t>World Solar Technology Summit </a:t>
            </a:r>
            <a:r>
              <a:rPr lang="en-US" sz="1400" dirty="0">
                <a:solidFill>
                  <a:schemeClr val="tx1"/>
                </a:solidFill>
              </a:rPr>
              <a:t>concluded </a:t>
            </a:r>
          </a:p>
          <a:p>
            <a:pPr marL="285750" indent="-285750">
              <a:buFont typeface="Arial" panose="020B0604020202020204" pitchFamily="34" charset="0"/>
              <a:buChar char="•"/>
            </a:pPr>
            <a:r>
              <a:rPr lang="en-US" sz="1400" dirty="0">
                <a:solidFill>
                  <a:schemeClr val="tx1"/>
                </a:solidFill>
              </a:rPr>
              <a:t>Conducted </a:t>
            </a:r>
            <a:r>
              <a:rPr lang="en-US" sz="1400" b="1" dirty="0">
                <a:solidFill>
                  <a:srgbClr val="C00000"/>
                </a:solidFill>
              </a:rPr>
              <a:t>31 SUN Meets </a:t>
            </a:r>
            <a:r>
              <a:rPr lang="en-US" sz="1400" dirty="0">
                <a:solidFill>
                  <a:schemeClr val="tx1"/>
                </a:solidFill>
              </a:rPr>
              <a:t>and </a:t>
            </a:r>
            <a:r>
              <a:rPr lang="en-US" sz="1400" b="1" dirty="0">
                <a:solidFill>
                  <a:srgbClr val="C00000"/>
                </a:solidFill>
              </a:rPr>
              <a:t>Sun World in Peru</a:t>
            </a:r>
          </a:p>
          <a:p>
            <a:pPr marL="285750" indent="-285750">
              <a:buFont typeface="Arial" panose="020B0604020202020204" pitchFamily="34" charset="0"/>
              <a:buChar char="•"/>
            </a:pPr>
            <a:r>
              <a:rPr lang="en-US" sz="1400" dirty="0">
                <a:solidFill>
                  <a:schemeClr val="tx1"/>
                </a:solidFill>
              </a:rPr>
              <a:t>Launched </a:t>
            </a:r>
            <a:r>
              <a:rPr lang="en-US" sz="1400" b="1" dirty="0">
                <a:solidFill>
                  <a:srgbClr val="C00000"/>
                </a:solidFill>
              </a:rPr>
              <a:t>Infopedia Portal</a:t>
            </a:r>
          </a:p>
          <a:p>
            <a:pPr marL="285750" indent="-285750">
              <a:buFont typeface="Arial" panose="020B0604020202020204" pitchFamily="34" charset="0"/>
              <a:buChar char="•"/>
            </a:pPr>
            <a:r>
              <a:rPr lang="en-US" sz="1400" dirty="0">
                <a:solidFill>
                  <a:schemeClr val="tx1"/>
                </a:solidFill>
              </a:rPr>
              <a:t>Conducting </a:t>
            </a:r>
            <a:r>
              <a:rPr lang="en-US" sz="1400" b="1" dirty="0">
                <a:solidFill>
                  <a:srgbClr val="C00000"/>
                </a:solidFill>
              </a:rPr>
              <a:t>regular thematic </a:t>
            </a:r>
            <a:r>
              <a:rPr lang="en-US" sz="1400" dirty="0">
                <a:solidFill>
                  <a:schemeClr val="tx1"/>
                </a:solidFill>
              </a:rPr>
              <a:t>and </a:t>
            </a:r>
            <a:r>
              <a:rPr lang="en-US" sz="1400" b="1" dirty="0">
                <a:solidFill>
                  <a:srgbClr val="C00000"/>
                </a:solidFill>
              </a:rPr>
              <a:t>technical webinars </a:t>
            </a:r>
            <a:r>
              <a:rPr lang="en-US" sz="1400" dirty="0">
                <a:solidFill>
                  <a:schemeClr val="tx1"/>
                </a:solidFill>
              </a:rPr>
              <a:t>for facilitating knowledge exchange</a:t>
            </a:r>
          </a:p>
        </p:txBody>
      </p:sp>
      <p:sp>
        <p:nvSpPr>
          <p:cNvPr id="45" name="Rectangle 44">
            <a:extLst>
              <a:ext uri="{FF2B5EF4-FFF2-40B4-BE49-F238E27FC236}">
                <a16:creationId xmlns:a16="http://schemas.microsoft.com/office/drawing/2014/main" id="{4F1F934B-394B-49C9-85E0-93777DF28AD2}"/>
              </a:ext>
            </a:extLst>
          </p:cNvPr>
          <p:cNvSpPr/>
          <p:nvPr/>
        </p:nvSpPr>
        <p:spPr>
          <a:xfrm>
            <a:off x="484710" y="4275366"/>
            <a:ext cx="2362454" cy="722270"/>
          </a:xfrm>
          <a:prstGeom prst="rect">
            <a:avLst/>
          </a:prstGeom>
          <a:solidFill>
            <a:srgbClr val="FFE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Increasing the membership and strengthening the governance of the ISA</a:t>
            </a:r>
          </a:p>
        </p:txBody>
      </p:sp>
      <p:sp>
        <p:nvSpPr>
          <p:cNvPr id="46" name="Rectangle 45">
            <a:extLst>
              <a:ext uri="{FF2B5EF4-FFF2-40B4-BE49-F238E27FC236}">
                <a16:creationId xmlns:a16="http://schemas.microsoft.com/office/drawing/2014/main" id="{1E8F848F-8549-4959-8777-C3D6CBEC1FD9}"/>
              </a:ext>
            </a:extLst>
          </p:cNvPr>
          <p:cNvSpPr/>
          <p:nvPr/>
        </p:nvSpPr>
        <p:spPr>
          <a:xfrm>
            <a:off x="3062514" y="4275366"/>
            <a:ext cx="8632626" cy="7222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sz="1400" dirty="0">
                <a:solidFill>
                  <a:schemeClr val="tx1"/>
                </a:solidFill>
              </a:rPr>
              <a:t>ISA Membership </a:t>
            </a:r>
            <a:r>
              <a:rPr lang="en-US" sz="1400" b="1" dirty="0">
                <a:solidFill>
                  <a:srgbClr val="C00000"/>
                </a:solidFill>
              </a:rPr>
              <a:t>increased to 72 countries </a:t>
            </a:r>
            <a:r>
              <a:rPr lang="en-US" sz="1400" dirty="0">
                <a:solidFill>
                  <a:schemeClr val="tx1"/>
                </a:solidFill>
              </a:rPr>
              <a:t>which is now expanded to all UN countries</a:t>
            </a:r>
          </a:p>
          <a:p>
            <a:pPr marL="285750" indent="-285750">
              <a:buFont typeface="Arial" panose="020B0604020202020204" pitchFamily="34" charset="0"/>
              <a:buChar char="•"/>
            </a:pPr>
            <a:r>
              <a:rPr lang="en-US" sz="1400" b="1" dirty="0">
                <a:solidFill>
                  <a:srgbClr val="C00000"/>
                </a:solidFill>
              </a:rPr>
              <a:t>Results Based Management and Accountability Framework </a:t>
            </a:r>
            <a:r>
              <a:rPr lang="en-US" sz="1400" dirty="0">
                <a:solidFill>
                  <a:schemeClr val="tx1"/>
                </a:solidFill>
              </a:rPr>
              <a:t>introduced for enhancing accountability</a:t>
            </a:r>
          </a:p>
        </p:txBody>
      </p:sp>
      <p:sp>
        <p:nvSpPr>
          <p:cNvPr id="47" name="Rectangle 46">
            <a:extLst>
              <a:ext uri="{FF2B5EF4-FFF2-40B4-BE49-F238E27FC236}">
                <a16:creationId xmlns:a16="http://schemas.microsoft.com/office/drawing/2014/main" id="{0B47AE64-246A-4807-904F-F92BB7848443}"/>
              </a:ext>
            </a:extLst>
          </p:cNvPr>
          <p:cNvSpPr/>
          <p:nvPr/>
        </p:nvSpPr>
        <p:spPr>
          <a:xfrm>
            <a:off x="484710" y="5044305"/>
            <a:ext cx="2362454" cy="722269"/>
          </a:xfrm>
          <a:prstGeom prst="rect">
            <a:avLst/>
          </a:prstGeom>
          <a:solidFill>
            <a:srgbClr val="FFE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Ensuring financial sustainability of the ISA</a:t>
            </a:r>
          </a:p>
        </p:txBody>
      </p:sp>
      <p:sp>
        <p:nvSpPr>
          <p:cNvPr id="48" name="Rectangle 47">
            <a:extLst>
              <a:ext uri="{FF2B5EF4-FFF2-40B4-BE49-F238E27FC236}">
                <a16:creationId xmlns:a16="http://schemas.microsoft.com/office/drawing/2014/main" id="{80CA84FE-9E58-4B49-B0F5-DEC3A2E30CCD}"/>
              </a:ext>
            </a:extLst>
          </p:cNvPr>
          <p:cNvSpPr/>
          <p:nvPr/>
        </p:nvSpPr>
        <p:spPr>
          <a:xfrm>
            <a:off x="3062514" y="5044305"/>
            <a:ext cx="8632626" cy="72226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sz="1400" b="1" dirty="0">
                <a:solidFill>
                  <a:srgbClr val="C00000"/>
                </a:solidFill>
              </a:rPr>
              <a:t>Resource Mobilization Strategy </a:t>
            </a:r>
            <a:r>
              <a:rPr lang="en-US" sz="1400" dirty="0">
                <a:solidFill>
                  <a:schemeClr val="tx1"/>
                </a:solidFill>
              </a:rPr>
              <a:t>for mobilizing USD 100 Million for ISA in the next 3 years</a:t>
            </a:r>
          </a:p>
          <a:p>
            <a:pPr marL="285750" indent="-285750">
              <a:buFont typeface="Arial" panose="020B0604020202020204" pitchFamily="34" charset="0"/>
              <a:buChar char="•"/>
            </a:pPr>
            <a:r>
              <a:rPr lang="en-US" sz="1400" dirty="0">
                <a:solidFill>
                  <a:schemeClr val="tx1"/>
                </a:solidFill>
              </a:rPr>
              <a:t>Identifying </a:t>
            </a:r>
            <a:r>
              <a:rPr lang="en-US" sz="1400" b="1" dirty="0">
                <a:solidFill>
                  <a:srgbClr val="C00000"/>
                </a:solidFill>
              </a:rPr>
              <a:t>new Corporate Partners </a:t>
            </a:r>
            <a:r>
              <a:rPr lang="en-US" sz="1400" dirty="0">
                <a:solidFill>
                  <a:schemeClr val="tx1"/>
                </a:solidFill>
              </a:rPr>
              <a:t>for enhancing the Corpus Fund of ISA</a:t>
            </a:r>
          </a:p>
          <a:p>
            <a:pPr marL="285750" indent="-285750">
              <a:buFont typeface="Arial" panose="020B0604020202020204" pitchFamily="34" charset="0"/>
              <a:buChar char="•"/>
            </a:pPr>
            <a:r>
              <a:rPr lang="en-US" sz="1400" dirty="0">
                <a:solidFill>
                  <a:schemeClr val="tx1"/>
                </a:solidFill>
              </a:rPr>
              <a:t>Developed Programming Document for replenishment for facilitating </a:t>
            </a:r>
            <a:r>
              <a:rPr lang="en-US" sz="1400" b="1" dirty="0">
                <a:solidFill>
                  <a:srgbClr val="C00000"/>
                </a:solidFill>
              </a:rPr>
              <a:t>donor funding</a:t>
            </a:r>
          </a:p>
        </p:txBody>
      </p:sp>
      <p:sp>
        <p:nvSpPr>
          <p:cNvPr id="49" name="Rectangle 48">
            <a:extLst>
              <a:ext uri="{FF2B5EF4-FFF2-40B4-BE49-F238E27FC236}">
                <a16:creationId xmlns:a16="http://schemas.microsoft.com/office/drawing/2014/main" id="{2DD50F90-336D-45FE-B6A9-3950030A5E5E}"/>
              </a:ext>
            </a:extLst>
          </p:cNvPr>
          <p:cNvSpPr/>
          <p:nvPr/>
        </p:nvSpPr>
        <p:spPr>
          <a:xfrm>
            <a:off x="478635" y="5840643"/>
            <a:ext cx="2374604" cy="883554"/>
          </a:xfrm>
          <a:prstGeom prst="rect">
            <a:avLst/>
          </a:prstGeom>
          <a:solidFill>
            <a:srgbClr val="FFE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Strengthening the Secretariat organization and capacity</a:t>
            </a:r>
          </a:p>
        </p:txBody>
      </p:sp>
      <p:sp>
        <p:nvSpPr>
          <p:cNvPr id="50" name="Rectangle 49">
            <a:extLst>
              <a:ext uri="{FF2B5EF4-FFF2-40B4-BE49-F238E27FC236}">
                <a16:creationId xmlns:a16="http://schemas.microsoft.com/office/drawing/2014/main" id="{32787F14-75A8-4CF1-A1F8-A56D01E42E55}"/>
              </a:ext>
            </a:extLst>
          </p:cNvPr>
          <p:cNvSpPr/>
          <p:nvPr/>
        </p:nvSpPr>
        <p:spPr>
          <a:xfrm>
            <a:off x="3062514" y="5840644"/>
            <a:ext cx="8632626" cy="8835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en-US" sz="1400" b="1" dirty="0">
                <a:solidFill>
                  <a:srgbClr val="C00000"/>
                </a:solidFill>
              </a:rPr>
              <a:t>USD 32.5 Mn </a:t>
            </a:r>
            <a:r>
              <a:rPr lang="en-US" sz="1400" dirty="0">
                <a:solidFill>
                  <a:schemeClr val="tx1"/>
                </a:solidFill>
              </a:rPr>
              <a:t>corpus fund mobilized through corporate partners and other sources</a:t>
            </a:r>
          </a:p>
          <a:p>
            <a:pPr marL="285750" indent="-285750">
              <a:buFont typeface="Arial" panose="020B0604020202020204" pitchFamily="34" charset="0"/>
              <a:buChar char="•"/>
            </a:pPr>
            <a:r>
              <a:rPr lang="en-US" sz="1400" dirty="0">
                <a:solidFill>
                  <a:schemeClr val="tx1"/>
                </a:solidFill>
              </a:rPr>
              <a:t>Recruitment of </a:t>
            </a:r>
            <a:r>
              <a:rPr lang="en-US" sz="1400" b="1" dirty="0">
                <a:solidFill>
                  <a:srgbClr val="C00000"/>
                </a:solidFill>
              </a:rPr>
              <a:t>16 global and 24 national staff</a:t>
            </a:r>
          </a:p>
          <a:p>
            <a:pPr marL="285750" indent="-285750">
              <a:buFont typeface="Arial" panose="020B0604020202020204" pitchFamily="34" charset="0"/>
              <a:buChar char="•"/>
            </a:pPr>
            <a:r>
              <a:rPr lang="en-US" sz="1400" dirty="0">
                <a:solidFill>
                  <a:schemeClr val="tx1"/>
                </a:solidFill>
              </a:rPr>
              <a:t>Implementation of </a:t>
            </a:r>
            <a:r>
              <a:rPr lang="en-US" sz="1400" b="1" dirty="0">
                <a:solidFill>
                  <a:srgbClr val="C00000"/>
                </a:solidFill>
              </a:rPr>
              <a:t>Enterprise Resource Planning </a:t>
            </a:r>
            <a:r>
              <a:rPr lang="en-US" sz="1400" dirty="0">
                <a:solidFill>
                  <a:schemeClr val="tx1"/>
                </a:solidFill>
              </a:rPr>
              <a:t>(ERP) system is in process </a:t>
            </a:r>
          </a:p>
          <a:p>
            <a:pPr marL="285750" indent="-285750">
              <a:buFont typeface="Arial" panose="020B0604020202020204" pitchFamily="34" charset="0"/>
              <a:buChar char="•"/>
            </a:pPr>
            <a:r>
              <a:rPr lang="en-US" sz="1400" dirty="0">
                <a:solidFill>
                  <a:schemeClr val="tx1"/>
                </a:solidFill>
              </a:rPr>
              <a:t>Internal </a:t>
            </a:r>
            <a:r>
              <a:rPr lang="en-US" sz="1400" b="1" dirty="0">
                <a:solidFill>
                  <a:srgbClr val="C00000"/>
                </a:solidFill>
              </a:rPr>
              <a:t>policy enhancement </a:t>
            </a:r>
            <a:r>
              <a:rPr lang="en-US" sz="1400" dirty="0">
                <a:solidFill>
                  <a:schemeClr val="tx1"/>
                </a:solidFill>
              </a:rPr>
              <a:t>through introduction of new policies</a:t>
            </a:r>
          </a:p>
        </p:txBody>
      </p:sp>
      <p:sp>
        <p:nvSpPr>
          <p:cNvPr id="51" name="CustomShape 10">
            <a:extLst>
              <a:ext uri="{FF2B5EF4-FFF2-40B4-BE49-F238E27FC236}">
                <a16:creationId xmlns:a16="http://schemas.microsoft.com/office/drawing/2014/main" id="{E0647D9B-5713-4E8D-BC81-5173B344C311}"/>
              </a:ext>
            </a:extLst>
          </p:cNvPr>
          <p:cNvSpPr/>
          <p:nvPr/>
        </p:nvSpPr>
        <p:spPr>
          <a:xfrm>
            <a:off x="9110410" y="6609582"/>
            <a:ext cx="2800080" cy="3409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8</a:t>
            </a:fld>
            <a:endParaRPr lang="en-US" sz="1400" b="1" strike="noStrike" spc="-1" dirty="0">
              <a:solidFill>
                <a:schemeClr val="tx1">
                  <a:lumMod val="65000"/>
                  <a:lumOff val="35000"/>
                </a:schemeClr>
              </a:solidFill>
              <a:latin typeface="+mj-lt"/>
            </a:endParaRPr>
          </a:p>
        </p:txBody>
      </p:sp>
    </p:spTree>
    <p:extLst>
      <p:ext uri="{BB962C8B-B14F-4D97-AF65-F5344CB8AC3E}">
        <p14:creationId xmlns:p14="http://schemas.microsoft.com/office/powerpoint/2010/main" val="2333538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066F1976-1524-4BC2-9CA5-6F298E62DFEC}"/>
              </a:ext>
            </a:extLst>
          </p:cNvPr>
          <p:cNvSpPr/>
          <p:nvPr/>
        </p:nvSpPr>
        <p:spPr>
          <a:xfrm>
            <a:off x="528452" y="905716"/>
            <a:ext cx="4892293" cy="48442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4" name="CustomShape 1"/>
          <p:cNvSpPr/>
          <p:nvPr/>
        </p:nvSpPr>
        <p:spPr>
          <a:xfrm>
            <a:off x="472560" y="291960"/>
            <a:ext cx="11719440" cy="51660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spcBef>
                <a:spcPts val="283"/>
              </a:spcBef>
              <a:spcAft>
                <a:spcPts val="283"/>
              </a:spcAft>
            </a:pPr>
            <a:r>
              <a:rPr lang="en-US" sz="3200" b="1" strike="noStrike" spc="-1" dirty="0">
                <a:solidFill>
                  <a:srgbClr val="F5821F"/>
                </a:solidFill>
                <a:latin typeface="Univers" panose="020B0503020202020204" pitchFamily="34" charset="0"/>
                <a:ea typeface="DejaVu Sans"/>
              </a:rPr>
              <a:t>ISA’s Flagship Initiatives</a:t>
            </a:r>
            <a:endParaRPr lang="en-US" sz="3200" b="0" strike="noStrike" spc="-1" dirty="0">
              <a:latin typeface="Univers" panose="020B0503020202020204" pitchFamily="34" charset="0"/>
            </a:endParaRPr>
          </a:p>
        </p:txBody>
      </p:sp>
      <p:sp>
        <p:nvSpPr>
          <p:cNvPr id="5" name="Rectangle 4">
            <a:extLst>
              <a:ext uri="{FF2B5EF4-FFF2-40B4-BE49-F238E27FC236}">
                <a16:creationId xmlns:a16="http://schemas.microsoft.com/office/drawing/2014/main" id="{46C617A6-07C4-4FC9-A37F-012F987ABB4A}"/>
              </a:ext>
            </a:extLst>
          </p:cNvPr>
          <p:cNvSpPr/>
          <p:nvPr/>
        </p:nvSpPr>
        <p:spPr>
          <a:xfrm>
            <a:off x="528451" y="952565"/>
            <a:ext cx="4892293" cy="369332"/>
          </a:xfrm>
          <a:prstGeom prst="rect">
            <a:avLst/>
          </a:prstGeom>
        </p:spPr>
        <p:txBody>
          <a:bodyPr wrap="square">
            <a:spAutoFit/>
          </a:bodyPr>
          <a:lstStyle/>
          <a:p>
            <a:r>
              <a:rPr lang="en-US" b="1" dirty="0">
                <a:solidFill>
                  <a:srgbClr val="C00000"/>
                </a:solidFill>
                <a:latin typeface="+mj-lt"/>
              </a:rPr>
              <a:t>One Sun One World One Grid</a:t>
            </a:r>
            <a:endParaRPr lang="en-US" dirty="0">
              <a:solidFill>
                <a:srgbClr val="C00000"/>
              </a:solidFill>
              <a:latin typeface="+mj-lt"/>
            </a:endParaRPr>
          </a:p>
        </p:txBody>
      </p:sp>
      <p:sp>
        <p:nvSpPr>
          <p:cNvPr id="9" name="TextBox 8">
            <a:extLst>
              <a:ext uri="{FF2B5EF4-FFF2-40B4-BE49-F238E27FC236}">
                <a16:creationId xmlns:a16="http://schemas.microsoft.com/office/drawing/2014/main" id="{DD770171-B1B5-4A3D-8C8A-56A6C9EABB34}"/>
              </a:ext>
            </a:extLst>
          </p:cNvPr>
          <p:cNvSpPr txBox="1"/>
          <p:nvPr/>
        </p:nvSpPr>
        <p:spPr>
          <a:xfrm>
            <a:off x="6379737" y="4423769"/>
            <a:ext cx="4892293" cy="738664"/>
          </a:xfrm>
          <a:prstGeom prst="rect">
            <a:avLst/>
          </a:prstGeom>
        </p:spPr>
        <p:txBody>
          <a:bodyPr wrap="square">
            <a:spAutoFit/>
          </a:bodyPr>
          <a:lstStyle>
            <a:defPPr>
              <a:defRPr lang="en-US"/>
            </a:defPPr>
          </a:lstStyle>
          <a:p>
            <a:pPr algn="just"/>
            <a:r>
              <a:rPr lang="en-US" sz="1400" dirty="0"/>
              <a:t>A large-scale capacity building programme of </a:t>
            </a:r>
            <a:r>
              <a:rPr lang="en-US" sz="1400" b="1" dirty="0">
                <a:solidFill>
                  <a:srgbClr val="C00000"/>
                </a:solidFill>
              </a:rPr>
              <a:t>35,000</a:t>
            </a:r>
            <a:r>
              <a:rPr lang="en-US" sz="1400" dirty="0"/>
              <a:t> </a:t>
            </a:r>
            <a:r>
              <a:rPr lang="en-US" sz="1400" b="1" dirty="0">
                <a:solidFill>
                  <a:srgbClr val="C00000"/>
                </a:solidFill>
              </a:rPr>
              <a:t>stakeholders</a:t>
            </a:r>
            <a:r>
              <a:rPr lang="en-US" sz="1400" dirty="0"/>
              <a:t> across 7 ISA programmes is planned in collaboration with Skill Council for Green Jobs (SCGJ).</a:t>
            </a:r>
          </a:p>
        </p:txBody>
      </p:sp>
      <p:pic>
        <p:nvPicPr>
          <p:cNvPr id="4" name="Graphic 3" descr="Sun">
            <a:extLst>
              <a:ext uri="{FF2B5EF4-FFF2-40B4-BE49-F238E27FC236}">
                <a16:creationId xmlns:a16="http://schemas.microsoft.com/office/drawing/2014/main" id="{300E985E-183F-4629-BBED-4A7A332CBE6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75406" y="935923"/>
            <a:ext cx="279527" cy="282899"/>
          </a:xfrm>
          <a:prstGeom prst="rect">
            <a:avLst/>
          </a:prstGeom>
        </p:spPr>
      </p:pic>
      <p:sp>
        <p:nvSpPr>
          <p:cNvPr id="14" name="Rectangle 13">
            <a:extLst>
              <a:ext uri="{FF2B5EF4-FFF2-40B4-BE49-F238E27FC236}">
                <a16:creationId xmlns:a16="http://schemas.microsoft.com/office/drawing/2014/main" id="{ECC7ADD3-6E1E-4ABB-84AB-E520FA8A0836}"/>
              </a:ext>
            </a:extLst>
          </p:cNvPr>
          <p:cNvSpPr/>
          <p:nvPr/>
        </p:nvSpPr>
        <p:spPr>
          <a:xfrm>
            <a:off x="6434380" y="1375969"/>
            <a:ext cx="4892292" cy="738664"/>
          </a:xfrm>
          <a:prstGeom prst="rect">
            <a:avLst/>
          </a:prstGeom>
        </p:spPr>
        <p:txBody>
          <a:bodyPr wrap="square">
            <a:spAutoFit/>
          </a:bodyPr>
          <a:lstStyle/>
          <a:p>
            <a:pPr algn="just"/>
            <a:r>
              <a:rPr lang="en-US" sz="1400" dirty="0"/>
              <a:t>Preparation of a </a:t>
            </a:r>
            <a:r>
              <a:rPr lang="en-US" sz="1400" b="1" dirty="0">
                <a:solidFill>
                  <a:srgbClr val="C00000"/>
                </a:solidFill>
              </a:rPr>
              <a:t>roadmap</a:t>
            </a:r>
            <a:r>
              <a:rPr lang="en-US" sz="1400" dirty="0"/>
              <a:t> for Mobilizing Investment for Accelerated Deployment of Solar Technology is in progress in collaboration with BNEF, WRI and ESMAP.</a:t>
            </a:r>
          </a:p>
        </p:txBody>
      </p:sp>
      <p:sp>
        <p:nvSpPr>
          <p:cNvPr id="23" name="Rectangle 22">
            <a:extLst>
              <a:ext uri="{FF2B5EF4-FFF2-40B4-BE49-F238E27FC236}">
                <a16:creationId xmlns:a16="http://schemas.microsoft.com/office/drawing/2014/main" id="{DFC99FE0-D536-4FF8-BC50-F120B69CEDD1}"/>
              </a:ext>
            </a:extLst>
          </p:cNvPr>
          <p:cNvSpPr/>
          <p:nvPr/>
        </p:nvSpPr>
        <p:spPr>
          <a:xfrm>
            <a:off x="472560" y="4426650"/>
            <a:ext cx="4892293" cy="954107"/>
          </a:xfrm>
          <a:prstGeom prst="rect">
            <a:avLst/>
          </a:prstGeom>
        </p:spPr>
        <p:txBody>
          <a:bodyPr wrap="square">
            <a:spAutoFit/>
          </a:bodyPr>
          <a:lstStyle/>
          <a:p>
            <a:pPr algn="just"/>
            <a:r>
              <a:rPr lang="en-US" sz="1400" dirty="0"/>
              <a:t>ISA Solar Technology and Application Resource Centre (ISA STAR C) project for establishing/accrediting national centers for </a:t>
            </a:r>
            <a:r>
              <a:rPr lang="en-US" sz="1400" b="1" dirty="0">
                <a:solidFill>
                  <a:srgbClr val="C00000"/>
                </a:solidFill>
              </a:rPr>
              <a:t>technical training, and research and innovation </a:t>
            </a:r>
            <a:r>
              <a:rPr lang="en-US" sz="1400" dirty="0"/>
              <a:t>centres.</a:t>
            </a:r>
            <a:endParaRPr lang="en-US" sz="1400" dirty="0">
              <a:highlight>
                <a:srgbClr val="FFFF00"/>
              </a:highlight>
            </a:endParaRPr>
          </a:p>
        </p:txBody>
      </p:sp>
      <p:sp>
        <p:nvSpPr>
          <p:cNvPr id="24" name="CustomShape 10">
            <a:extLst>
              <a:ext uri="{FF2B5EF4-FFF2-40B4-BE49-F238E27FC236}">
                <a16:creationId xmlns:a16="http://schemas.microsoft.com/office/drawing/2014/main" id="{EEB97438-D48A-4FFC-9EAD-18E8569C0FBA}"/>
              </a:ext>
            </a:extLst>
          </p:cNvPr>
          <p:cNvSpPr/>
          <p:nvPr/>
        </p:nvSpPr>
        <p:spPr>
          <a:xfrm>
            <a:off x="8895060" y="6687290"/>
            <a:ext cx="2800080" cy="340920"/>
          </a:xfrm>
          <a:prstGeom prst="rect">
            <a:avLst/>
          </a:prstGeom>
          <a:noFill/>
          <a:ln>
            <a:noFill/>
          </a:ln>
        </p:spPr>
        <p:style>
          <a:lnRef idx="0">
            <a:scrgbClr r="0" g="0" b="0"/>
          </a:lnRef>
          <a:fillRef idx="0">
            <a:scrgbClr r="0" g="0" b="0"/>
          </a:fillRef>
          <a:effectRef idx="0">
            <a:scrgbClr r="0" g="0" b="0"/>
          </a:effectRef>
          <a:fontRef idx="minor"/>
        </p:style>
        <p:txBody>
          <a:bodyPr lIns="0" tIns="0" rIns="0" bIns="0">
            <a:noAutofit/>
          </a:bodyPr>
          <a:lstStyle/>
          <a:p>
            <a:pPr algn="r">
              <a:lnSpc>
                <a:spcPct val="100000"/>
              </a:lnSpc>
            </a:pPr>
            <a:fld id="{097F6881-2C2B-4FAB-831F-B1F65857E4AC}" type="slidenum">
              <a:rPr lang="en-US" sz="1400" b="1" strike="noStrike" spc="-1">
                <a:solidFill>
                  <a:schemeClr val="tx1">
                    <a:lumMod val="65000"/>
                    <a:lumOff val="35000"/>
                  </a:schemeClr>
                </a:solidFill>
                <a:latin typeface="+mj-lt"/>
                <a:ea typeface="Microsoft YaHei"/>
              </a:rPr>
              <a:t>9</a:t>
            </a:fld>
            <a:endParaRPr lang="en-US" sz="1400" b="1" strike="noStrike" spc="-1" dirty="0">
              <a:solidFill>
                <a:schemeClr val="tx1">
                  <a:lumMod val="65000"/>
                  <a:lumOff val="35000"/>
                </a:schemeClr>
              </a:solidFill>
              <a:latin typeface="+mj-lt"/>
            </a:endParaRPr>
          </a:p>
        </p:txBody>
      </p:sp>
      <p:pic>
        <p:nvPicPr>
          <p:cNvPr id="29" name="Graphic 28" descr="Earth globe Africa and Europe">
            <a:extLst>
              <a:ext uri="{FF2B5EF4-FFF2-40B4-BE49-F238E27FC236}">
                <a16:creationId xmlns:a16="http://schemas.microsoft.com/office/drawing/2014/main" id="{E2EDE2EB-152F-4D7E-AECD-B8AA8B32658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54933" y="956224"/>
            <a:ext cx="406591" cy="406591"/>
          </a:xfrm>
          <a:prstGeom prst="rect">
            <a:avLst/>
          </a:prstGeom>
        </p:spPr>
      </p:pic>
      <p:sp>
        <p:nvSpPr>
          <p:cNvPr id="26" name="Rectangle 25">
            <a:extLst>
              <a:ext uri="{FF2B5EF4-FFF2-40B4-BE49-F238E27FC236}">
                <a16:creationId xmlns:a16="http://schemas.microsoft.com/office/drawing/2014/main" id="{8578EE54-8758-4A96-8D1A-080AAB5DCB17}"/>
              </a:ext>
            </a:extLst>
          </p:cNvPr>
          <p:cNvSpPr/>
          <p:nvPr/>
        </p:nvSpPr>
        <p:spPr>
          <a:xfrm>
            <a:off x="487075" y="3944184"/>
            <a:ext cx="4892293" cy="4846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3BB678A1-F304-49B5-A709-8A917C2222C1}"/>
              </a:ext>
            </a:extLst>
          </p:cNvPr>
          <p:cNvSpPr/>
          <p:nvPr/>
        </p:nvSpPr>
        <p:spPr>
          <a:xfrm>
            <a:off x="509313" y="3994391"/>
            <a:ext cx="4870055" cy="369332"/>
          </a:xfrm>
          <a:prstGeom prst="rect">
            <a:avLst/>
          </a:prstGeom>
        </p:spPr>
        <p:txBody>
          <a:bodyPr wrap="square">
            <a:spAutoFit/>
          </a:bodyPr>
          <a:lstStyle/>
          <a:p>
            <a:r>
              <a:rPr lang="en-US" b="1" dirty="0">
                <a:solidFill>
                  <a:srgbClr val="C00000"/>
                </a:solidFill>
                <a:latin typeface="+mj-lt"/>
              </a:rPr>
              <a:t>ISA STAR C</a:t>
            </a:r>
          </a:p>
        </p:txBody>
      </p:sp>
      <p:sp>
        <p:nvSpPr>
          <p:cNvPr id="30" name="Rectangle 29">
            <a:extLst>
              <a:ext uri="{FF2B5EF4-FFF2-40B4-BE49-F238E27FC236}">
                <a16:creationId xmlns:a16="http://schemas.microsoft.com/office/drawing/2014/main" id="{1424AF44-70F0-4D01-9C12-35EE79970FE7}"/>
              </a:ext>
            </a:extLst>
          </p:cNvPr>
          <p:cNvSpPr/>
          <p:nvPr/>
        </p:nvSpPr>
        <p:spPr>
          <a:xfrm>
            <a:off x="484825" y="2927992"/>
            <a:ext cx="4916781" cy="954107"/>
          </a:xfrm>
          <a:prstGeom prst="rect">
            <a:avLst/>
          </a:prstGeom>
        </p:spPr>
        <p:txBody>
          <a:bodyPr wrap="square">
            <a:spAutoFit/>
          </a:bodyPr>
          <a:lstStyle/>
          <a:p>
            <a:pPr algn="just"/>
            <a:r>
              <a:rPr lang="en-US" sz="1400" dirty="0"/>
              <a:t>The Ease of Doing Solar is a concept to capture and develop a holistic view of a Member Country’s </a:t>
            </a:r>
            <a:r>
              <a:rPr lang="en-US" sz="1400" b="1" dirty="0">
                <a:solidFill>
                  <a:srgbClr val="C00000"/>
                </a:solidFill>
              </a:rPr>
              <a:t>solar ecosystem</a:t>
            </a:r>
            <a:r>
              <a:rPr lang="en-US" sz="1400" dirty="0"/>
              <a:t>. The 2020 version of report has been launched in collaboration with EY India.</a:t>
            </a:r>
            <a:endParaRPr lang="en-US" sz="1400" dirty="0">
              <a:solidFill>
                <a:srgbClr val="F5821F"/>
              </a:solidFill>
            </a:endParaRPr>
          </a:p>
        </p:txBody>
      </p:sp>
      <p:sp>
        <p:nvSpPr>
          <p:cNvPr id="32" name="Rectangle 31">
            <a:extLst>
              <a:ext uri="{FF2B5EF4-FFF2-40B4-BE49-F238E27FC236}">
                <a16:creationId xmlns:a16="http://schemas.microsoft.com/office/drawing/2014/main" id="{46A0305E-A1AD-409C-97A1-327FAF66423E}"/>
              </a:ext>
            </a:extLst>
          </p:cNvPr>
          <p:cNvSpPr/>
          <p:nvPr/>
        </p:nvSpPr>
        <p:spPr>
          <a:xfrm>
            <a:off x="528451" y="2437853"/>
            <a:ext cx="4892293" cy="4846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3" name="Rectangle 32">
            <a:extLst>
              <a:ext uri="{FF2B5EF4-FFF2-40B4-BE49-F238E27FC236}">
                <a16:creationId xmlns:a16="http://schemas.microsoft.com/office/drawing/2014/main" id="{3A14653C-DC45-41F0-82CD-DF5F98442D6E}"/>
              </a:ext>
            </a:extLst>
          </p:cNvPr>
          <p:cNvSpPr/>
          <p:nvPr/>
        </p:nvSpPr>
        <p:spPr>
          <a:xfrm>
            <a:off x="572871" y="2475576"/>
            <a:ext cx="4847873" cy="369332"/>
          </a:xfrm>
          <a:prstGeom prst="rect">
            <a:avLst/>
          </a:prstGeom>
        </p:spPr>
        <p:txBody>
          <a:bodyPr wrap="square">
            <a:spAutoFit/>
          </a:bodyPr>
          <a:lstStyle/>
          <a:p>
            <a:r>
              <a:rPr lang="en-US" b="1" dirty="0">
                <a:solidFill>
                  <a:srgbClr val="C00000"/>
                </a:solidFill>
                <a:latin typeface="+mj-lt"/>
              </a:rPr>
              <a:t>Ease of Doing Solar</a:t>
            </a:r>
          </a:p>
        </p:txBody>
      </p:sp>
      <p:sp>
        <p:nvSpPr>
          <p:cNvPr id="34" name="Freeform 157">
            <a:extLst>
              <a:ext uri="{FF2B5EF4-FFF2-40B4-BE49-F238E27FC236}">
                <a16:creationId xmlns:a16="http://schemas.microsoft.com/office/drawing/2014/main" id="{2ED435E5-5D60-4776-9BC7-9CF1EC5FD1B2}"/>
              </a:ext>
            </a:extLst>
          </p:cNvPr>
          <p:cNvSpPr>
            <a:spLocks noEditPoints="1"/>
          </p:cNvSpPr>
          <p:nvPr/>
        </p:nvSpPr>
        <p:spPr bwMode="auto">
          <a:xfrm>
            <a:off x="4845928" y="2461193"/>
            <a:ext cx="394433" cy="440126"/>
          </a:xfrm>
          <a:custGeom>
            <a:avLst/>
            <a:gdLst/>
            <a:ahLst/>
            <a:cxnLst>
              <a:cxn ang="0">
                <a:pos x="138" y="68"/>
              </a:cxn>
              <a:cxn ang="0">
                <a:pos x="138" y="26"/>
              </a:cxn>
              <a:cxn ang="0">
                <a:pos x="149" y="22"/>
              </a:cxn>
              <a:cxn ang="0">
                <a:pos x="167" y="14"/>
              </a:cxn>
              <a:cxn ang="0">
                <a:pos x="176" y="28"/>
              </a:cxn>
              <a:cxn ang="0">
                <a:pos x="163" y="59"/>
              </a:cxn>
              <a:cxn ang="0">
                <a:pos x="171" y="76"/>
              </a:cxn>
              <a:cxn ang="0">
                <a:pos x="156" y="86"/>
              </a:cxn>
              <a:cxn ang="0">
                <a:pos x="126" y="72"/>
              </a:cxn>
              <a:cxn ang="0">
                <a:pos x="108" y="80"/>
              </a:cxn>
              <a:cxn ang="0">
                <a:pos x="99" y="65"/>
              </a:cxn>
              <a:cxn ang="0">
                <a:pos x="112" y="35"/>
              </a:cxn>
              <a:cxn ang="0">
                <a:pos x="104" y="17"/>
              </a:cxn>
              <a:cxn ang="0">
                <a:pos x="119" y="8"/>
              </a:cxn>
              <a:cxn ang="0">
                <a:pos x="149" y="22"/>
              </a:cxn>
              <a:cxn ang="0">
                <a:pos x="53" y="114"/>
              </a:cxn>
              <a:cxn ang="0">
                <a:pos x="242" y="130"/>
              </a:cxn>
              <a:cxn ang="0">
                <a:pos x="261" y="273"/>
              </a:cxn>
              <a:cxn ang="0">
                <a:pos x="2" y="258"/>
              </a:cxn>
              <a:cxn ang="0">
                <a:pos x="130" y="186"/>
              </a:cxn>
              <a:cxn ang="0">
                <a:pos x="53" y="130"/>
              </a:cxn>
              <a:cxn ang="0">
                <a:pos x="36" y="186"/>
              </a:cxn>
              <a:cxn ang="0">
                <a:pos x="130" y="258"/>
              </a:cxn>
              <a:cxn ang="0">
                <a:pos x="32" y="202"/>
              </a:cxn>
              <a:cxn ang="0">
                <a:pos x="130" y="258"/>
              </a:cxn>
              <a:cxn ang="0">
                <a:pos x="145" y="258"/>
              </a:cxn>
              <a:cxn ang="0">
                <a:pos x="243" y="202"/>
              </a:cxn>
              <a:cxn ang="0">
                <a:pos x="145" y="130"/>
              </a:cxn>
              <a:cxn ang="0">
                <a:pos x="239" y="186"/>
              </a:cxn>
              <a:cxn ang="0">
                <a:pos x="223" y="130"/>
              </a:cxn>
              <a:cxn ang="0">
                <a:pos x="108" y="286"/>
              </a:cxn>
              <a:cxn ang="0">
                <a:pos x="167" y="317"/>
              </a:cxn>
              <a:cxn ang="0">
                <a:pos x="237" y="322"/>
              </a:cxn>
              <a:cxn ang="0">
                <a:pos x="232" y="330"/>
              </a:cxn>
              <a:cxn ang="0">
                <a:pos x="38" y="324"/>
              </a:cxn>
              <a:cxn ang="0">
                <a:pos x="43" y="317"/>
              </a:cxn>
              <a:cxn ang="0">
                <a:pos x="108" y="286"/>
              </a:cxn>
            </a:cxnLst>
            <a:rect l="0" t="0" r="r" b="b"/>
            <a:pathLst>
              <a:path w="275" h="330">
                <a:moveTo>
                  <a:pt x="117" y="47"/>
                </a:moveTo>
                <a:cubicBezTo>
                  <a:pt x="117" y="58"/>
                  <a:pt x="126" y="68"/>
                  <a:pt x="138" y="68"/>
                </a:cubicBezTo>
                <a:cubicBezTo>
                  <a:pt x="149" y="68"/>
                  <a:pt x="158" y="58"/>
                  <a:pt x="158" y="47"/>
                </a:cubicBezTo>
                <a:cubicBezTo>
                  <a:pt x="158" y="35"/>
                  <a:pt x="149" y="26"/>
                  <a:pt x="138" y="26"/>
                </a:cubicBezTo>
                <a:cubicBezTo>
                  <a:pt x="126" y="26"/>
                  <a:pt x="117" y="35"/>
                  <a:pt x="117" y="47"/>
                </a:cubicBezTo>
                <a:close/>
                <a:moveTo>
                  <a:pt x="149" y="22"/>
                </a:moveTo>
                <a:cubicBezTo>
                  <a:pt x="155" y="20"/>
                  <a:pt x="157" y="11"/>
                  <a:pt x="152" y="6"/>
                </a:cubicBezTo>
                <a:cubicBezTo>
                  <a:pt x="152" y="6"/>
                  <a:pt x="161" y="4"/>
                  <a:pt x="167" y="14"/>
                </a:cubicBezTo>
                <a:cubicBezTo>
                  <a:pt x="173" y="23"/>
                  <a:pt x="169" y="33"/>
                  <a:pt x="164" y="37"/>
                </a:cubicBezTo>
                <a:cubicBezTo>
                  <a:pt x="169" y="40"/>
                  <a:pt x="177" y="35"/>
                  <a:pt x="176" y="28"/>
                </a:cubicBezTo>
                <a:cubicBezTo>
                  <a:pt x="176" y="28"/>
                  <a:pt x="184" y="34"/>
                  <a:pt x="182" y="44"/>
                </a:cubicBezTo>
                <a:cubicBezTo>
                  <a:pt x="179" y="55"/>
                  <a:pt x="169" y="59"/>
                  <a:pt x="163" y="59"/>
                </a:cubicBezTo>
                <a:cubicBezTo>
                  <a:pt x="165" y="65"/>
                  <a:pt x="173" y="66"/>
                  <a:pt x="178" y="61"/>
                </a:cubicBezTo>
                <a:cubicBezTo>
                  <a:pt x="178" y="61"/>
                  <a:pt x="180" y="71"/>
                  <a:pt x="171" y="76"/>
                </a:cubicBezTo>
                <a:cubicBezTo>
                  <a:pt x="161" y="82"/>
                  <a:pt x="152" y="78"/>
                  <a:pt x="147" y="73"/>
                </a:cubicBezTo>
                <a:cubicBezTo>
                  <a:pt x="144" y="79"/>
                  <a:pt x="149" y="86"/>
                  <a:pt x="156" y="86"/>
                </a:cubicBezTo>
                <a:cubicBezTo>
                  <a:pt x="156" y="86"/>
                  <a:pt x="151" y="94"/>
                  <a:pt x="140" y="91"/>
                </a:cubicBezTo>
                <a:cubicBezTo>
                  <a:pt x="129" y="89"/>
                  <a:pt x="126" y="79"/>
                  <a:pt x="126" y="72"/>
                </a:cubicBezTo>
                <a:cubicBezTo>
                  <a:pt x="120" y="74"/>
                  <a:pt x="118" y="83"/>
                  <a:pt x="123" y="87"/>
                </a:cubicBezTo>
                <a:cubicBezTo>
                  <a:pt x="123" y="87"/>
                  <a:pt x="114" y="89"/>
                  <a:pt x="108" y="80"/>
                </a:cubicBezTo>
                <a:cubicBezTo>
                  <a:pt x="102" y="70"/>
                  <a:pt x="106" y="61"/>
                  <a:pt x="111" y="57"/>
                </a:cubicBezTo>
                <a:cubicBezTo>
                  <a:pt x="106" y="54"/>
                  <a:pt x="98" y="59"/>
                  <a:pt x="99" y="65"/>
                </a:cubicBezTo>
                <a:cubicBezTo>
                  <a:pt x="99" y="65"/>
                  <a:pt x="91" y="60"/>
                  <a:pt x="93" y="49"/>
                </a:cubicBezTo>
                <a:cubicBezTo>
                  <a:pt x="96" y="39"/>
                  <a:pt x="106" y="35"/>
                  <a:pt x="112" y="35"/>
                </a:cubicBezTo>
                <a:cubicBezTo>
                  <a:pt x="110" y="29"/>
                  <a:pt x="102" y="28"/>
                  <a:pt x="97" y="32"/>
                </a:cubicBezTo>
                <a:cubicBezTo>
                  <a:pt x="97" y="32"/>
                  <a:pt x="95" y="23"/>
                  <a:pt x="104" y="17"/>
                </a:cubicBezTo>
                <a:cubicBezTo>
                  <a:pt x="114" y="12"/>
                  <a:pt x="124" y="16"/>
                  <a:pt x="128" y="21"/>
                </a:cubicBezTo>
                <a:cubicBezTo>
                  <a:pt x="131" y="15"/>
                  <a:pt x="126" y="8"/>
                  <a:pt x="119" y="8"/>
                </a:cubicBezTo>
                <a:cubicBezTo>
                  <a:pt x="119" y="8"/>
                  <a:pt x="124" y="0"/>
                  <a:pt x="135" y="3"/>
                </a:cubicBezTo>
                <a:cubicBezTo>
                  <a:pt x="146" y="5"/>
                  <a:pt x="149" y="15"/>
                  <a:pt x="149" y="22"/>
                </a:cubicBezTo>
                <a:close/>
                <a:moveTo>
                  <a:pt x="33" y="130"/>
                </a:moveTo>
                <a:cubicBezTo>
                  <a:pt x="35" y="121"/>
                  <a:pt x="44" y="114"/>
                  <a:pt x="53" y="114"/>
                </a:cubicBezTo>
                <a:cubicBezTo>
                  <a:pt x="223" y="114"/>
                  <a:pt x="223" y="114"/>
                  <a:pt x="223" y="114"/>
                </a:cubicBezTo>
                <a:cubicBezTo>
                  <a:pt x="231" y="114"/>
                  <a:pt x="240" y="121"/>
                  <a:pt x="242" y="130"/>
                </a:cubicBezTo>
                <a:cubicBezTo>
                  <a:pt x="273" y="258"/>
                  <a:pt x="273" y="258"/>
                  <a:pt x="273" y="258"/>
                </a:cubicBezTo>
                <a:cubicBezTo>
                  <a:pt x="275" y="266"/>
                  <a:pt x="269" y="273"/>
                  <a:pt x="261" y="273"/>
                </a:cubicBezTo>
                <a:cubicBezTo>
                  <a:pt x="14" y="273"/>
                  <a:pt x="14" y="273"/>
                  <a:pt x="14" y="273"/>
                </a:cubicBezTo>
                <a:cubicBezTo>
                  <a:pt x="6" y="273"/>
                  <a:pt x="0" y="266"/>
                  <a:pt x="2" y="258"/>
                </a:cubicBezTo>
                <a:cubicBezTo>
                  <a:pt x="33" y="130"/>
                  <a:pt x="33" y="130"/>
                  <a:pt x="33" y="130"/>
                </a:cubicBezTo>
                <a:close/>
                <a:moveTo>
                  <a:pt x="130" y="186"/>
                </a:moveTo>
                <a:cubicBezTo>
                  <a:pt x="130" y="130"/>
                  <a:pt x="130" y="130"/>
                  <a:pt x="130" y="130"/>
                </a:cubicBezTo>
                <a:cubicBezTo>
                  <a:pt x="53" y="130"/>
                  <a:pt x="53" y="130"/>
                  <a:pt x="53" y="130"/>
                </a:cubicBezTo>
                <a:cubicBezTo>
                  <a:pt x="51" y="130"/>
                  <a:pt x="49" y="132"/>
                  <a:pt x="48" y="134"/>
                </a:cubicBezTo>
                <a:cubicBezTo>
                  <a:pt x="36" y="186"/>
                  <a:pt x="36" y="186"/>
                  <a:pt x="36" y="186"/>
                </a:cubicBezTo>
                <a:cubicBezTo>
                  <a:pt x="130" y="186"/>
                  <a:pt x="130" y="186"/>
                  <a:pt x="130" y="186"/>
                </a:cubicBezTo>
                <a:close/>
                <a:moveTo>
                  <a:pt x="130" y="258"/>
                </a:moveTo>
                <a:cubicBezTo>
                  <a:pt x="130" y="202"/>
                  <a:pt x="130" y="202"/>
                  <a:pt x="130" y="202"/>
                </a:cubicBezTo>
                <a:cubicBezTo>
                  <a:pt x="32" y="202"/>
                  <a:pt x="32" y="202"/>
                  <a:pt x="32" y="202"/>
                </a:cubicBezTo>
                <a:cubicBezTo>
                  <a:pt x="19" y="258"/>
                  <a:pt x="19" y="258"/>
                  <a:pt x="19" y="258"/>
                </a:cubicBezTo>
                <a:cubicBezTo>
                  <a:pt x="130" y="258"/>
                  <a:pt x="130" y="258"/>
                  <a:pt x="130" y="258"/>
                </a:cubicBezTo>
                <a:close/>
                <a:moveTo>
                  <a:pt x="145" y="202"/>
                </a:moveTo>
                <a:cubicBezTo>
                  <a:pt x="145" y="258"/>
                  <a:pt x="145" y="258"/>
                  <a:pt x="145" y="258"/>
                </a:cubicBezTo>
                <a:cubicBezTo>
                  <a:pt x="256" y="258"/>
                  <a:pt x="256" y="258"/>
                  <a:pt x="256" y="258"/>
                </a:cubicBezTo>
                <a:cubicBezTo>
                  <a:pt x="243" y="202"/>
                  <a:pt x="243" y="202"/>
                  <a:pt x="243" y="202"/>
                </a:cubicBezTo>
                <a:cubicBezTo>
                  <a:pt x="145" y="202"/>
                  <a:pt x="145" y="202"/>
                  <a:pt x="145" y="202"/>
                </a:cubicBezTo>
                <a:close/>
                <a:moveTo>
                  <a:pt x="145" y="130"/>
                </a:moveTo>
                <a:cubicBezTo>
                  <a:pt x="145" y="186"/>
                  <a:pt x="145" y="186"/>
                  <a:pt x="145" y="186"/>
                </a:cubicBezTo>
                <a:cubicBezTo>
                  <a:pt x="239" y="186"/>
                  <a:pt x="239" y="186"/>
                  <a:pt x="239" y="186"/>
                </a:cubicBezTo>
                <a:cubicBezTo>
                  <a:pt x="227" y="134"/>
                  <a:pt x="227" y="134"/>
                  <a:pt x="227" y="134"/>
                </a:cubicBezTo>
                <a:cubicBezTo>
                  <a:pt x="226" y="132"/>
                  <a:pt x="224" y="130"/>
                  <a:pt x="223" y="130"/>
                </a:cubicBezTo>
                <a:cubicBezTo>
                  <a:pt x="145" y="130"/>
                  <a:pt x="145" y="130"/>
                  <a:pt x="145" y="130"/>
                </a:cubicBezTo>
                <a:close/>
                <a:moveTo>
                  <a:pt x="108" y="286"/>
                </a:moveTo>
                <a:cubicBezTo>
                  <a:pt x="167" y="286"/>
                  <a:pt x="167" y="286"/>
                  <a:pt x="167" y="286"/>
                </a:cubicBezTo>
                <a:cubicBezTo>
                  <a:pt x="167" y="317"/>
                  <a:pt x="167" y="317"/>
                  <a:pt x="167" y="317"/>
                </a:cubicBezTo>
                <a:cubicBezTo>
                  <a:pt x="232" y="317"/>
                  <a:pt x="232" y="317"/>
                  <a:pt x="232" y="317"/>
                </a:cubicBezTo>
                <a:cubicBezTo>
                  <a:pt x="235" y="317"/>
                  <a:pt x="237" y="319"/>
                  <a:pt x="237" y="322"/>
                </a:cubicBezTo>
                <a:cubicBezTo>
                  <a:pt x="237" y="324"/>
                  <a:pt x="237" y="324"/>
                  <a:pt x="237" y="324"/>
                </a:cubicBezTo>
                <a:cubicBezTo>
                  <a:pt x="237" y="327"/>
                  <a:pt x="235" y="330"/>
                  <a:pt x="232" y="330"/>
                </a:cubicBezTo>
                <a:cubicBezTo>
                  <a:pt x="43" y="330"/>
                  <a:pt x="43" y="330"/>
                  <a:pt x="43" y="330"/>
                </a:cubicBezTo>
                <a:cubicBezTo>
                  <a:pt x="40" y="330"/>
                  <a:pt x="38" y="327"/>
                  <a:pt x="38" y="324"/>
                </a:cubicBezTo>
                <a:cubicBezTo>
                  <a:pt x="38" y="322"/>
                  <a:pt x="38" y="322"/>
                  <a:pt x="38" y="322"/>
                </a:cubicBezTo>
                <a:cubicBezTo>
                  <a:pt x="38" y="319"/>
                  <a:pt x="40" y="317"/>
                  <a:pt x="43" y="317"/>
                </a:cubicBezTo>
                <a:cubicBezTo>
                  <a:pt x="108" y="317"/>
                  <a:pt x="108" y="317"/>
                  <a:pt x="108" y="317"/>
                </a:cubicBezTo>
                <a:cubicBezTo>
                  <a:pt x="108" y="286"/>
                  <a:pt x="108" y="286"/>
                  <a:pt x="108" y="286"/>
                </a:cubicBezTo>
                <a:close/>
              </a:path>
            </a:pathLst>
          </a:custGeom>
          <a:solidFill>
            <a:srgbClr val="F6AD4C"/>
          </a:solidFill>
          <a:ln w="9525">
            <a:noFill/>
            <a:round/>
            <a:headEnd/>
            <a:tailEnd/>
          </a:ln>
        </p:spPr>
        <p:txBody>
          <a:bodyPr vert="horz" wrap="square" lIns="91440" tIns="45720" rIns="91440" bIns="45720" numCol="1" anchor="t" anchorCtr="0" compatLnSpc="1">
            <a:prstTxWarp prst="textNoShape">
              <a:avLst/>
            </a:prstTxWarp>
          </a:bodyPr>
          <a:lstStyle>
            <a:defPPr>
              <a:defRPr lang="en-GB"/>
            </a:defPPr>
            <a:lvl1pPr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200" kern="1200">
                <a:solidFill>
                  <a:schemeClr val="tx1"/>
                </a:solidFill>
                <a:latin typeface="Arial" panose="020B0604020202020204" pitchFamily="34" charset="0"/>
                <a:ea typeface="+mn-ea"/>
                <a:cs typeface="Arial" panose="020B0604020202020204" pitchFamily="34" charset="0"/>
              </a:defRPr>
            </a:lvl9pPr>
          </a:lstStyle>
          <a:p>
            <a:pPr eaLnBrk="1" fontAlgn="auto" hangingPunct="1">
              <a:spcBef>
                <a:spcPts val="0"/>
              </a:spcBef>
              <a:spcAft>
                <a:spcPts val="0"/>
              </a:spcAft>
            </a:pPr>
            <a:endParaRPr lang="en-GB" sz="1800" dirty="0">
              <a:solidFill>
                <a:srgbClr val="000000"/>
              </a:solidFill>
              <a:latin typeface="Arial"/>
              <a:cs typeface="+mn-cs"/>
            </a:endParaRPr>
          </a:p>
        </p:txBody>
      </p:sp>
      <p:sp>
        <p:nvSpPr>
          <p:cNvPr id="35" name="Rectangle 34">
            <a:extLst>
              <a:ext uri="{FF2B5EF4-FFF2-40B4-BE49-F238E27FC236}">
                <a16:creationId xmlns:a16="http://schemas.microsoft.com/office/drawing/2014/main" id="{45B968AD-1E7E-4C99-972E-398A55704B70}"/>
              </a:ext>
            </a:extLst>
          </p:cNvPr>
          <p:cNvSpPr/>
          <p:nvPr/>
        </p:nvSpPr>
        <p:spPr>
          <a:xfrm>
            <a:off x="6387460" y="3945997"/>
            <a:ext cx="4892293" cy="4846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99E69CC0-A089-4DC1-8349-AEB26997A3EC}"/>
              </a:ext>
            </a:extLst>
          </p:cNvPr>
          <p:cNvSpPr/>
          <p:nvPr/>
        </p:nvSpPr>
        <p:spPr>
          <a:xfrm>
            <a:off x="6396914" y="4007688"/>
            <a:ext cx="4836401" cy="369332"/>
          </a:xfrm>
          <a:prstGeom prst="rect">
            <a:avLst/>
          </a:prstGeom>
        </p:spPr>
        <p:txBody>
          <a:bodyPr wrap="square">
            <a:spAutoFit/>
          </a:bodyPr>
          <a:lstStyle/>
          <a:p>
            <a:r>
              <a:rPr lang="en-US" b="1" dirty="0">
                <a:solidFill>
                  <a:srgbClr val="C00000"/>
                </a:solidFill>
                <a:latin typeface="+mj-lt"/>
              </a:rPr>
              <a:t>Capacity Building Programme</a:t>
            </a:r>
          </a:p>
        </p:txBody>
      </p:sp>
      <p:sp>
        <p:nvSpPr>
          <p:cNvPr id="38" name="Rectangle 37">
            <a:extLst>
              <a:ext uri="{FF2B5EF4-FFF2-40B4-BE49-F238E27FC236}">
                <a16:creationId xmlns:a16="http://schemas.microsoft.com/office/drawing/2014/main" id="{1275D832-38C5-4AD7-A0EB-892366BF523E}"/>
              </a:ext>
            </a:extLst>
          </p:cNvPr>
          <p:cNvSpPr/>
          <p:nvPr/>
        </p:nvSpPr>
        <p:spPr>
          <a:xfrm>
            <a:off x="6379738" y="905716"/>
            <a:ext cx="4932404" cy="4525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E0C502AE-CF18-4A1D-A2B4-0F8BD2A61C38}"/>
              </a:ext>
            </a:extLst>
          </p:cNvPr>
          <p:cNvSpPr/>
          <p:nvPr/>
        </p:nvSpPr>
        <p:spPr>
          <a:xfrm>
            <a:off x="6434380" y="936474"/>
            <a:ext cx="5054693" cy="369332"/>
          </a:xfrm>
          <a:prstGeom prst="rect">
            <a:avLst/>
          </a:prstGeom>
        </p:spPr>
        <p:txBody>
          <a:bodyPr wrap="square">
            <a:spAutoFit/>
          </a:bodyPr>
          <a:lstStyle/>
          <a:p>
            <a:r>
              <a:rPr lang="en-US" b="1" dirty="0">
                <a:solidFill>
                  <a:srgbClr val="C00000"/>
                </a:solidFill>
                <a:latin typeface="+mj-lt"/>
              </a:rPr>
              <a:t>Mobilizing USD 1 Trillion by 2030 </a:t>
            </a:r>
          </a:p>
        </p:txBody>
      </p:sp>
      <p:sp>
        <p:nvSpPr>
          <p:cNvPr id="45" name="Rectangle 44">
            <a:extLst>
              <a:ext uri="{FF2B5EF4-FFF2-40B4-BE49-F238E27FC236}">
                <a16:creationId xmlns:a16="http://schemas.microsoft.com/office/drawing/2014/main" id="{78669B8D-C84F-4B87-BFA8-C819FAC868CF}"/>
              </a:ext>
            </a:extLst>
          </p:cNvPr>
          <p:cNvSpPr/>
          <p:nvPr/>
        </p:nvSpPr>
        <p:spPr>
          <a:xfrm>
            <a:off x="516980" y="1389617"/>
            <a:ext cx="4998039" cy="954107"/>
          </a:xfrm>
          <a:prstGeom prst="rect">
            <a:avLst/>
          </a:prstGeom>
        </p:spPr>
        <p:txBody>
          <a:bodyPr wrap="square">
            <a:spAutoFit/>
          </a:bodyPr>
          <a:lstStyle/>
          <a:p>
            <a:pPr algn="just"/>
            <a:r>
              <a:rPr lang="en-US" sz="1400" dirty="0">
                <a:latin typeface="+mj-lt"/>
              </a:rPr>
              <a:t>This initiative, launched in collaboration with the World Bank, MNRE and SBI seeks to capitalize upon the </a:t>
            </a:r>
            <a:r>
              <a:rPr lang="en-US" sz="1400" b="1" dirty="0">
                <a:solidFill>
                  <a:srgbClr val="C00000"/>
                </a:solidFill>
                <a:latin typeface="+mj-lt"/>
              </a:rPr>
              <a:t>time-of-day variability</a:t>
            </a:r>
            <a:r>
              <a:rPr lang="en-US" sz="1400" dirty="0">
                <a:latin typeface="+mj-lt"/>
              </a:rPr>
              <a:t> of solar energy to build a global ecosystem of interconnected renewable energy resources.</a:t>
            </a:r>
          </a:p>
        </p:txBody>
      </p:sp>
      <p:grpSp>
        <p:nvGrpSpPr>
          <p:cNvPr id="47" name="Group 46">
            <a:extLst>
              <a:ext uri="{FF2B5EF4-FFF2-40B4-BE49-F238E27FC236}">
                <a16:creationId xmlns:a16="http://schemas.microsoft.com/office/drawing/2014/main" id="{5A1C25A4-AA95-4B55-839E-189D602EFBD1}"/>
              </a:ext>
            </a:extLst>
          </p:cNvPr>
          <p:cNvGrpSpPr/>
          <p:nvPr/>
        </p:nvGrpSpPr>
        <p:grpSpPr>
          <a:xfrm>
            <a:off x="10706667" y="917994"/>
            <a:ext cx="435718" cy="403903"/>
            <a:chOff x="3335449" y="3301206"/>
            <a:chExt cx="244475" cy="355600"/>
          </a:xfrm>
          <a:solidFill>
            <a:srgbClr val="F6AD4C"/>
          </a:solidFill>
        </p:grpSpPr>
        <p:sp>
          <p:nvSpPr>
            <p:cNvPr id="48" name="Freeform 10072">
              <a:extLst>
                <a:ext uri="{FF2B5EF4-FFF2-40B4-BE49-F238E27FC236}">
                  <a16:creationId xmlns:a16="http://schemas.microsoft.com/office/drawing/2014/main" id="{B8C65A5F-A93F-4DEE-AB6B-15063AD9882F}"/>
                </a:ext>
              </a:extLst>
            </p:cNvPr>
            <p:cNvSpPr>
              <a:spLocks noEditPoints="1"/>
            </p:cNvSpPr>
            <p:nvPr/>
          </p:nvSpPr>
          <p:spPr bwMode="auto">
            <a:xfrm>
              <a:off x="3335449" y="3301206"/>
              <a:ext cx="244475" cy="355600"/>
            </a:xfrm>
            <a:custGeom>
              <a:avLst/>
              <a:gdLst>
                <a:gd name="T0" fmla="*/ 471 w 618"/>
                <a:gd name="T1" fmla="*/ 342 h 897"/>
                <a:gd name="T2" fmla="*/ 512 w 618"/>
                <a:gd name="T3" fmla="*/ 348 h 897"/>
                <a:gd name="T4" fmla="*/ 520 w 618"/>
                <a:gd name="T5" fmla="*/ 385 h 897"/>
                <a:gd name="T6" fmla="*/ 512 w 618"/>
                <a:gd name="T7" fmla="*/ 430 h 897"/>
                <a:gd name="T8" fmla="*/ 539 w 618"/>
                <a:gd name="T9" fmla="*/ 443 h 897"/>
                <a:gd name="T10" fmla="*/ 557 w 618"/>
                <a:gd name="T11" fmla="*/ 480 h 897"/>
                <a:gd name="T12" fmla="*/ 551 w 618"/>
                <a:gd name="T13" fmla="*/ 532 h 897"/>
                <a:gd name="T14" fmla="*/ 573 w 618"/>
                <a:gd name="T15" fmla="*/ 565 h 897"/>
                <a:gd name="T16" fmla="*/ 560 w 618"/>
                <a:gd name="T17" fmla="*/ 625 h 897"/>
                <a:gd name="T18" fmla="*/ 581 w 618"/>
                <a:gd name="T19" fmla="*/ 673 h 897"/>
                <a:gd name="T20" fmla="*/ 571 w 618"/>
                <a:gd name="T21" fmla="*/ 705 h 897"/>
                <a:gd name="T22" fmla="*/ 470 w 618"/>
                <a:gd name="T23" fmla="*/ 738 h 897"/>
                <a:gd name="T24" fmla="*/ 238 w 618"/>
                <a:gd name="T25" fmla="*/ 786 h 897"/>
                <a:gd name="T26" fmla="*/ 173 w 618"/>
                <a:gd name="T27" fmla="*/ 539 h 897"/>
                <a:gd name="T28" fmla="*/ 230 w 618"/>
                <a:gd name="T29" fmla="*/ 424 h 897"/>
                <a:gd name="T30" fmla="*/ 279 w 618"/>
                <a:gd name="T31" fmla="*/ 356 h 897"/>
                <a:gd name="T32" fmla="*/ 320 w 618"/>
                <a:gd name="T33" fmla="*/ 391 h 897"/>
                <a:gd name="T34" fmla="*/ 371 w 618"/>
                <a:gd name="T35" fmla="*/ 382 h 897"/>
                <a:gd name="T36" fmla="*/ 295 w 618"/>
                <a:gd name="T37" fmla="*/ 300 h 897"/>
                <a:gd name="T38" fmla="*/ 403 w 618"/>
                <a:gd name="T39" fmla="*/ 111 h 897"/>
                <a:gd name="T40" fmla="*/ 429 w 618"/>
                <a:gd name="T41" fmla="*/ 66 h 897"/>
                <a:gd name="T42" fmla="*/ 487 w 618"/>
                <a:gd name="T43" fmla="*/ 54 h 897"/>
                <a:gd name="T44" fmla="*/ 540 w 618"/>
                <a:gd name="T45" fmla="*/ 107 h 897"/>
                <a:gd name="T46" fmla="*/ 544 w 618"/>
                <a:gd name="T47" fmla="*/ 151 h 897"/>
                <a:gd name="T48" fmla="*/ 464 w 618"/>
                <a:gd name="T49" fmla="*/ 304 h 897"/>
                <a:gd name="T50" fmla="*/ 395 w 618"/>
                <a:gd name="T51" fmla="*/ 263 h 897"/>
                <a:gd name="T52" fmla="*/ 417 w 618"/>
                <a:gd name="T53" fmla="*/ 265 h 897"/>
                <a:gd name="T54" fmla="*/ 457 w 618"/>
                <a:gd name="T55" fmla="*/ 277 h 897"/>
                <a:gd name="T56" fmla="*/ 484 w 618"/>
                <a:gd name="T57" fmla="*/ 258 h 897"/>
                <a:gd name="T58" fmla="*/ 464 w 618"/>
                <a:gd name="T59" fmla="*/ 209 h 897"/>
                <a:gd name="T60" fmla="*/ 422 w 618"/>
                <a:gd name="T61" fmla="*/ 200 h 897"/>
                <a:gd name="T62" fmla="*/ 400 w 618"/>
                <a:gd name="T63" fmla="*/ 217 h 897"/>
                <a:gd name="T64" fmla="*/ 256 w 618"/>
                <a:gd name="T65" fmla="*/ 31 h 897"/>
                <a:gd name="T66" fmla="*/ 177 w 618"/>
                <a:gd name="T67" fmla="*/ 108 h 897"/>
                <a:gd name="T68" fmla="*/ 274 w 618"/>
                <a:gd name="T69" fmla="*/ 251 h 897"/>
                <a:gd name="T70" fmla="*/ 240 w 618"/>
                <a:gd name="T71" fmla="*/ 329 h 897"/>
                <a:gd name="T72" fmla="*/ 177 w 618"/>
                <a:gd name="T73" fmla="*/ 442 h 897"/>
                <a:gd name="T74" fmla="*/ 122 w 618"/>
                <a:gd name="T75" fmla="*/ 526 h 897"/>
                <a:gd name="T76" fmla="*/ 293 w 618"/>
                <a:gd name="T77" fmla="*/ 815 h 897"/>
                <a:gd name="T78" fmla="*/ 540 w 618"/>
                <a:gd name="T79" fmla="*/ 763 h 897"/>
                <a:gd name="T80" fmla="*/ 604 w 618"/>
                <a:gd name="T81" fmla="*/ 729 h 897"/>
                <a:gd name="T82" fmla="*/ 618 w 618"/>
                <a:gd name="T83" fmla="*/ 684 h 897"/>
                <a:gd name="T84" fmla="*/ 608 w 618"/>
                <a:gd name="T85" fmla="*/ 600 h 897"/>
                <a:gd name="T86" fmla="*/ 601 w 618"/>
                <a:gd name="T87" fmla="*/ 535 h 897"/>
                <a:gd name="T88" fmla="*/ 592 w 618"/>
                <a:gd name="T89" fmla="*/ 485 h 897"/>
                <a:gd name="T90" fmla="*/ 578 w 618"/>
                <a:gd name="T91" fmla="*/ 431 h 897"/>
                <a:gd name="T92" fmla="*/ 554 w 618"/>
                <a:gd name="T93" fmla="*/ 386 h 897"/>
                <a:gd name="T94" fmla="*/ 541 w 618"/>
                <a:gd name="T95" fmla="*/ 321 h 897"/>
                <a:gd name="T96" fmla="*/ 492 w 618"/>
                <a:gd name="T97" fmla="*/ 302 h 897"/>
                <a:gd name="T98" fmla="*/ 546 w 618"/>
                <a:gd name="T99" fmla="*/ 192 h 897"/>
                <a:gd name="T100" fmla="*/ 581 w 618"/>
                <a:gd name="T101" fmla="*/ 99 h 897"/>
                <a:gd name="T102" fmla="*/ 480 w 618"/>
                <a:gd name="T103" fmla="*/ 26 h 897"/>
                <a:gd name="T104" fmla="*/ 387 w 618"/>
                <a:gd name="T105" fmla="*/ 25 h 897"/>
                <a:gd name="T106" fmla="*/ 381 w 618"/>
                <a:gd name="T107" fmla="*/ 184 h 897"/>
                <a:gd name="T108" fmla="*/ 352 w 618"/>
                <a:gd name="T109" fmla="*/ 352 h 897"/>
                <a:gd name="T110" fmla="*/ 302 w 618"/>
                <a:gd name="T111" fmla="*/ 259 h 897"/>
                <a:gd name="T112" fmla="*/ 237 w 618"/>
                <a:gd name="T113" fmla="*/ 130 h 897"/>
                <a:gd name="T114" fmla="*/ 236 w 618"/>
                <a:gd name="T115" fmla="*/ 84 h 897"/>
                <a:gd name="T116" fmla="*/ 305 w 618"/>
                <a:gd name="T117" fmla="*/ 31 h 897"/>
                <a:gd name="T118" fmla="*/ 359 w 618"/>
                <a:gd name="T119" fmla="*/ 61 h 897"/>
                <a:gd name="T120" fmla="*/ 397 w 618"/>
                <a:gd name="T121" fmla="*/ 10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8" h="897">
                  <a:moveTo>
                    <a:pt x="62" y="598"/>
                  </a:moveTo>
                  <a:lnTo>
                    <a:pt x="51" y="563"/>
                  </a:lnTo>
                  <a:lnTo>
                    <a:pt x="84" y="551"/>
                  </a:lnTo>
                  <a:lnTo>
                    <a:pt x="95" y="586"/>
                  </a:lnTo>
                  <a:lnTo>
                    <a:pt x="62" y="598"/>
                  </a:lnTo>
                  <a:close/>
                  <a:moveTo>
                    <a:pt x="471" y="342"/>
                  </a:moveTo>
                  <a:lnTo>
                    <a:pt x="471" y="342"/>
                  </a:lnTo>
                  <a:lnTo>
                    <a:pt x="474" y="341"/>
                  </a:lnTo>
                  <a:lnTo>
                    <a:pt x="480" y="340"/>
                  </a:lnTo>
                  <a:lnTo>
                    <a:pt x="489" y="340"/>
                  </a:lnTo>
                  <a:lnTo>
                    <a:pt x="497" y="341"/>
                  </a:lnTo>
                  <a:lnTo>
                    <a:pt x="506" y="343"/>
                  </a:lnTo>
                  <a:lnTo>
                    <a:pt x="509" y="344"/>
                  </a:lnTo>
                  <a:lnTo>
                    <a:pt x="512" y="348"/>
                  </a:lnTo>
                  <a:lnTo>
                    <a:pt x="516" y="351"/>
                  </a:lnTo>
                  <a:lnTo>
                    <a:pt x="518" y="354"/>
                  </a:lnTo>
                  <a:lnTo>
                    <a:pt x="519" y="359"/>
                  </a:lnTo>
                  <a:lnTo>
                    <a:pt x="520" y="365"/>
                  </a:lnTo>
                  <a:lnTo>
                    <a:pt x="521" y="369"/>
                  </a:lnTo>
                  <a:lnTo>
                    <a:pt x="521" y="374"/>
                  </a:lnTo>
                  <a:lnTo>
                    <a:pt x="520" y="385"/>
                  </a:lnTo>
                  <a:lnTo>
                    <a:pt x="518" y="394"/>
                  </a:lnTo>
                  <a:lnTo>
                    <a:pt x="515" y="407"/>
                  </a:lnTo>
                  <a:lnTo>
                    <a:pt x="512" y="416"/>
                  </a:lnTo>
                  <a:lnTo>
                    <a:pt x="511" y="419"/>
                  </a:lnTo>
                  <a:lnTo>
                    <a:pt x="511" y="422"/>
                  </a:lnTo>
                  <a:lnTo>
                    <a:pt x="511" y="426"/>
                  </a:lnTo>
                  <a:lnTo>
                    <a:pt x="512" y="430"/>
                  </a:lnTo>
                  <a:lnTo>
                    <a:pt x="513" y="432"/>
                  </a:lnTo>
                  <a:lnTo>
                    <a:pt x="516" y="435"/>
                  </a:lnTo>
                  <a:lnTo>
                    <a:pt x="519" y="436"/>
                  </a:lnTo>
                  <a:lnTo>
                    <a:pt x="522" y="437"/>
                  </a:lnTo>
                  <a:lnTo>
                    <a:pt x="528" y="438"/>
                  </a:lnTo>
                  <a:lnTo>
                    <a:pt x="535" y="441"/>
                  </a:lnTo>
                  <a:lnTo>
                    <a:pt x="539" y="443"/>
                  </a:lnTo>
                  <a:lnTo>
                    <a:pt x="544" y="448"/>
                  </a:lnTo>
                  <a:lnTo>
                    <a:pt x="548" y="452"/>
                  </a:lnTo>
                  <a:lnTo>
                    <a:pt x="551" y="456"/>
                  </a:lnTo>
                  <a:lnTo>
                    <a:pt x="553" y="461"/>
                  </a:lnTo>
                  <a:lnTo>
                    <a:pt x="555" y="468"/>
                  </a:lnTo>
                  <a:lnTo>
                    <a:pt x="556" y="473"/>
                  </a:lnTo>
                  <a:lnTo>
                    <a:pt x="557" y="480"/>
                  </a:lnTo>
                  <a:lnTo>
                    <a:pt x="557" y="486"/>
                  </a:lnTo>
                  <a:lnTo>
                    <a:pt x="557" y="492"/>
                  </a:lnTo>
                  <a:lnTo>
                    <a:pt x="555" y="505"/>
                  </a:lnTo>
                  <a:lnTo>
                    <a:pt x="551" y="517"/>
                  </a:lnTo>
                  <a:lnTo>
                    <a:pt x="549" y="522"/>
                  </a:lnTo>
                  <a:lnTo>
                    <a:pt x="549" y="526"/>
                  </a:lnTo>
                  <a:lnTo>
                    <a:pt x="551" y="532"/>
                  </a:lnTo>
                  <a:lnTo>
                    <a:pt x="554" y="535"/>
                  </a:lnTo>
                  <a:lnTo>
                    <a:pt x="558" y="539"/>
                  </a:lnTo>
                  <a:lnTo>
                    <a:pt x="562" y="543"/>
                  </a:lnTo>
                  <a:lnTo>
                    <a:pt x="567" y="549"/>
                  </a:lnTo>
                  <a:lnTo>
                    <a:pt x="569" y="554"/>
                  </a:lnTo>
                  <a:lnTo>
                    <a:pt x="571" y="559"/>
                  </a:lnTo>
                  <a:lnTo>
                    <a:pt x="573" y="565"/>
                  </a:lnTo>
                  <a:lnTo>
                    <a:pt x="574" y="570"/>
                  </a:lnTo>
                  <a:lnTo>
                    <a:pt x="574" y="575"/>
                  </a:lnTo>
                  <a:lnTo>
                    <a:pt x="574" y="587"/>
                  </a:lnTo>
                  <a:lnTo>
                    <a:pt x="571" y="599"/>
                  </a:lnTo>
                  <a:lnTo>
                    <a:pt x="567" y="611"/>
                  </a:lnTo>
                  <a:lnTo>
                    <a:pt x="561" y="622"/>
                  </a:lnTo>
                  <a:lnTo>
                    <a:pt x="560" y="625"/>
                  </a:lnTo>
                  <a:lnTo>
                    <a:pt x="560" y="630"/>
                  </a:lnTo>
                  <a:lnTo>
                    <a:pt x="560" y="633"/>
                  </a:lnTo>
                  <a:lnTo>
                    <a:pt x="562" y="637"/>
                  </a:lnTo>
                  <a:lnTo>
                    <a:pt x="568" y="645"/>
                  </a:lnTo>
                  <a:lnTo>
                    <a:pt x="573" y="654"/>
                  </a:lnTo>
                  <a:lnTo>
                    <a:pt x="577" y="664"/>
                  </a:lnTo>
                  <a:lnTo>
                    <a:pt x="581" y="673"/>
                  </a:lnTo>
                  <a:lnTo>
                    <a:pt x="581" y="679"/>
                  </a:lnTo>
                  <a:lnTo>
                    <a:pt x="582" y="683"/>
                  </a:lnTo>
                  <a:lnTo>
                    <a:pt x="581" y="688"/>
                  </a:lnTo>
                  <a:lnTo>
                    <a:pt x="579" y="693"/>
                  </a:lnTo>
                  <a:lnTo>
                    <a:pt x="577" y="697"/>
                  </a:lnTo>
                  <a:lnTo>
                    <a:pt x="575" y="701"/>
                  </a:lnTo>
                  <a:lnTo>
                    <a:pt x="571" y="705"/>
                  </a:lnTo>
                  <a:lnTo>
                    <a:pt x="567" y="708"/>
                  </a:lnTo>
                  <a:lnTo>
                    <a:pt x="556" y="715"/>
                  </a:lnTo>
                  <a:lnTo>
                    <a:pt x="544" y="720"/>
                  </a:lnTo>
                  <a:lnTo>
                    <a:pt x="533" y="723"/>
                  </a:lnTo>
                  <a:lnTo>
                    <a:pt x="520" y="728"/>
                  </a:lnTo>
                  <a:lnTo>
                    <a:pt x="494" y="733"/>
                  </a:lnTo>
                  <a:lnTo>
                    <a:pt x="470" y="738"/>
                  </a:lnTo>
                  <a:lnTo>
                    <a:pt x="438" y="745"/>
                  </a:lnTo>
                  <a:lnTo>
                    <a:pt x="405" y="751"/>
                  </a:lnTo>
                  <a:lnTo>
                    <a:pt x="371" y="757"/>
                  </a:lnTo>
                  <a:lnTo>
                    <a:pt x="337" y="764"/>
                  </a:lnTo>
                  <a:lnTo>
                    <a:pt x="304" y="770"/>
                  </a:lnTo>
                  <a:lnTo>
                    <a:pt x="270" y="778"/>
                  </a:lnTo>
                  <a:lnTo>
                    <a:pt x="238" y="786"/>
                  </a:lnTo>
                  <a:lnTo>
                    <a:pt x="205" y="795"/>
                  </a:lnTo>
                  <a:lnTo>
                    <a:pt x="134" y="570"/>
                  </a:lnTo>
                  <a:lnTo>
                    <a:pt x="142" y="567"/>
                  </a:lnTo>
                  <a:lnTo>
                    <a:pt x="149" y="563"/>
                  </a:lnTo>
                  <a:lnTo>
                    <a:pt x="156" y="557"/>
                  </a:lnTo>
                  <a:lnTo>
                    <a:pt x="161" y="552"/>
                  </a:lnTo>
                  <a:lnTo>
                    <a:pt x="173" y="539"/>
                  </a:lnTo>
                  <a:lnTo>
                    <a:pt x="183" y="525"/>
                  </a:lnTo>
                  <a:lnTo>
                    <a:pt x="192" y="509"/>
                  </a:lnTo>
                  <a:lnTo>
                    <a:pt x="200" y="493"/>
                  </a:lnTo>
                  <a:lnTo>
                    <a:pt x="208" y="477"/>
                  </a:lnTo>
                  <a:lnTo>
                    <a:pt x="215" y="460"/>
                  </a:lnTo>
                  <a:lnTo>
                    <a:pt x="222" y="442"/>
                  </a:lnTo>
                  <a:lnTo>
                    <a:pt x="230" y="424"/>
                  </a:lnTo>
                  <a:lnTo>
                    <a:pt x="239" y="407"/>
                  </a:lnTo>
                  <a:lnTo>
                    <a:pt x="248" y="390"/>
                  </a:lnTo>
                  <a:lnTo>
                    <a:pt x="254" y="383"/>
                  </a:lnTo>
                  <a:lnTo>
                    <a:pt x="259" y="375"/>
                  </a:lnTo>
                  <a:lnTo>
                    <a:pt x="265" y="368"/>
                  </a:lnTo>
                  <a:lnTo>
                    <a:pt x="272" y="361"/>
                  </a:lnTo>
                  <a:lnTo>
                    <a:pt x="279" y="356"/>
                  </a:lnTo>
                  <a:lnTo>
                    <a:pt x="287" y="351"/>
                  </a:lnTo>
                  <a:lnTo>
                    <a:pt x="295" y="345"/>
                  </a:lnTo>
                  <a:lnTo>
                    <a:pt x="304" y="341"/>
                  </a:lnTo>
                  <a:lnTo>
                    <a:pt x="308" y="353"/>
                  </a:lnTo>
                  <a:lnTo>
                    <a:pt x="312" y="366"/>
                  </a:lnTo>
                  <a:lnTo>
                    <a:pt x="315" y="378"/>
                  </a:lnTo>
                  <a:lnTo>
                    <a:pt x="320" y="391"/>
                  </a:lnTo>
                  <a:lnTo>
                    <a:pt x="322" y="397"/>
                  </a:lnTo>
                  <a:lnTo>
                    <a:pt x="324" y="399"/>
                  </a:lnTo>
                  <a:lnTo>
                    <a:pt x="328" y="401"/>
                  </a:lnTo>
                  <a:lnTo>
                    <a:pt x="332" y="402"/>
                  </a:lnTo>
                  <a:lnTo>
                    <a:pt x="337" y="401"/>
                  </a:lnTo>
                  <a:lnTo>
                    <a:pt x="340" y="400"/>
                  </a:lnTo>
                  <a:lnTo>
                    <a:pt x="371" y="382"/>
                  </a:lnTo>
                  <a:lnTo>
                    <a:pt x="403" y="365"/>
                  </a:lnTo>
                  <a:lnTo>
                    <a:pt x="420" y="358"/>
                  </a:lnTo>
                  <a:lnTo>
                    <a:pt x="436" y="351"/>
                  </a:lnTo>
                  <a:lnTo>
                    <a:pt x="453" y="347"/>
                  </a:lnTo>
                  <a:lnTo>
                    <a:pt x="470" y="342"/>
                  </a:lnTo>
                  <a:lnTo>
                    <a:pt x="471" y="342"/>
                  </a:lnTo>
                  <a:close/>
                  <a:moveTo>
                    <a:pt x="295" y="300"/>
                  </a:moveTo>
                  <a:lnTo>
                    <a:pt x="294" y="296"/>
                  </a:lnTo>
                  <a:lnTo>
                    <a:pt x="295" y="299"/>
                  </a:lnTo>
                  <a:lnTo>
                    <a:pt x="295" y="300"/>
                  </a:lnTo>
                  <a:close/>
                  <a:moveTo>
                    <a:pt x="400" y="217"/>
                  </a:moveTo>
                  <a:lnTo>
                    <a:pt x="402" y="179"/>
                  </a:lnTo>
                  <a:lnTo>
                    <a:pt x="403" y="144"/>
                  </a:lnTo>
                  <a:lnTo>
                    <a:pt x="403" y="111"/>
                  </a:lnTo>
                  <a:lnTo>
                    <a:pt x="403" y="82"/>
                  </a:lnTo>
                  <a:lnTo>
                    <a:pt x="407" y="82"/>
                  </a:lnTo>
                  <a:lnTo>
                    <a:pt x="411" y="81"/>
                  </a:lnTo>
                  <a:lnTo>
                    <a:pt x="414" y="80"/>
                  </a:lnTo>
                  <a:lnTo>
                    <a:pt x="418" y="78"/>
                  </a:lnTo>
                  <a:lnTo>
                    <a:pt x="424" y="73"/>
                  </a:lnTo>
                  <a:lnTo>
                    <a:pt x="429" y="66"/>
                  </a:lnTo>
                  <a:lnTo>
                    <a:pt x="435" y="60"/>
                  </a:lnTo>
                  <a:lnTo>
                    <a:pt x="438" y="54"/>
                  </a:lnTo>
                  <a:lnTo>
                    <a:pt x="441" y="46"/>
                  </a:lnTo>
                  <a:lnTo>
                    <a:pt x="443" y="41"/>
                  </a:lnTo>
                  <a:lnTo>
                    <a:pt x="458" y="43"/>
                  </a:lnTo>
                  <a:lnTo>
                    <a:pt x="473" y="47"/>
                  </a:lnTo>
                  <a:lnTo>
                    <a:pt x="487" y="54"/>
                  </a:lnTo>
                  <a:lnTo>
                    <a:pt x="501" y="60"/>
                  </a:lnTo>
                  <a:lnTo>
                    <a:pt x="513" y="69"/>
                  </a:lnTo>
                  <a:lnTo>
                    <a:pt x="525" y="76"/>
                  </a:lnTo>
                  <a:lnTo>
                    <a:pt x="536" y="85"/>
                  </a:lnTo>
                  <a:lnTo>
                    <a:pt x="545" y="93"/>
                  </a:lnTo>
                  <a:lnTo>
                    <a:pt x="542" y="99"/>
                  </a:lnTo>
                  <a:lnTo>
                    <a:pt x="540" y="107"/>
                  </a:lnTo>
                  <a:lnTo>
                    <a:pt x="538" y="114"/>
                  </a:lnTo>
                  <a:lnTo>
                    <a:pt x="537" y="123"/>
                  </a:lnTo>
                  <a:lnTo>
                    <a:pt x="537" y="131"/>
                  </a:lnTo>
                  <a:lnTo>
                    <a:pt x="538" y="140"/>
                  </a:lnTo>
                  <a:lnTo>
                    <a:pt x="539" y="143"/>
                  </a:lnTo>
                  <a:lnTo>
                    <a:pt x="541" y="147"/>
                  </a:lnTo>
                  <a:lnTo>
                    <a:pt x="544" y="151"/>
                  </a:lnTo>
                  <a:lnTo>
                    <a:pt x="548" y="154"/>
                  </a:lnTo>
                  <a:lnTo>
                    <a:pt x="534" y="173"/>
                  </a:lnTo>
                  <a:lnTo>
                    <a:pt x="521" y="192"/>
                  </a:lnTo>
                  <a:lnTo>
                    <a:pt x="510" y="211"/>
                  </a:lnTo>
                  <a:lnTo>
                    <a:pt x="499" y="230"/>
                  </a:lnTo>
                  <a:lnTo>
                    <a:pt x="480" y="269"/>
                  </a:lnTo>
                  <a:lnTo>
                    <a:pt x="464" y="304"/>
                  </a:lnTo>
                  <a:lnTo>
                    <a:pt x="443" y="309"/>
                  </a:lnTo>
                  <a:lnTo>
                    <a:pt x="422" y="317"/>
                  </a:lnTo>
                  <a:lnTo>
                    <a:pt x="401" y="326"/>
                  </a:lnTo>
                  <a:lnTo>
                    <a:pt x="379" y="336"/>
                  </a:lnTo>
                  <a:lnTo>
                    <a:pt x="386" y="313"/>
                  </a:lnTo>
                  <a:lnTo>
                    <a:pt x="391" y="289"/>
                  </a:lnTo>
                  <a:lnTo>
                    <a:pt x="395" y="263"/>
                  </a:lnTo>
                  <a:lnTo>
                    <a:pt x="398" y="237"/>
                  </a:lnTo>
                  <a:lnTo>
                    <a:pt x="400" y="242"/>
                  </a:lnTo>
                  <a:lnTo>
                    <a:pt x="402" y="246"/>
                  </a:lnTo>
                  <a:lnTo>
                    <a:pt x="405" y="252"/>
                  </a:lnTo>
                  <a:lnTo>
                    <a:pt x="408" y="256"/>
                  </a:lnTo>
                  <a:lnTo>
                    <a:pt x="412" y="260"/>
                  </a:lnTo>
                  <a:lnTo>
                    <a:pt x="417" y="265"/>
                  </a:lnTo>
                  <a:lnTo>
                    <a:pt x="422" y="268"/>
                  </a:lnTo>
                  <a:lnTo>
                    <a:pt x="427" y="271"/>
                  </a:lnTo>
                  <a:lnTo>
                    <a:pt x="434" y="274"/>
                  </a:lnTo>
                  <a:lnTo>
                    <a:pt x="439" y="276"/>
                  </a:lnTo>
                  <a:lnTo>
                    <a:pt x="445" y="277"/>
                  </a:lnTo>
                  <a:lnTo>
                    <a:pt x="452" y="277"/>
                  </a:lnTo>
                  <a:lnTo>
                    <a:pt x="457" y="277"/>
                  </a:lnTo>
                  <a:lnTo>
                    <a:pt x="462" y="276"/>
                  </a:lnTo>
                  <a:lnTo>
                    <a:pt x="467" y="274"/>
                  </a:lnTo>
                  <a:lnTo>
                    <a:pt x="471" y="272"/>
                  </a:lnTo>
                  <a:lnTo>
                    <a:pt x="475" y="270"/>
                  </a:lnTo>
                  <a:lnTo>
                    <a:pt x="478" y="267"/>
                  </a:lnTo>
                  <a:lnTo>
                    <a:pt x="482" y="262"/>
                  </a:lnTo>
                  <a:lnTo>
                    <a:pt x="484" y="258"/>
                  </a:lnTo>
                  <a:lnTo>
                    <a:pt x="486" y="252"/>
                  </a:lnTo>
                  <a:lnTo>
                    <a:pt x="486" y="244"/>
                  </a:lnTo>
                  <a:lnTo>
                    <a:pt x="485" y="237"/>
                  </a:lnTo>
                  <a:lnTo>
                    <a:pt x="482" y="229"/>
                  </a:lnTo>
                  <a:lnTo>
                    <a:pt x="477" y="222"/>
                  </a:lnTo>
                  <a:lnTo>
                    <a:pt x="471" y="216"/>
                  </a:lnTo>
                  <a:lnTo>
                    <a:pt x="464" y="209"/>
                  </a:lnTo>
                  <a:lnTo>
                    <a:pt x="456" y="205"/>
                  </a:lnTo>
                  <a:lnTo>
                    <a:pt x="450" y="202"/>
                  </a:lnTo>
                  <a:lnTo>
                    <a:pt x="444" y="200"/>
                  </a:lnTo>
                  <a:lnTo>
                    <a:pt x="438" y="199"/>
                  </a:lnTo>
                  <a:lnTo>
                    <a:pt x="431" y="199"/>
                  </a:lnTo>
                  <a:lnTo>
                    <a:pt x="426" y="199"/>
                  </a:lnTo>
                  <a:lnTo>
                    <a:pt x="422" y="200"/>
                  </a:lnTo>
                  <a:lnTo>
                    <a:pt x="417" y="201"/>
                  </a:lnTo>
                  <a:lnTo>
                    <a:pt x="412" y="203"/>
                  </a:lnTo>
                  <a:lnTo>
                    <a:pt x="409" y="206"/>
                  </a:lnTo>
                  <a:lnTo>
                    <a:pt x="405" y="209"/>
                  </a:lnTo>
                  <a:lnTo>
                    <a:pt x="403" y="212"/>
                  </a:lnTo>
                  <a:lnTo>
                    <a:pt x="400" y="217"/>
                  </a:lnTo>
                  <a:lnTo>
                    <a:pt x="400" y="217"/>
                  </a:lnTo>
                  <a:close/>
                  <a:moveTo>
                    <a:pt x="347" y="0"/>
                  </a:moveTo>
                  <a:lnTo>
                    <a:pt x="330" y="2"/>
                  </a:lnTo>
                  <a:lnTo>
                    <a:pt x="313" y="5"/>
                  </a:lnTo>
                  <a:lnTo>
                    <a:pt x="298" y="10"/>
                  </a:lnTo>
                  <a:lnTo>
                    <a:pt x="284" y="15"/>
                  </a:lnTo>
                  <a:lnTo>
                    <a:pt x="269" y="23"/>
                  </a:lnTo>
                  <a:lnTo>
                    <a:pt x="256" y="31"/>
                  </a:lnTo>
                  <a:lnTo>
                    <a:pt x="243" y="40"/>
                  </a:lnTo>
                  <a:lnTo>
                    <a:pt x="231" y="48"/>
                  </a:lnTo>
                  <a:lnTo>
                    <a:pt x="212" y="66"/>
                  </a:lnTo>
                  <a:lnTo>
                    <a:pt x="197" y="82"/>
                  </a:lnTo>
                  <a:lnTo>
                    <a:pt x="188" y="95"/>
                  </a:lnTo>
                  <a:lnTo>
                    <a:pt x="183" y="101"/>
                  </a:lnTo>
                  <a:lnTo>
                    <a:pt x="177" y="108"/>
                  </a:lnTo>
                  <a:lnTo>
                    <a:pt x="185" y="115"/>
                  </a:lnTo>
                  <a:lnTo>
                    <a:pt x="203" y="136"/>
                  </a:lnTo>
                  <a:lnTo>
                    <a:pt x="219" y="157"/>
                  </a:lnTo>
                  <a:lnTo>
                    <a:pt x="235" y="180"/>
                  </a:lnTo>
                  <a:lnTo>
                    <a:pt x="249" y="204"/>
                  </a:lnTo>
                  <a:lnTo>
                    <a:pt x="262" y="227"/>
                  </a:lnTo>
                  <a:lnTo>
                    <a:pt x="274" y="251"/>
                  </a:lnTo>
                  <a:lnTo>
                    <a:pt x="285" y="274"/>
                  </a:lnTo>
                  <a:lnTo>
                    <a:pt x="294" y="295"/>
                  </a:lnTo>
                  <a:lnTo>
                    <a:pt x="281" y="301"/>
                  </a:lnTo>
                  <a:lnTo>
                    <a:pt x="270" y="307"/>
                  </a:lnTo>
                  <a:lnTo>
                    <a:pt x="259" y="313"/>
                  </a:lnTo>
                  <a:lnTo>
                    <a:pt x="249" y="321"/>
                  </a:lnTo>
                  <a:lnTo>
                    <a:pt x="240" y="329"/>
                  </a:lnTo>
                  <a:lnTo>
                    <a:pt x="232" y="338"/>
                  </a:lnTo>
                  <a:lnTo>
                    <a:pt x="225" y="348"/>
                  </a:lnTo>
                  <a:lnTo>
                    <a:pt x="218" y="357"/>
                  </a:lnTo>
                  <a:lnTo>
                    <a:pt x="205" y="377"/>
                  </a:lnTo>
                  <a:lnTo>
                    <a:pt x="194" y="399"/>
                  </a:lnTo>
                  <a:lnTo>
                    <a:pt x="186" y="420"/>
                  </a:lnTo>
                  <a:lnTo>
                    <a:pt x="177" y="442"/>
                  </a:lnTo>
                  <a:lnTo>
                    <a:pt x="165" y="470"/>
                  </a:lnTo>
                  <a:lnTo>
                    <a:pt x="153" y="496"/>
                  </a:lnTo>
                  <a:lnTo>
                    <a:pt x="146" y="506"/>
                  </a:lnTo>
                  <a:lnTo>
                    <a:pt x="139" y="516"/>
                  </a:lnTo>
                  <a:lnTo>
                    <a:pt x="131" y="523"/>
                  </a:lnTo>
                  <a:lnTo>
                    <a:pt x="122" y="529"/>
                  </a:lnTo>
                  <a:lnTo>
                    <a:pt x="122" y="526"/>
                  </a:lnTo>
                  <a:lnTo>
                    <a:pt x="113" y="501"/>
                  </a:lnTo>
                  <a:lnTo>
                    <a:pt x="0" y="540"/>
                  </a:lnTo>
                  <a:lnTo>
                    <a:pt x="109" y="897"/>
                  </a:lnTo>
                  <a:lnTo>
                    <a:pt x="222" y="858"/>
                  </a:lnTo>
                  <a:lnTo>
                    <a:pt x="215" y="836"/>
                  </a:lnTo>
                  <a:lnTo>
                    <a:pt x="255" y="825"/>
                  </a:lnTo>
                  <a:lnTo>
                    <a:pt x="293" y="815"/>
                  </a:lnTo>
                  <a:lnTo>
                    <a:pt x="332" y="806"/>
                  </a:lnTo>
                  <a:lnTo>
                    <a:pt x="372" y="799"/>
                  </a:lnTo>
                  <a:lnTo>
                    <a:pt x="411" y="792"/>
                  </a:lnTo>
                  <a:lnTo>
                    <a:pt x="451" y="783"/>
                  </a:lnTo>
                  <a:lnTo>
                    <a:pt x="490" y="775"/>
                  </a:lnTo>
                  <a:lnTo>
                    <a:pt x="528" y="766"/>
                  </a:lnTo>
                  <a:lnTo>
                    <a:pt x="540" y="763"/>
                  </a:lnTo>
                  <a:lnTo>
                    <a:pt x="553" y="759"/>
                  </a:lnTo>
                  <a:lnTo>
                    <a:pt x="565" y="755"/>
                  </a:lnTo>
                  <a:lnTo>
                    <a:pt x="575" y="750"/>
                  </a:lnTo>
                  <a:lnTo>
                    <a:pt x="586" y="745"/>
                  </a:lnTo>
                  <a:lnTo>
                    <a:pt x="595" y="737"/>
                  </a:lnTo>
                  <a:lnTo>
                    <a:pt x="600" y="733"/>
                  </a:lnTo>
                  <a:lnTo>
                    <a:pt x="604" y="729"/>
                  </a:lnTo>
                  <a:lnTo>
                    <a:pt x="607" y="723"/>
                  </a:lnTo>
                  <a:lnTo>
                    <a:pt x="611" y="717"/>
                  </a:lnTo>
                  <a:lnTo>
                    <a:pt x="614" y="713"/>
                  </a:lnTo>
                  <a:lnTo>
                    <a:pt x="616" y="707"/>
                  </a:lnTo>
                  <a:lnTo>
                    <a:pt x="617" y="701"/>
                  </a:lnTo>
                  <a:lnTo>
                    <a:pt x="618" y="696"/>
                  </a:lnTo>
                  <a:lnTo>
                    <a:pt x="618" y="684"/>
                  </a:lnTo>
                  <a:lnTo>
                    <a:pt x="617" y="672"/>
                  </a:lnTo>
                  <a:lnTo>
                    <a:pt x="614" y="661"/>
                  </a:lnTo>
                  <a:lnTo>
                    <a:pt x="609" y="649"/>
                  </a:lnTo>
                  <a:lnTo>
                    <a:pt x="604" y="638"/>
                  </a:lnTo>
                  <a:lnTo>
                    <a:pt x="599" y="629"/>
                  </a:lnTo>
                  <a:lnTo>
                    <a:pt x="604" y="615"/>
                  </a:lnTo>
                  <a:lnTo>
                    <a:pt x="608" y="600"/>
                  </a:lnTo>
                  <a:lnTo>
                    <a:pt x="610" y="585"/>
                  </a:lnTo>
                  <a:lnTo>
                    <a:pt x="610" y="570"/>
                  </a:lnTo>
                  <a:lnTo>
                    <a:pt x="609" y="563"/>
                  </a:lnTo>
                  <a:lnTo>
                    <a:pt x="608" y="556"/>
                  </a:lnTo>
                  <a:lnTo>
                    <a:pt x="606" y="549"/>
                  </a:lnTo>
                  <a:lnTo>
                    <a:pt x="604" y="542"/>
                  </a:lnTo>
                  <a:lnTo>
                    <a:pt x="601" y="535"/>
                  </a:lnTo>
                  <a:lnTo>
                    <a:pt x="596" y="530"/>
                  </a:lnTo>
                  <a:lnTo>
                    <a:pt x="592" y="523"/>
                  </a:lnTo>
                  <a:lnTo>
                    <a:pt x="587" y="518"/>
                  </a:lnTo>
                  <a:lnTo>
                    <a:pt x="589" y="509"/>
                  </a:lnTo>
                  <a:lnTo>
                    <a:pt x="591" y="501"/>
                  </a:lnTo>
                  <a:lnTo>
                    <a:pt x="592" y="493"/>
                  </a:lnTo>
                  <a:lnTo>
                    <a:pt x="592" y="485"/>
                  </a:lnTo>
                  <a:lnTo>
                    <a:pt x="592" y="476"/>
                  </a:lnTo>
                  <a:lnTo>
                    <a:pt x="591" y="468"/>
                  </a:lnTo>
                  <a:lnTo>
                    <a:pt x="590" y="459"/>
                  </a:lnTo>
                  <a:lnTo>
                    <a:pt x="588" y="452"/>
                  </a:lnTo>
                  <a:lnTo>
                    <a:pt x="586" y="444"/>
                  </a:lnTo>
                  <a:lnTo>
                    <a:pt x="583" y="437"/>
                  </a:lnTo>
                  <a:lnTo>
                    <a:pt x="578" y="431"/>
                  </a:lnTo>
                  <a:lnTo>
                    <a:pt x="574" y="424"/>
                  </a:lnTo>
                  <a:lnTo>
                    <a:pt x="569" y="419"/>
                  </a:lnTo>
                  <a:lnTo>
                    <a:pt x="563" y="414"/>
                  </a:lnTo>
                  <a:lnTo>
                    <a:pt x="557" y="409"/>
                  </a:lnTo>
                  <a:lnTo>
                    <a:pt x="550" y="406"/>
                  </a:lnTo>
                  <a:lnTo>
                    <a:pt x="552" y="397"/>
                  </a:lnTo>
                  <a:lnTo>
                    <a:pt x="554" y="386"/>
                  </a:lnTo>
                  <a:lnTo>
                    <a:pt x="555" y="376"/>
                  </a:lnTo>
                  <a:lnTo>
                    <a:pt x="555" y="366"/>
                  </a:lnTo>
                  <a:lnTo>
                    <a:pt x="554" y="356"/>
                  </a:lnTo>
                  <a:lnTo>
                    <a:pt x="553" y="347"/>
                  </a:lnTo>
                  <a:lnTo>
                    <a:pt x="550" y="337"/>
                  </a:lnTo>
                  <a:lnTo>
                    <a:pt x="545" y="327"/>
                  </a:lnTo>
                  <a:lnTo>
                    <a:pt x="541" y="321"/>
                  </a:lnTo>
                  <a:lnTo>
                    <a:pt x="536" y="315"/>
                  </a:lnTo>
                  <a:lnTo>
                    <a:pt x="529" y="310"/>
                  </a:lnTo>
                  <a:lnTo>
                    <a:pt x="522" y="307"/>
                  </a:lnTo>
                  <a:lnTo>
                    <a:pt x="515" y="305"/>
                  </a:lnTo>
                  <a:lnTo>
                    <a:pt x="507" y="303"/>
                  </a:lnTo>
                  <a:lnTo>
                    <a:pt x="500" y="302"/>
                  </a:lnTo>
                  <a:lnTo>
                    <a:pt x="492" y="302"/>
                  </a:lnTo>
                  <a:lnTo>
                    <a:pt x="490" y="302"/>
                  </a:lnTo>
                  <a:lnTo>
                    <a:pt x="489" y="302"/>
                  </a:lnTo>
                  <a:lnTo>
                    <a:pt x="497" y="280"/>
                  </a:lnTo>
                  <a:lnTo>
                    <a:pt x="508" y="259"/>
                  </a:lnTo>
                  <a:lnTo>
                    <a:pt x="520" y="237"/>
                  </a:lnTo>
                  <a:lnTo>
                    <a:pt x="533" y="214"/>
                  </a:lnTo>
                  <a:lnTo>
                    <a:pt x="546" y="192"/>
                  </a:lnTo>
                  <a:lnTo>
                    <a:pt x="561" y="171"/>
                  </a:lnTo>
                  <a:lnTo>
                    <a:pt x="577" y="151"/>
                  </a:lnTo>
                  <a:lnTo>
                    <a:pt x="594" y="131"/>
                  </a:lnTo>
                  <a:lnTo>
                    <a:pt x="601" y="125"/>
                  </a:lnTo>
                  <a:lnTo>
                    <a:pt x="595" y="118"/>
                  </a:lnTo>
                  <a:lnTo>
                    <a:pt x="591" y="111"/>
                  </a:lnTo>
                  <a:lnTo>
                    <a:pt x="581" y="99"/>
                  </a:lnTo>
                  <a:lnTo>
                    <a:pt x="566" y="84"/>
                  </a:lnTo>
                  <a:lnTo>
                    <a:pt x="546" y="65"/>
                  </a:lnTo>
                  <a:lnTo>
                    <a:pt x="535" y="57"/>
                  </a:lnTo>
                  <a:lnTo>
                    <a:pt x="523" y="47"/>
                  </a:lnTo>
                  <a:lnTo>
                    <a:pt x="509" y="40"/>
                  </a:lnTo>
                  <a:lnTo>
                    <a:pt x="495" y="32"/>
                  </a:lnTo>
                  <a:lnTo>
                    <a:pt x="480" y="26"/>
                  </a:lnTo>
                  <a:lnTo>
                    <a:pt x="464" y="22"/>
                  </a:lnTo>
                  <a:lnTo>
                    <a:pt x="447" y="19"/>
                  </a:lnTo>
                  <a:lnTo>
                    <a:pt x="430" y="18"/>
                  </a:lnTo>
                  <a:lnTo>
                    <a:pt x="420" y="18"/>
                  </a:lnTo>
                  <a:lnTo>
                    <a:pt x="409" y="20"/>
                  </a:lnTo>
                  <a:lnTo>
                    <a:pt x="398" y="22"/>
                  </a:lnTo>
                  <a:lnTo>
                    <a:pt x="387" y="25"/>
                  </a:lnTo>
                  <a:lnTo>
                    <a:pt x="379" y="27"/>
                  </a:lnTo>
                  <a:lnTo>
                    <a:pt x="380" y="36"/>
                  </a:lnTo>
                  <a:lnTo>
                    <a:pt x="380" y="46"/>
                  </a:lnTo>
                  <a:lnTo>
                    <a:pt x="381" y="73"/>
                  </a:lnTo>
                  <a:lnTo>
                    <a:pt x="383" y="111"/>
                  </a:lnTo>
                  <a:lnTo>
                    <a:pt x="383" y="158"/>
                  </a:lnTo>
                  <a:lnTo>
                    <a:pt x="381" y="184"/>
                  </a:lnTo>
                  <a:lnTo>
                    <a:pt x="379" y="210"/>
                  </a:lnTo>
                  <a:lnTo>
                    <a:pt x="377" y="236"/>
                  </a:lnTo>
                  <a:lnTo>
                    <a:pt x="374" y="261"/>
                  </a:lnTo>
                  <a:lnTo>
                    <a:pt x="371" y="287"/>
                  </a:lnTo>
                  <a:lnTo>
                    <a:pt x="365" y="310"/>
                  </a:lnTo>
                  <a:lnTo>
                    <a:pt x="359" y="332"/>
                  </a:lnTo>
                  <a:lnTo>
                    <a:pt x="352" y="352"/>
                  </a:lnTo>
                  <a:lnTo>
                    <a:pt x="346" y="355"/>
                  </a:lnTo>
                  <a:lnTo>
                    <a:pt x="340" y="358"/>
                  </a:lnTo>
                  <a:lnTo>
                    <a:pt x="336" y="342"/>
                  </a:lnTo>
                  <a:lnTo>
                    <a:pt x="330" y="327"/>
                  </a:lnTo>
                  <a:lnTo>
                    <a:pt x="324" y="311"/>
                  </a:lnTo>
                  <a:lnTo>
                    <a:pt x="318" y="296"/>
                  </a:lnTo>
                  <a:lnTo>
                    <a:pt x="302" y="259"/>
                  </a:lnTo>
                  <a:lnTo>
                    <a:pt x="281" y="220"/>
                  </a:lnTo>
                  <a:lnTo>
                    <a:pt x="271" y="199"/>
                  </a:lnTo>
                  <a:lnTo>
                    <a:pt x="258" y="178"/>
                  </a:lnTo>
                  <a:lnTo>
                    <a:pt x="245" y="157"/>
                  </a:lnTo>
                  <a:lnTo>
                    <a:pt x="231" y="138"/>
                  </a:lnTo>
                  <a:lnTo>
                    <a:pt x="235" y="135"/>
                  </a:lnTo>
                  <a:lnTo>
                    <a:pt x="237" y="130"/>
                  </a:lnTo>
                  <a:lnTo>
                    <a:pt x="239" y="127"/>
                  </a:lnTo>
                  <a:lnTo>
                    <a:pt x="240" y="123"/>
                  </a:lnTo>
                  <a:lnTo>
                    <a:pt x="242" y="114"/>
                  </a:lnTo>
                  <a:lnTo>
                    <a:pt x="241" y="106"/>
                  </a:lnTo>
                  <a:lnTo>
                    <a:pt x="240" y="98"/>
                  </a:lnTo>
                  <a:lnTo>
                    <a:pt x="238" y="90"/>
                  </a:lnTo>
                  <a:lnTo>
                    <a:pt x="236" y="84"/>
                  </a:lnTo>
                  <a:lnTo>
                    <a:pt x="232" y="77"/>
                  </a:lnTo>
                  <a:lnTo>
                    <a:pt x="243" y="69"/>
                  </a:lnTo>
                  <a:lnTo>
                    <a:pt x="254" y="60"/>
                  </a:lnTo>
                  <a:lnTo>
                    <a:pt x="265" y="52"/>
                  </a:lnTo>
                  <a:lnTo>
                    <a:pt x="277" y="44"/>
                  </a:lnTo>
                  <a:lnTo>
                    <a:pt x="291" y="37"/>
                  </a:lnTo>
                  <a:lnTo>
                    <a:pt x="305" y="31"/>
                  </a:lnTo>
                  <a:lnTo>
                    <a:pt x="320" y="27"/>
                  </a:lnTo>
                  <a:lnTo>
                    <a:pt x="335" y="24"/>
                  </a:lnTo>
                  <a:lnTo>
                    <a:pt x="339" y="35"/>
                  </a:lnTo>
                  <a:lnTo>
                    <a:pt x="345" y="46"/>
                  </a:lnTo>
                  <a:lnTo>
                    <a:pt x="350" y="52"/>
                  </a:lnTo>
                  <a:lnTo>
                    <a:pt x="354" y="57"/>
                  </a:lnTo>
                  <a:lnTo>
                    <a:pt x="359" y="61"/>
                  </a:lnTo>
                  <a:lnTo>
                    <a:pt x="365" y="64"/>
                  </a:lnTo>
                  <a:lnTo>
                    <a:pt x="364" y="45"/>
                  </a:lnTo>
                  <a:lnTo>
                    <a:pt x="364" y="38"/>
                  </a:lnTo>
                  <a:lnTo>
                    <a:pt x="363" y="20"/>
                  </a:lnTo>
                  <a:lnTo>
                    <a:pt x="379" y="14"/>
                  </a:lnTo>
                  <a:lnTo>
                    <a:pt x="388" y="12"/>
                  </a:lnTo>
                  <a:lnTo>
                    <a:pt x="397" y="10"/>
                  </a:lnTo>
                  <a:lnTo>
                    <a:pt x="391" y="8"/>
                  </a:lnTo>
                  <a:lnTo>
                    <a:pt x="379" y="5"/>
                  </a:lnTo>
                  <a:lnTo>
                    <a:pt x="369" y="3"/>
                  </a:lnTo>
                  <a:lnTo>
                    <a:pt x="358" y="2"/>
                  </a:lnTo>
                  <a:lnTo>
                    <a:pt x="347"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10073">
              <a:extLst>
                <a:ext uri="{FF2B5EF4-FFF2-40B4-BE49-F238E27FC236}">
                  <a16:creationId xmlns:a16="http://schemas.microsoft.com/office/drawing/2014/main" id="{38BDCF86-27BA-4976-8BC4-8B54DC329D84}"/>
                </a:ext>
              </a:extLst>
            </p:cNvPr>
            <p:cNvSpPr>
              <a:spLocks/>
            </p:cNvSpPr>
            <p:nvPr/>
          </p:nvSpPr>
          <p:spPr bwMode="auto">
            <a:xfrm>
              <a:off x="3451336" y="3372643"/>
              <a:ext cx="28575" cy="31750"/>
            </a:xfrm>
            <a:custGeom>
              <a:avLst/>
              <a:gdLst>
                <a:gd name="T0" fmla="*/ 54 w 73"/>
                <a:gd name="T1" fmla="*/ 0 h 79"/>
                <a:gd name="T2" fmla="*/ 48 w 73"/>
                <a:gd name="T3" fmla="*/ 2 h 79"/>
                <a:gd name="T4" fmla="*/ 43 w 73"/>
                <a:gd name="T5" fmla="*/ 3 h 79"/>
                <a:gd name="T6" fmla="*/ 36 w 73"/>
                <a:gd name="T7" fmla="*/ 4 h 79"/>
                <a:gd name="T8" fmla="*/ 30 w 73"/>
                <a:gd name="T9" fmla="*/ 7 h 79"/>
                <a:gd name="T10" fmla="*/ 21 w 73"/>
                <a:gd name="T11" fmla="*/ 11 h 79"/>
                <a:gd name="T12" fmla="*/ 15 w 73"/>
                <a:gd name="T13" fmla="*/ 18 h 79"/>
                <a:gd name="T14" fmla="*/ 9 w 73"/>
                <a:gd name="T15" fmla="*/ 24 h 79"/>
                <a:gd name="T16" fmla="*/ 4 w 73"/>
                <a:gd name="T17" fmla="*/ 31 h 79"/>
                <a:gd name="T18" fmla="*/ 1 w 73"/>
                <a:gd name="T19" fmla="*/ 39 h 79"/>
                <a:gd name="T20" fmla="*/ 0 w 73"/>
                <a:gd name="T21" fmla="*/ 46 h 79"/>
                <a:gd name="T22" fmla="*/ 0 w 73"/>
                <a:gd name="T23" fmla="*/ 54 h 79"/>
                <a:gd name="T24" fmla="*/ 2 w 73"/>
                <a:gd name="T25" fmla="*/ 61 h 79"/>
                <a:gd name="T26" fmla="*/ 4 w 73"/>
                <a:gd name="T27" fmla="*/ 65 h 79"/>
                <a:gd name="T28" fmla="*/ 7 w 73"/>
                <a:gd name="T29" fmla="*/ 69 h 79"/>
                <a:gd name="T30" fmla="*/ 11 w 73"/>
                <a:gd name="T31" fmla="*/ 72 h 79"/>
                <a:gd name="T32" fmla="*/ 15 w 73"/>
                <a:gd name="T33" fmla="*/ 75 h 79"/>
                <a:gd name="T34" fmla="*/ 19 w 73"/>
                <a:gd name="T35" fmla="*/ 77 h 79"/>
                <a:gd name="T36" fmla="*/ 25 w 73"/>
                <a:gd name="T37" fmla="*/ 78 h 79"/>
                <a:gd name="T38" fmla="*/ 29 w 73"/>
                <a:gd name="T39" fmla="*/ 79 h 79"/>
                <a:gd name="T40" fmla="*/ 34 w 73"/>
                <a:gd name="T41" fmla="*/ 79 h 79"/>
                <a:gd name="T42" fmla="*/ 40 w 73"/>
                <a:gd name="T43" fmla="*/ 79 h 79"/>
                <a:gd name="T44" fmla="*/ 47 w 73"/>
                <a:gd name="T45" fmla="*/ 78 h 79"/>
                <a:gd name="T46" fmla="*/ 52 w 73"/>
                <a:gd name="T47" fmla="*/ 76 h 79"/>
                <a:gd name="T48" fmla="*/ 59 w 73"/>
                <a:gd name="T49" fmla="*/ 74 h 79"/>
                <a:gd name="T50" fmla="*/ 64 w 73"/>
                <a:gd name="T51" fmla="*/ 71 h 79"/>
                <a:gd name="T52" fmla="*/ 68 w 73"/>
                <a:gd name="T53" fmla="*/ 68 h 79"/>
                <a:gd name="T54" fmla="*/ 70 w 73"/>
                <a:gd name="T55" fmla="*/ 52 h 79"/>
                <a:gd name="T56" fmla="*/ 71 w 73"/>
                <a:gd name="T57" fmla="*/ 37 h 79"/>
                <a:gd name="T58" fmla="*/ 72 w 73"/>
                <a:gd name="T59" fmla="*/ 21 h 79"/>
                <a:gd name="T60" fmla="*/ 73 w 73"/>
                <a:gd name="T61" fmla="*/ 6 h 79"/>
                <a:gd name="T62" fmla="*/ 69 w 73"/>
                <a:gd name="T63" fmla="*/ 4 h 79"/>
                <a:gd name="T64" fmla="*/ 64 w 73"/>
                <a:gd name="T65" fmla="*/ 2 h 79"/>
                <a:gd name="T66" fmla="*/ 60 w 73"/>
                <a:gd name="T67" fmla="*/ 2 h 79"/>
                <a:gd name="T68" fmla="*/ 54 w 73"/>
                <a:gd name="T6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79">
                  <a:moveTo>
                    <a:pt x="54" y="0"/>
                  </a:moveTo>
                  <a:lnTo>
                    <a:pt x="48" y="2"/>
                  </a:lnTo>
                  <a:lnTo>
                    <a:pt x="43" y="3"/>
                  </a:lnTo>
                  <a:lnTo>
                    <a:pt x="36" y="4"/>
                  </a:lnTo>
                  <a:lnTo>
                    <a:pt x="30" y="7"/>
                  </a:lnTo>
                  <a:lnTo>
                    <a:pt x="21" y="11"/>
                  </a:lnTo>
                  <a:lnTo>
                    <a:pt x="15" y="18"/>
                  </a:lnTo>
                  <a:lnTo>
                    <a:pt x="9" y="24"/>
                  </a:lnTo>
                  <a:lnTo>
                    <a:pt x="4" y="31"/>
                  </a:lnTo>
                  <a:lnTo>
                    <a:pt x="1" y="39"/>
                  </a:lnTo>
                  <a:lnTo>
                    <a:pt x="0" y="46"/>
                  </a:lnTo>
                  <a:lnTo>
                    <a:pt x="0" y="54"/>
                  </a:lnTo>
                  <a:lnTo>
                    <a:pt x="2" y="61"/>
                  </a:lnTo>
                  <a:lnTo>
                    <a:pt x="4" y="65"/>
                  </a:lnTo>
                  <a:lnTo>
                    <a:pt x="7" y="69"/>
                  </a:lnTo>
                  <a:lnTo>
                    <a:pt x="11" y="72"/>
                  </a:lnTo>
                  <a:lnTo>
                    <a:pt x="15" y="75"/>
                  </a:lnTo>
                  <a:lnTo>
                    <a:pt x="19" y="77"/>
                  </a:lnTo>
                  <a:lnTo>
                    <a:pt x="25" y="78"/>
                  </a:lnTo>
                  <a:lnTo>
                    <a:pt x="29" y="79"/>
                  </a:lnTo>
                  <a:lnTo>
                    <a:pt x="34" y="79"/>
                  </a:lnTo>
                  <a:lnTo>
                    <a:pt x="40" y="79"/>
                  </a:lnTo>
                  <a:lnTo>
                    <a:pt x="47" y="78"/>
                  </a:lnTo>
                  <a:lnTo>
                    <a:pt x="52" y="76"/>
                  </a:lnTo>
                  <a:lnTo>
                    <a:pt x="59" y="74"/>
                  </a:lnTo>
                  <a:lnTo>
                    <a:pt x="64" y="71"/>
                  </a:lnTo>
                  <a:lnTo>
                    <a:pt x="68" y="68"/>
                  </a:lnTo>
                  <a:lnTo>
                    <a:pt x="70" y="52"/>
                  </a:lnTo>
                  <a:lnTo>
                    <a:pt x="71" y="37"/>
                  </a:lnTo>
                  <a:lnTo>
                    <a:pt x="72" y="21"/>
                  </a:lnTo>
                  <a:lnTo>
                    <a:pt x="73" y="6"/>
                  </a:lnTo>
                  <a:lnTo>
                    <a:pt x="69" y="4"/>
                  </a:lnTo>
                  <a:lnTo>
                    <a:pt x="64" y="2"/>
                  </a:lnTo>
                  <a:lnTo>
                    <a:pt x="60" y="2"/>
                  </a:lnTo>
                  <a:lnTo>
                    <a:pt x="54" y="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0" name="Freeform 10189">
              <a:extLst>
                <a:ext uri="{FF2B5EF4-FFF2-40B4-BE49-F238E27FC236}">
                  <a16:creationId xmlns:a16="http://schemas.microsoft.com/office/drawing/2014/main" id="{C61315B3-7B47-460B-9A65-0F98A25DC4E2}"/>
                </a:ext>
              </a:extLst>
            </p:cNvPr>
            <p:cNvSpPr>
              <a:spLocks/>
            </p:cNvSpPr>
            <p:nvPr/>
          </p:nvSpPr>
          <p:spPr bwMode="auto">
            <a:xfrm>
              <a:off x="3492611" y="3378993"/>
              <a:ext cx="34925" cy="31750"/>
            </a:xfrm>
            <a:custGeom>
              <a:avLst/>
              <a:gdLst>
                <a:gd name="T0" fmla="*/ 0 w 88"/>
                <a:gd name="T1" fmla="*/ 40 h 80"/>
                <a:gd name="T2" fmla="*/ 2 w 88"/>
                <a:gd name="T3" fmla="*/ 45 h 80"/>
                <a:gd name="T4" fmla="*/ 4 w 88"/>
                <a:gd name="T5" fmla="*/ 49 h 80"/>
                <a:gd name="T6" fmla="*/ 7 w 88"/>
                <a:gd name="T7" fmla="*/ 55 h 80"/>
                <a:gd name="T8" fmla="*/ 10 w 88"/>
                <a:gd name="T9" fmla="*/ 59 h 80"/>
                <a:gd name="T10" fmla="*/ 14 w 88"/>
                <a:gd name="T11" fmla="*/ 63 h 80"/>
                <a:gd name="T12" fmla="*/ 19 w 88"/>
                <a:gd name="T13" fmla="*/ 68 h 80"/>
                <a:gd name="T14" fmla="*/ 24 w 88"/>
                <a:gd name="T15" fmla="*/ 72 h 80"/>
                <a:gd name="T16" fmla="*/ 29 w 88"/>
                <a:gd name="T17" fmla="*/ 75 h 80"/>
                <a:gd name="T18" fmla="*/ 38 w 88"/>
                <a:gd name="T19" fmla="*/ 78 h 80"/>
                <a:gd name="T20" fmla="*/ 46 w 88"/>
                <a:gd name="T21" fmla="*/ 80 h 80"/>
                <a:gd name="T22" fmla="*/ 55 w 88"/>
                <a:gd name="T23" fmla="*/ 80 h 80"/>
                <a:gd name="T24" fmla="*/ 63 w 88"/>
                <a:gd name="T25" fmla="*/ 79 h 80"/>
                <a:gd name="T26" fmla="*/ 71 w 88"/>
                <a:gd name="T27" fmla="*/ 77 h 80"/>
                <a:gd name="T28" fmla="*/ 77 w 88"/>
                <a:gd name="T29" fmla="*/ 74 h 80"/>
                <a:gd name="T30" fmla="*/ 81 w 88"/>
                <a:gd name="T31" fmla="*/ 69 h 80"/>
                <a:gd name="T32" fmla="*/ 86 w 88"/>
                <a:gd name="T33" fmla="*/ 62 h 80"/>
                <a:gd name="T34" fmla="*/ 88 w 88"/>
                <a:gd name="T35" fmla="*/ 55 h 80"/>
                <a:gd name="T36" fmla="*/ 88 w 88"/>
                <a:gd name="T37" fmla="*/ 47 h 80"/>
                <a:gd name="T38" fmla="*/ 87 w 88"/>
                <a:gd name="T39" fmla="*/ 39 h 80"/>
                <a:gd name="T40" fmla="*/ 84 w 88"/>
                <a:gd name="T41" fmla="*/ 31 h 80"/>
                <a:gd name="T42" fmla="*/ 79 w 88"/>
                <a:gd name="T43" fmla="*/ 24 h 80"/>
                <a:gd name="T44" fmla="*/ 73 w 88"/>
                <a:gd name="T45" fmla="*/ 17 h 80"/>
                <a:gd name="T46" fmla="*/ 66 w 88"/>
                <a:gd name="T47" fmla="*/ 11 h 80"/>
                <a:gd name="T48" fmla="*/ 58 w 88"/>
                <a:gd name="T49" fmla="*/ 7 h 80"/>
                <a:gd name="T50" fmla="*/ 49 w 88"/>
                <a:gd name="T51" fmla="*/ 3 h 80"/>
                <a:gd name="T52" fmla="*/ 41 w 88"/>
                <a:gd name="T53" fmla="*/ 0 h 80"/>
                <a:gd name="T54" fmla="*/ 32 w 88"/>
                <a:gd name="T55" fmla="*/ 0 h 80"/>
                <a:gd name="T56" fmla="*/ 25 w 88"/>
                <a:gd name="T57" fmla="*/ 2 h 80"/>
                <a:gd name="T58" fmla="*/ 18 w 88"/>
                <a:gd name="T59" fmla="*/ 4 h 80"/>
                <a:gd name="T60" fmla="*/ 11 w 88"/>
                <a:gd name="T61" fmla="*/ 8 h 80"/>
                <a:gd name="T62" fmla="*/ 6 w 88"/>
                <a:gd name="T63" fmla="*/ 12 h 80"/>
                <a:gd name="T64" fmla="*/ 2 w 88"/>
                <a:gd name="T65" fmla="*/ 19 h 80"/>
                <a:gd name="T66" fmla="*/ 0 w 88"/>
                <a:gd name="T67"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0" y="40"/>
                  </a:moveTo>
                  <a:lnTo>
                    <a:pt x="2" y="45"/>
                  </a:lnTo>
                  <a:lnTo>
                    <a:pt x="4" y="49"/>
                  </a:lnTo>
                  <a:lnTo>
                    <a:pt x="7" y="55"/>
                  </a:lnTo>
                  <a:lnTo>
                    <a:pt x="10" y="59"/>
                  </a:lnTo>
                  <a:lnTo>
                    <a:pt x="14" y="63"/>
                  </a:lnTo>
                  <a:lnTo>
                    <a:pt x="19" y="68"/>
                  </a:lnTo>
                  <a:lnTo>
                    <a:pt x="24" y="72"/>
                  </a:lnTo>
                  <a:lnTo>
                    <a:pt x="29" y="75"/>
                  </a:lnTo>
                  <a:lnTo>
                    <a:pt x="38" y="78"/>
                  </a:lnTo>
                  <a:lnTo>
                    <a:pt x="46" y="80"/>
                  </a:lnTo>
                  <a:lnTo>
                    <a:pt x="55" y="80"/>
                  </a:lnTo>
                  <a:lnTo>
                    <a:pt x="63" y="79"/>
                  </a:lnTo>
                  <a:lnTo>
                    <a:pt x="71" y="77"/>
                  </a:lnTo>
                  <a:lnTo>
                    <a:pt x="77" y="74"/>
                  </a:lnTo>
                  <a:lnTo>
                    <a:pt x="81" y="69"/>
                  </a:lnTo>
                  <a:lnTo>
                    <a:pt x="86" y="62"/>
                  </a:lnTo>
                  <a:lnTo>
                    <a:pt x="88" y="55"/>
                  </a:lnTo>
                  <a:lnTo>
                    <a:pt x="88" y="47"/>
                  </a:lnTo>
                  <a:lnTo>
                    <a:pt x="87" y="39"/>
                  </a:lnTo>
                  <a:lnTo>
                    <a:pt x="84" y="31"/>
                  </a:lnTo>
                  <a:lnTo>
                    <a:pt x="79" y="24"/>
                  </a:lnTo>
                  <a:lnTo>
                    <a:pt x="73" y="17"/>
                  </a:lnTo>
                  <a:lnTo>
                    <a:pt x="66" y="11"/>
                  </a:lnTo>
                  <a:lnTo>
                    <a:pt x="58" y="7"/>
                  </a:lnTo>
                  <a:lnTo>
                    <a:pt x="49" y="3"/>
                  </a:lnTo>
                  <a:lnTo>
                    <a:pt x="41" y="0"/>
                  </a:lnTo>
                  <a:lnTo>
                    <a:pt x="32" y="0"/>
                  </a:lnTo>
                  <a:lnTo>
                    <a:pt x="25" y="2"/>
                  </a:lnTo>
                  <a:lnTo>
                    <a:pt x="18" y="4"/>
                  </a:lnTo>
                  <a:lnTo>
                    <a:pt x="11" y="8"/>
                  </a:lnTo>
                  <a:lnTo>
                    <a:pt x="6" y="12"/>
                  </a:lnTo>
                  <a:lnTo>
                    <a:pt x="2" y="19"/>
                  </a:lnTo>
                  <a:lnTo>
                    <a:pt x="0" y="40"/>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pic>
        <p:nvPicPr>
          <p:cNvPr id="52" name="Graphic 51" descr="Classroom">
            <a:extLst>
              <a:ext uri="{FF2B5EF4-FFF2-40B4-BE49-F238E27FC236}">
                <a16:creationId xmlns:a16="http://schemas.microsoft.com/office/drawing/2014/main" id="{95CD7143-BFF1-4618-881B-4793C0B654C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729640" y="3953319"/>
            <a:ext cx="434556" cy="434556"/>
          </a:xfrm>
          <a:prstGeom prst="rect">
            <a:avLst/>
          </a:prstGeom>
        </p:spPr>
      </p:pic>
      <p:pic>
        <p:nvPicPr>
          <p:cNvPr id="54" name="Graphic 53" descr="Open book">
            <a:extLst>
              <a:ext uri="{FF2B5EF4-FFF2-40B4-BE49-F238E27FC236}">
                <a16:creationId xmlns:a16="http://schemas.microsoft.com/office/drawing/2014/main" id="{E8D72C05-1B8B-4393-8596-CB0796D2895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759313" y="3952096"/>
            <a:ext cx="467781" cy="467781"/>
          </a:xfrm>
          <a:prstGeom prst="rect">
            <a:avLst/>
          </a:prstGeom>
        </p:spPr>
      </p:pic>
      <p:sp>
        <p:nvSpPr>
          <p:cNvPr id="28" name="Rectangle 27">
            <a:extLst>
              <a:ext uri="{FF2B5EF4-FFF2-40B4-BE49-F238E27FC236}">
                <a16:creationId xmlns:a16="http://schemas.microsoft.com/office/drawing/2014/main" id="{734B2174-350C-4C68-99A4-A9866FD71D48}"/>
              </a:ext>
            </a:extLst>
          </p:cNvPr>
          <p:cNvSpPr/>
          <p:nvPr/>
        </p:nvSpPr>
        <p:spPr>
          <a:xfrm>
            <a:off x="6419847" y="2906041"/>
            <a:ext cx="4892293" cy="738664"/>
          </a:xfrm>
          <a:prstGeom prst="rect">
            <a:avLst/>
          </a:prstGeom>
        </p:spPr>
        <p:txBody>
          <a:bodyPr wrap="square">
            <a:spAutoFit/>
          </a:bodyPr>
          <a:lstStyle/>
          <a:p>
            <a:pPr algn="just"/>
            <a:r>
              <a:rPr lang="en-US" sz="1400" dirty="0"/>
              <a:t>Establishment of a </a:t>
            </a:r>
            <a:r>
              <a:rPr lang="en-US" sz="1400" b="1" dirty="0">
                <a:solidFill>
                  <a:srgbClr val="C00000"/>
                </a:solidFill>
              </a:rPr>
              <a:t>dedicated financing vehicle </a:t>
            </a:r>
            <a:r>
              <a:rPr lang="en-US" sz="1400" dirty="0"/>
              <a:t>to drive solar investments in ISA member countries is under discussion.</a:t>
            </a:r>
            <a:endParaRPr lang="en-US" sz="1400" dirty="0">
              <a:solidFill>
                <a:srgbClr val="F5821F"/>
              </a:solidFill>
            </a:endParaRPr>
          </a:p>
        </p:txBody>
      </p:sp>
      <p:sp>
        <p:nvSpPr>
          <p:cNvPr id="31" name="Rectangle 30">
            <a:extLst>
              <a:ext uri="{FF2B5EF4-FFF2-40B4-BE49-F238E27FC236}">
                <a16:creationId xmlns:a16="http://schemas.microsoft.com/office/drawing/2014/main" id="{BA4E0208-882F-4AEF-B770-211636D51415}"/>
              </a:ext>
            </a:extLst>
          </p:cNvPr>
          <p:cNvSpPr/>
          <p:nvPr/>
        </p:nvSpPr>
        <p:spPr>
          <a:xfrm>
            <a:off x="6387460" y="2416687"/>
            <a:ext cx="4892293" cy="4846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id="{A9197EE0-D152-4FB8-BF29-49EE9366188A}"/>
              </a:ext>
            </a:extLst>
          </p:cNvPr>
          <p:cNvSpPr/>
          <p:nvPr/>
        </p:nvSpPr>
        <p:spPr>
          <a:xfrm>
            <a:off x="6460032" y="2480194"/>
            <a:ext cx="4870055" cy="369332"/>
          </a:xfrm>
          <a:prstGeom prst="rect">
            <a:avLst/>
          </a:prstGeom>
        </p:spPr>
        <p:txBody>
          <a:bodyPr wrap="square">
            <a:spAutoFit/>
          </a:bodyPr>
          <a:lstStyle/>
          <a:p>
            <a:r>
              <a:rPr lang="en-US" b="1" dirty="0">
                <a:solidFill>
                  <a:srgbClr val="C00000"/>
                </a:solidFill>
                <a:latin typeface="+mj-lt"/>
              </a:rPr>
              <a:t>World Solar Bank</a:t>
            </a:r>
          </a:p>
        </p:txBody>
      </p:sp>
      <p:pic>
        <p:nvPicPr>
          <p:cNvPr id="3" name="Graphic 2" descr="Bank">
            <a:extLst>
              <a:ext uri="{FF2B5EF4-FFF2-40B4-BE49-F238E27FC236}">
                <a16:creationId xmlns:a16="http://schemas.microsoft.com/office/drawing/2014/main" id="{AE57DA79-6629-43E0-BA14-E0EBE6E2FCF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727548" y="2407795"/>
            <a:ext cx="518446" cy="518446"/>
          </a:xfrm>
          <a:prstGeom prst="rect">
            <a:avLst/>
          </a:prstGeom>
        </p:spPr>
      </p:pic>
      <p:sp>
        <p:nvSpPr>
          <p:cNvPr id="40" name="Rectangle 39">
            <a:extLst>
              <a:ext uri="{FF2B5EF4-FFF2-40B4-BE49-F238E27FC236}">
                <a16:creationId xmlns:a16="http://schemas.microsoft.com/office/drawing/2014/main" id="{1CC08C94-A11D-4859-8483-5ABC9336CB4C}"/>
              </a:ext>
            </a:extLst>
          </p:cNvPr>
          <p:cNvSpPr/>
          <p:nvPr/>
        </p:nvSpPr>
        <p:spPr>
          <a:xfrm>
            <a:off x="3672091" y="5986089"/>
            <a:ext cx="4892293" cy="738664"/>
          </a:xfrm>
          <a:prstGeom prst="rect">
            <a:avLst/>
          </a:prstGeom>
        </p:spPr>
        <p:txBody>
          <a:bodyPr wrap="square">
            <a:spAutoFit/>
          </a:bodyPr>
          <a:lstStyle/>
          <a:p>
            <a:pPr algn="just"/>
            <a:r>
              <a:rPr lang="en-US" sz="1400" dirty="0"/>
              <a:t>Corpus worth USD </a:t>
            </a:r>
            <a:r>
              <a:rPr lang="en-US" sz="1400" b="1" dirty="0">
                <a:solidFill>
                  <a:srgbClr val="C00000"/>
                </a:solidFill>
              </a:rPr>
              <a:t>3.5 million </a:t>
            </a:r>
            <a:r>
              <a:rPr lang="en-US" sz="1400" dirty="0"/>
              <a:t>mobilized from three Indian states (Haryana, MP, Karnataka) for giving annual awards to scientists and research community.</a:t>
            </a:r>
            <a:endParaRPr lang="en-US" sz="1400" dirty="0">
              <a:highlight>
                <a:srgbClr val="FFFF00"/>
              </a:highlight>
            </a:endParaRPr>
          </a:p>
        </p:txBody>
      </p:sp>
      <p:sp>
        <p:nvSpPr>
          <p:cNvPr id="41" name="Rectangle 40">
            <a:extLst>
              <a:ext uri="{FF2B5EF4-FFF2-40B4-BE49-F238E27FC236}">
                <a16:creationId xmlns:a16="http://schemas.microsoft.com/office/drawing/2014/main" id="{6C0C3B24-A289-43C9-9647-650D43BFC10B}"/>
              </a:ext>
            </a:extLst>
          </p:cNvPr>
          <p:cNvSpPr/>
          <p:nvPr/>
        </p:nvSpPr>
        <p:spPr>
          <a:xfrm>
            <a:off x="3649853" y="5492312"/>
            <a:ext cx="4892293" cy="48463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id="{A125C6FE-EB95-417E-8018-4C43C62611A3}"/>
              </a:ext>
            </a:extLst>
          </p:cNvPr>
          <p:cNvSpPr/>
          <p:nvPr/>
        </p:nvSpPr>
        <p:spPr>
          <a:xfrm>
            <a:off x="3672091" y="5556167"/>
            <a:ext cx="4870055" cy="369332"/>
          </a:xfrm>
          <a:prstGeom prst="rect">
            <a:avLst/>
          </a:prstGeom>
        </p:spPr>
        <p:txBody>
          <a:bodyPr wrap="square">
            <a:spAutoFit/>
          </a:bodyPr>
          <a:lstStyle/>
          <a:p>
            <a:r>
              <a:rPr lang="en-US" b="1" dirty="0">
                <a:solidFill>
                  <a:srgbClr val="C00000"/>
                </a:solidFill>
                <a:latin typeface="+mj-lt"/>
              </a:rPr>
              <a:t>ISA Solar Awards</a:t>
            </a:r>
          </a:p>
        </p:txBody>
      </p:sp>
      <p:pic>
        <p:nvPicPr>
          <p:cNvPr id="6" name="Graphic 5" descr="Trophy">
            <a:extLst>
              <a:ext uri="{FF2B5EF4-FFF2-40B4-BE49-F238E27FC236}">
                <a16:creationId xmlns:a16="http://schemas.microsoft.com/office/drawing/2014/main" id="{245E0B52-13B2-4631-BAA1-C10912C5161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833596" y="5476555"/>
            <a:ext cx="491540" cy="491540"/>
          </a:xfrm>
          <a:prstGeom prst="rect">
            <a:avLst/>
          </a:prstGeom>
        </p:spPr>
      </p:pic>
    </p:spTree>
    <p:extLst>
      <p:ext uri="{BB962C8B-B14F-4D97-AF65-F5344CB8AC3E}">
        <p14:creationId xmlns:p14="http://schemas.microsoft.com/office/powerpoint/2010/main" val="1649851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338D"/>
      </a:dk2>
      <a:lt2>
        <a:srgbClr val="005EB8"/>
      </a:lt2>
      <a:accent1>
        <a:srgbClr val="0091DA"/>
      </a:accent1>
      <a:accent2>
        <a:srgbClr val="483698"/>
      </a:accent2>
      <a:accent3>
        <a:srgbClr val="470A68"/>
      </a:accent3>
      <a:accent4>
        <a:srgbClr val="6D2077"/>
      </a:accent4>
      <a:accent5>
        <a:srgbClr val="00A3A1"/>
      </a:accent5>
      <a:accent6>
        <a:srgbClr val="C6007E"/>
      </a:accent6>
      <a:hlink>
        <a:srgbClr val="0091DA"/>
      </a:hlink>
      <a:folHlink>
        <a:srgbClr val="0091D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338D"/>
      </a:dk2>
      <a:lt2>
        <a:srgbClr val="005EB8"/>
      </a:lt2>
      <a:accent1>
        <a:srgbClr val="0091DA"/>
      </a:accent1>
      <a:accent2>
        <a:srgbClr val="483698"/>
      </a:accent2>
      <a:accent3>
        <a:srgbClr val="470A68"/>
      </a:accent3>
      <a:accent4>
        <a:srgbClr val="6D2077"/>
      </a:accent4>
      <a:accent5>
        <a:srgbClr val="00A3A1"/>
      </a:accent5>
      <a:accent6>
        <a:srgbClr val="C6007E"/>
      </a:accent6>
      <a:hlink>
        <a:srgbClr val="0091DA"/>
      </a:hlink>
      <a:folHlink>
        <a:srgbClr val="0091D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338D"/>
      </a:dk2>
      <a:lt2>
        <a:srgbClr val="005EB8"/>
      </a:lt2>
      <a:accent1>
        <a:srgbClr val="0091DA"/>
      </a:accent1>
      <a:accent2>
        <a:srgbClr val="483698"/>
      </a:accent2>
      <a:accent3>
        <a:srgbClr val="470A68"/>
      </a:accent3>
      <a:accent4>
        <a:srgbClr val="6D2077"/>
      </a:accent4>
      <a:accent5>
        <a:srgbClr val="00A3A1"/>
      </a:accent5>
      <a:accent6>
        <a:srgbClr val="C6007E"/>
      </a:accent6>
      <a:hlink>
        <a:srgbClr val="0091DA"/>
      </a:hlink>
      <a:folHlink>
        <a:srgbClr val="0091D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A7A7A7"/>
      </a:dk2>
      <a:lt2>
        <a:srgbClr val="535353"/>
      </a:lt2>
      <a:accent1>
        <a:srgbClr val="707070"/>
      </a:accent1>
      <a:accent2>
        <a:srgbClr val="ECE1D7"/>
      </a:accent2>
      <a:accent3>
        <a:srgbClr val="545557"/>
      </a:accent3>
      <a:accent4>
        <a:srgbClr val="91969B"/>
      </a:accent4>
      <a:accent5>
        <a:srgbClr val="4B5050"/>
      </a:accent5>
      <a:accent6>
        <a:srgbClr val="515457"/>
      </a:accent6>
      <a:hlink>
        <a:srgbClr val="0000FF"/>
      </a:hlink>
      <a:folHlink>
        <a:srgbClr val="FF00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0338D"/>
      </a:dk2>
      <a:lt2>
        <a:srgbClr val="005EB8"/>
      </a:lt2>
      <a:accent1>
        <a:srgbClr val="0091DA"/>
      </a:accent1>
      <a:accent2>
        <a:srgbClr val="483698"/>
      </a:accent2>
      <a:accent3>
        <a:srgbClr val="470A68"/>
      </a:accent3>
      <a:accent4>
        <a:srgbClr val="6D2077"/>
      </a:accent4>
      <a:accent5>
        <a:srgbClr val="00A3A1"/>
      </a:accent5>
      <a:accent6>
        <a:srgbClr val="C6007E"/>
      </a:accent6>
      <a:hlink>
        <a:srgbClr val="0091DA"/>
      </a:hlink>
      <a:folHlink>
        <a:srgbClr val="0091DA"/>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KPMG Widescreen Standard Template</Template>
  <TotalTime>2215</TotalTime>
  <Words>1662</Words>
  <Application>Microsoft Office PowerPoint</Application>
  <PresentationFormat>Widescreen</PresentationFormat>
  <Paragraphs>223</Paragraphs>
  <Slides>10</Slides>
  <Notes>9</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10</vt:i4>
      </vt:variant>
    </vt:vector>
  </HeadingPairs>
  <TitlesOfParts>
    <vt:vector size="20" baseType="lpstr">
      <vt:lpstr>Arial</vt:lpstr>
      <vt:lpstr>Calibri</vt:lpstr>
      <vt:lpstr>Symbol</vt:lpstr>
      <vt:lpstr>Times New Roman</vt:lpstr>
      <vt:lpstr>Univers</vt:lpstr>
      <vt:lpstr>Wingdings</vt:lpstr>
      <vt:lpstr>Office Theme</vt:lpstr>
      <vt:lpstr>Office Theme</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KPMG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Wide screen template</dc:title>
  <dc:subject/>
  <dc:creator>Administrator</dc:creator>
  <dc:description/>
  <cp:lastModifiedBy>jagjeet sareen</cp:lastModifiedBy>
  <cp:revision>3862</cp:revision>
  <cp:lastPrinted>2017-10-23T14:03:09Z</cp:lastPrinted>
  <dcterms:created xsi:type="dcterms:W3CDTF">2017-08-17T09:06:34Z</dcterms:created>
  <dcterms:modified xsi:type="dcterms:W3CDTF">2021-01-29T04:55:18Z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KPMG</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20</vt:i4>
  </property>
  <property fmtid="{D5CDD505-2E9C-101B-9397-08002B2CF9AE}" pid="9" name="PresentationFormat">
    <vt:lpwstr>Widescreen</vt:lpwstr>
  </property>
  <property fmtid="{D5CDD505-2E9C-101B-9397-08002B2CF9AE}" pid="10" name="ScaleCrop">
    <vt:bool>false</vt:bool>
  </property>
  <property fmtid="{D5CDD505-2E9C-101B-9397-08002B2CF9AE}" pid="11" name="ShareDoc">
    <vt:bool>false</vt:bool>
  </property>
  <property fmtid="{D5CDD505-2E9C-101B-9397-08002B2CF9AE}" pid="12" name="Slides">
    <vt:i4>22</vt:i4>
  </property>
  <property fmtid="{D5CDD505-2E9C-101B-9397-08002B2CF9AE}" pid="13" name="category">
    <vt:lpwstr>KPMG Confidential</vt:lpwstr>
  </property>
</Properties>
</file>