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6"/>
  </p:notesMasterIdLst>
  <p:sldIdLst>
    <p:sldId id="256" r:id="rId2"/>
    <p:sldId id="257" r:id="rId3"/>
    <p:sldId id="269" r:id="rId4"/>
    <p:sldId id="266" r:id="rId5"/>
    <p:sldId id="265" r:id="rId6"/>
    <p:sldId id="267" r:id="rId7"/>
    <p:sldId id="262" r:id="rId8"/>
    <p:sldId id="264" r:id="rId9"/>
    <p:sldId id="258" r:id="rId10"/>
    <p:sldId id="259" r:id="rId11"/>
    <p:sldId id="260" r:id="rId12"/>
    <p:sldId id="268" r:id="rId13"/>
    <p:sldId id="261" r:id="rId14"/>
    <p:sldId id="263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7" d="100"/>
          <a:sy n="67" d="100"/>
        </p:scale>
        <p:origin x="75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54B0FE6-9F2B-EB45-A85E-8F593010DFE9}" type="doc">
      <dgm:prSet loTypeId="urn:microsoft.com/office/officeart/2005/8/layout/default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104066CD-70C9-C944-9A27-697455BB696C}">
      <dgm:prSet phldrT="[Text]" custT="1"/>
      <dgm:spPr/>
      <dgm:t>
        <a:bodyPr/>
        <a:lstStyle/>
        <a:p>
          <a:r>
            <a:rPr lang="en-US" sz="1600" dirty="0" smtClean="0"/>
            <a:t>Awareness Program (in the form of workshops, seminars) in the ISA  member </a:t>
          </a:r>
          <a:r>
            <a:rPr lang="en-US" sz="1600" dirty="0" smtClean="0"/>
            <a:t>country</a:t>
          </a:r>
          <a:endParaRPr lang="en-US" sz="1600" dirty="0"/>
        </a:p>
      </dgm:t>
    </dgm:pt>
    <dgm:pt modelId="{75F8FFA1-30F9-0A4D-AE7F-9D0BD0379C7F}" type="parTrans" cxnId="{2AF3A558-E498-6D42-9656-CC5ECC9819C7}">
      <dgm:prSet/>
      <dgm:spPr/>
      <dgm:t>
        <a:bodyPr/>
        <a:lstStyle/>
        <a:p>
          <a:endParaRPr lang="en-US" sz="1600"/>
        </a:p>
      </dgm:t>
    </dgm:pt>
    <dgm:pt modelId="{78978BDF-2D77-714B-9E05-7AA1358549EE}" type="sibTrans" cxnId="{2AF3A558-E498-6D42-9656-CC5ECC9819C7}">
      <dgm:prSet/>
      <dgm:spPr/>
      <dgm:t>
        <a:bodyPr/>
        <a:lstStyle/>
        <a:p>
          <a:endParaRPr lang="en-US" sz="1600"/>
        </a:p>
      </dgm:t>
    </dgm:pt>
    <dgm:pt modelId="{E083E30A-A183-4B47-97A3-3031D3A5E494}">
      <dgm:prSet custT="1"/>
      <dgm:spPr/>
      <dgm:t>
        <a:bodyPr/>
        <a:lstStyle/>
        <a:p>
          <a:r>
            <a:rPr lang="en-IN" sz="1600" dirty="0" smtClean="0"/>
            <a:t>Formation of Cluster based on the broad </a:t>
          </a:r>
          <a:r>
            <a:rPr lang="en-IN" sz="1600" dirty="0" smtClean="0"/>
            <a:t>commonalities</a:t>
          </a:r>
          <a:endParaRPr lang="en-IN" sz="1600" dirty="0" smtClean="0"/>
        </a:p>
      </dgm:t>
    </dgm:pt>
    <dgm:pt modelId="{F3D847F8-F2E2-204C-8256-4471E2CE4ACD}" type="parTrans" cxnId="{5622B7B0-365C-F547-9F66-ABF60FD6798E}">
      <dgm:prSet/>
      <dgm:spPr/>
      <dgm:t>
        <a:bodyPr/>
        <a:lstStyle/>
        <a:p>
          <a:endParaRPr lang="en-US" sz="1600"/>
        </a:p>
      </dgm:t>
    </dgm:pt>
    <dgm:pt modelId="{22F45263-D7EC-A64A-999B-243F8AD3A540}" type="sibTrans" cxnId="{5622B7B0-365C-F547-9F66-ABF60FD6798E}">
      <dgm:prSet/>
      <dgm:spPr/>
      <dgm:t>
        <a:bodyPr/>
        <a:lstStyle/>
        <a:p>
          <a:endParaRPr lang="en-US" sz="1600"/>
        </a:p>
      </dgm:t>
    </dgm:pt>
    <dgm:pt modelId="{2DCAF40A-1BCC-384D-81D4-FF160EFAB009}">
      <dgm:prSet custT="1"/>
      <dgm:spPr/>
      <dgm:t>
        <a:bodyPr/>
        <a:lstStyle/>
        <a:p>
          <a:r>
            <a:rPr lang="en-IN" sz="1600" dirty="0"/>
            <a:t>Carry out </a:t>
          </a:r>
          <a:r>
            <a:rPr lang="en-IN" sz="1600" dirty="0" smtClean="0"/>
            <a:t>Pilot in the Cluster for capturing the actual </a:t>
          </a:r>
          <a:r>
            <a:rPr lang="en-IN" sz="1600" dirty="0" smtClean="0"/>
            <a:t>requirements</a:t>
          </a:r>
          <a:endParaRPr lang="en-IN" sz="1600" dirty="0" smtClean="0"/>
        </a:p>
      </dgm:t>
    </dgm:pt>
    <dgm:pt modelId="{9957E344-6F19-6341-AC67-F140338953AC}" type="parTrans" cxnId="{7BA3C051-0DD1-2143-8B96-ADB41272DC19}">
      <dgm:prSet/>
      <dgm:spPr/>
      <dgm:t>
        <a:bodyPr/>
        <a:lstStyle/>
        <a:p>
          <a:endParaRPr lang="en-US" sz="1600"/>
        </a:p>
      </dgm:t>
    </dgm:pt>
    <dgm:pt modelId="{0E279765-6EA1-7745-8521-EBA98E4C4C64}" type="sibTrans" cxnId="{7BA3C051-0DD1-2143-8B96-ADB41272DC19}">
      <dgm:prSet/>
      <dgm:spPr/>
      <dgm:t>
        <a:bodyPr/>
        <a:lstStyle/>
        <a:p>
          <a:endParaRPr lang="en-US" sz="1600"/>
        </a:p>
      </dgm:t>
    </dgm:pt>
    <dgm:pt modelId="{22DC3BA4-F8D7-474D-9266-4F67A2349C20}">
      <dgm:prSet custT="1"/>
      <dgm:spPr/>
      <dgm:t>
        <a:bodyPr/>
        <a:lstStyle/>
        <a:p>
          <a:pPr lvl="0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1600" dirty="0" smtClean="0"/>
            <a:t>Floating of the tender document and circulating to the Diplomatic Missions of  all the member countries.  </a:t>
          </a:r>
        </a:p>
      </dgm:t>
    </dgm:pt>
    <dgm:pt modelId="{44979DB1-97AF-854F-95B9-C5291F07F124}" type="parTrans" cxnId="{7DCB773A-2F4E-8144-B1A0-6B661327BADF}">
      <dgm:prSet/>
      <dgm:spPr/>
      <dgm:t>
        <a:bodyPr/>
        <a:lstStyle/>
        <a:p>
          <a:endParaRPr lang="en-US" sz="1600"/>
        </a:p>
      </dgm:t>
    </dgm:pt>
    <dgm:pt modelId="{2A18E660-963B-824C-A74D-AAE0B42677B3}" type="sibTrans" cxnId="{7DCB773A-2F4E-8144-B1A0-6B661327BADF}">
      <dgm:prSet/>
      <dgm:spPr/>
      <dgm:t>
        <a:bodyPr/>
        <a:lstStyle/>
        <a:p>
          <a:endParaRPr lang="en-US" sz="1600"/>
        </a:p>
      </dgm:t>
    </dgm:pt>
    <dgm:pt modelId="{91FEBDA6-98F0-644C-8526-B6CB8DB48DEE}">
      <dgm:prSet custT="1"/>
      <dgm:spPr/>
      <dgm:t>
        <a:bodyPr/>
        <a:lstStyle/>
        <a:p>
          <a:r>
            <a:rPr lang="en-IN" sz="1600" dirty="0" smtClean="0"/>
            <a:t>Finalization of the tender document based on the results of the pilot and requirements of the ISA member country</a:t>
          </a:r>
          <a:endParaRPr lang="en-IN" sz="1600" dirty="0"/>
        </a:p>
      </dgm:t>
    </dgm:pt>
    <dgm:pt modelId="{902426CF-448D-C74F-9C1E-53CF7DF8B3FB}" type="parTrans" cxnId="{25F64A67-15B2-304E-8738-9FDEA5A757B3}">
      <dgm:prSet/>
      <dgm:spPr/>
      <dgm:t>
        <a:bodyPr/>
        <a:lstStyle/>
        <a:p>
          <a:endParaRPr lang="en-US" sz="1600"/>
        </a:p>
      </dgm:t>
    </dgm:pt>
    <dgm:pt modelId="{471920E1-C518-3D4C-976F-F62F8418C401}" type="sibTrans" cxnId="{25F64A67-15B2-304E-8738-9FDEA5A757B3}">
      <dgm:prSet/>
      <dgm:spPr/>
      <dgm:t>
        <a:bodyPr/>
        <a:lstStyle/>
        <a:p>
          <a:endParaRPr lang="en-US" sz="1600"/>
        </a:p>
      </dgm:t>
    </dgm:pt>
    <dgm:pt modelId="{030161C6-5BE3-4952-AA6E-85B0E4505546}">
      <dgm:prSet custT="1"/>
      <dgm:spPr/>
      <dgm:t>
        <a:bodyPr/>
        <a:lstStyle/>
        <a:p>
          <a:pPr marL="0" marR="0" lvl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IN" sz="1600" dirty="0" smtClean="0"/>
            <a:t>Tender Framework for the each </a:t>
          </a:r>
          <a:r>
            <a:rPr lang="en-IN" sz="1600" dirty="0" smtClean="0"/>
            <a:t>cluster</a:t>
          </a:r>
          <a:endParaRPr lang="en-IN" sz="1600" dirty="0" smtClean="0"/>
        </a:p>
      </dgm:t>
    </dgm:pt>
    <dgm:pt modelId="{9DC27E7E-8EBB-43F2-BEDF-12485408FEEB}" type="parTrans" cxnId="{7343E5CC-649C-4BB6-897B-77D074AD1B93}">
      <dgm:prSet/>
      <dgm:spPr/>
      <dgm:t>
        <a:bodyPr/>
        <a:lstStyle/>
        <a:p>
          <a:endParaRPr lang="en-IN" sz="1600"/>
        </a:p>
      </dgm:t>
    </dgm:pt>
    <dgm:pt modelId="{447353D1-D295-4ED0-82A4-07E6D1109808}" type="sibTrans" cxnId="{7343E5CC-649C-4BB6-897B-77D074AD1B93}">
      <dgm:prSet/>
      <dgm:spPr/>
      <dgm:t>
        <a:bodyPr/>
        <a:lstStyle/>
        <a:p>
          <a:endParaRPr lang="en-IN" sz="1600"/>
        </a:p>
      </dgm:t>
    </dgm:pt>
    <dgm:pt modelId="{E63E703B-0012-4143-91B5-1E8D482F8EFF}">
      <dgm:prSet custT="1"/>
      <dgm:spPr/>
      <dgm:t>
        <a:bodyPr/>
        <a:lstStyle/>
        <a:p>
          <a:r>
            <a:rPr lang="en-IN" sz="1600" dirty="0" smtClean="0"/>
            <a:t>Analysis of the results of the pilot project</a:t>
          </a:r>
          <a:endParaRPr lang="en-IN" sz="1600" dirty="0"/>
        </a:p>
      </dgm:t>
    </dgm:pt>
    <dgm:pt modelId="{F53B3D0A-3A8A-48BB-BE8A-1878C7CAAC5F}" type="parTrans" cxnId="{DA8F7706-76E8-4224-8BC3-F0F36FBA187A}">
      <dgm:prSet/>
      <dgm:spPr/>
      <dgm:t>
        <a:bodyPr/>
        <a:lstStyle/>
        <a:p>
          <a:endParaRPr lang="en-IN" sz="1600"/>
        </a:p>
      </dgm:t>
    </dgm:pt>
    <dgm:pt modelId="{56341598-E38B-481F-9A0D-30F7879C0BE2}" type="sibTrans" cxnId="{DA8F7706-76E8-4224-8BC3-F0F36FBA187A}">
      <dgm:prSet/>
      <dgm:spPr/>
      <dgm:t>
        <a:bodyPr/>
        <a:lstStyle/>
        <a:p>
          <a:endParaRPr lang="en-IN" sz="1600"/>
        </a:p>
      </dgm:t>
    </dgm:pt>
    <dgm:pt modelId="{EA46CE1D-77C3-4685-81E9-C0F634012393}">
      <dgm:prSet custT="1"/>
      <dgm:spPr/>
      <dgm:t>
        <a:bodyPr/>
        <a:lstStyle/>
        <a:p>
          <a:pPr marL="0" marR="0" lvl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IN" sz="1600" dirty="0" smtClean="0"/>
            <a:t>Collation of the actual requirements of the each ISA member country in the cluster. </a:t>
          </a:r>
        </a:p>
        <a:p>
          <a:pPr lvl="0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IN" sz="1600" dirty="0"/>
        </a:p>
      </dgm:t>
    </dgm:pt>
    <dgm:pt modelId="{0A9F7619-6DA6-412B-8981-A03F0D4FB99E}" type="parTrans" cxnId="{FF989D37-0E3F-4981-8073-DB13F7540CB5}">
      <dgm:prSet/>
      <dgm:spPr/>
      <dgm:t>
        <a:bodyPr/>
        <a:lstStyle/>
        <a:p>
          <a:endParaRPr lang="en-IN" sz="1600"/>
        </a:p>
      </dgm:t>
    </dgm:pt>
    <dgm:pt modelId="{C3D7CC9C-945A-45E2-A18B-7DF2496CF656}" type="sibTrans" cxnId="{FF989D37-0E3F-4981-8073-DB13F7540CB5}">
      <dgm:prSet/>
      <dgm:spPr/>
      <dgm:t>
        <a:bodyPr/>
        <a:lstStyle/>
        <a:p>
          <a:endParaRPr lang="en-IN" sz="1600"/>
        </a:p>
      </dgm:t>
    </dgm:pt>
    <dgm:pt modelId="{EEC5ACBA-4749-4294-B271-5020532CBDBD}">
      <dgm:prSet custT="1"/>
      <dgm:spPr/>
      <dgm:t>
        <a:bodyPr/>
        <a:lstStyle/>
        <a:p>
          <a:r>
            <a:rPr lang="en-IN" sz="1600" dirty="0" smtClean="0"/>
            <a:t>Organization of e- Pre bid Meeting </a:t>
          </a:r>
          <a:endParaRPr lang="en-IN" sz="1600" dirty="0"/>
        </a:p>
      </dgm:t>
    </dgm:pt>
    <dgm:pt modelId="{1532B696-E4F7-4866-A10D-DEC53C794F60}" type="parTrans" cxnId="{3B642121-6216-4D67-A2D7-DE1E7FBADB20}">
      <dgm:prSet/>
      <dgm:spPr/>
      <dgm:t>
        <a:bodyPr/>
        <a:lstStyle/>
        <a:p>
          <a:endParaRPr lang="en-IN" sz="1600"/>
        </a:p>
      </dgm:t>
    </dgm:pt>
    <dgm:pt modelId="{00D979D6-DEA4-4950-B285-CFB83A1545BA}" type="sibTrans" cxnId="{3B642121-6216-4D67-A2D7-DE1E7FBADB20}">
      <dgm:prSet/>
      <dgm:spPr/>
      <dgm:t>
        <a:bodyPr/>
        <a:lstStyle/>
        <a:p>
          <a:endParaRPr lang="en-IN" sz="1600"/>
        </a:p>
      </dgm:t>
    </dgm:pt>
    <dgm:pt modelId="{7BF77719-06E8-4859-9566-2C454DBE1E95}">
      <dgm:prSet custT="1"/>
      <dgm:spPr/>
      <dgm:t>
        <a:bodyPr/>
        <a:lstStyle/>
        <a:p>
          <a:r>
            <a:rPr lang="en-IN" sz="1600" dirty="0" smtClean="0"/>
            <a:t>Technical Evaluation </a:t>
          </a:r>
          <a:endParaRPr lang="en-IN" sz="1600" dirty="0"/>
        </a:p>
      </dgm:t>
    </dgm:pt>
    <dgm:pt modelId="{2D45CDCB-BF99-4182-A10F-94856EA8355D}" type="parTrans" cxnId="{0596C16D-DB5A-4EC9-998A-1F347AA9E027}">
      <dgm:prSet/>
      <dgm:spPr/>
      <dgm:t>
        <a:bodyPr/>
        <a:lstStyle/>
        <a:p>
          <a:endParaRPr lang="en-IN" sz="1600"/>
        </a:p>
      </dgm:t>
    </dgm:pt>
    <dgm:pt modelId="{1E7ADA75-4599-465E-A391-F0701FE852D4}" type="sibTrans" cxnId="{0596C16D-DB5A-4EC9-998A-1F347AA9E027}">
      <dgm:prSet/>
      <dgm:spPr/>
      <dgm:t>
        <a:bodyPr/>
        <a:lstStyle/>
        <a:p>
          <a:endParaRPr lang="en-IN" sz="1600"/>
        </a:p>
      </dgm:t>
    </dgm:pt>
    <dgm:pt modelId="{1F836E2F-C0E3-4D57-A50B-8AB02A511BB7}">
      <dgm:prSet custT="1"/>
      <dgm:spPr/>
      <dgm:t>
        <a:bodyPr/>
        <a:lstStyle/>
        <a:p>
          <a:r>
            <a:rPr lang="en-IN" sz="1600" dirty="0" smtClean="0"/>
            <a:t>Price Discovery</a:t>
          </a:r>
          <a:endParaRPr lang="en-IN" sz="1600" dirty="0"/>
        </a:p>
      </dgm:t>
    </dgm:pt>
    <dgm:pt modelId="{42702DA6-92B0-4F29-BEF0-03DA2AA5C782}" type="parTrans" cxnId="{4094A7CB-14CA-45CA-B732-E3F2C7D440DE}">
      <dgm:prSet/>
      <dgm:spPr/>
      <dgm:t>
        <a:bodyPr/>
        <a:lstStyle/>
        <a:p>
          <a:endParaRPr lang="en-IN" sz="1600"/>
        </a:p>
      </dgm:t>
    </dgm:pt>
    <dgm:pt modelId="{2D94BBA1-E7C7-43B3-A8CE-26C3F06D254A}" type="sibTrans" cxnId="{4094A7CB-14CA-45CA-B732-E3F2C7D440DE}">
      <dgm:prSet/>
      <dgm:spPr/>
      <dgm:t>
        <a:bodyPr/>
        <a:lstStyle/>
        <a:p>
          <a:endParaRPr lang="en-IN" sz="1600"/>
        </a:p>
      </dgm:t>
    </dgm:pt>
    <dgm:pt modelId="{464BD24D-8899-419F-B9C1-ECEC45E29004}">
      <dgm:prSet custT="1"/>
      <dgm:spPr/>
      <dgm:t>
        <a:bodyPr/>
        <a:lstStyle/>
        <a:p>
          <a:r>
            <a:rPr lang="en-IN" sz="1600" dirty="0" smtClean="0"/>
            <a:t>Submission of the discovered prices to Member Countries for awarding work. </a:t>
          </a:r>
          <a:endParaRPr lang="en-IN" sz="1600" dirty="0"/>
        </a:p>
      </dgm:t>
    </dgm:pt>
    <dgm:pt modelId="{A8D00EAF-6D1D-4BCE-BC92-549BFF0C5672}" type="parTrans" cxnId="{2F9AE94C-5B00-4B83-A8B4-C9C3BE8D264A}">
      <dgm:prSet/>
      <dgm:spPr/>
      <dgm:t>
        <a:bodyPr/>
        <a:lstStyle/>
        <a:p>
          <a:endParaRPr lang="en-IN" sz="1600"/>
        </a:p>
      </dgm:t>
    </dgm:pt>
    <dgm:pt modelId="{120FC770-5428-4571-A2A8-4104EF811A99}" type="sibTrans" cxnId="{2F9AE94C-5B00-4B83-A8B4-C9C3BE8D264A}">
      <dgm:prSet/>
      <dgm:spPr/>
      <dgm:t>
        <a:bodyPr/>
        <a:lstStyle/>
        <a:p>
          <a:endParaRPr lang="en-IN" sz="1600"/>
        </a:p>
      </dgm:t>
    </dgm:pt>
    <dgm:pt modelId="{639AA043-F31C-ED40-86E2-50539021D51F}" type="pres">
      <dgm:prSet presAssocID="{554B0FE6-9F2B-EB45-A85E-8F593010DFE9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7DD4CCB3-C27B-3C49-A531-6D7CE2411E5F}" type="pres">
      <dgm:prSet presAssocID="{104066CD-70C9-C944-9A27-697455BB696C}" presName="node" presStyleLbl="node1" presStyleIdx="0" presStyleCnt="1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C03841C-4CDF-484B-91D9-8C3D45C15E1C}" type="pres">
      <dgm:prSet presAssocID="{78978BDF-2D77-714B-9E05-7AA1358549EE}" presName="sibTrans" presStyleCnt="0"/>
      <dgm:spPr/>
      <dgm:t>
        <a:bodyPr/>
        <a:lstStyle/>
        <a:p>
          <a:endParaRPr lang="en-US"/>
        </a:p>
      </dgm:t>
    </dgm:pt>
    <dgm:pt modelId="{FA2243A9-8345-C542-AFF1-7B14A6E92210}" type="pres">
      <dgm:prSet presAssocID="{E083E30A-A183-4B47-97A3-3031D3A5E494}" presName="node" presStyleLbl="node1" presStyleIdx="1" presStyleCnt="1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8C9A6F0-2D9B-3146-911C-C55A896016A9}" type="pres">
      <dgm:prSet presAssocID="{22F45263-D7EC-A64A-999B-243F8AD3A540}" presName="sibTrans" presStyleCnt="0"/>
      <dgm:spPr/>
      <dgm:t>
        <a:bodyPr/>
        <a:lstStyle/>
        <a:p>
          <a:endParaRPr lang="en-US"/>
        </a:p>
      </dgm:t>
    </dgm:pt>
    <dgm:pt modelId="{8F1B1DE1-3C77-734F-B03F-FF8DB0741E0A}" type="pres">
      <dgm:prSet presAssocID="{2DCAF40A-1BCC-384D-81D4-FF160EFAB009}" presName="node" presStyleLbl="node1" presStyleIdx="2" presStyleCnt="1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A35773E-638F-8F48-AD6E-349DB0E92361}" type="pres">
      <dgm:prSet presAssocID="{0E279765-6EA1-7745-8521-EBA98E4C4C64}" presName="sibTrans" presStyleCnt="0"/>
      <dgm:spPr/>
      <dgm:t>
        <a:bodyPr/>
        <a:lstStyle/>
        <a:p>
          <a:endParaRPr lang="en-US"/>
        </a:p>
      </dgm:t>
    </dgm:pt>
    <dgm:pt modelId="{4EC8AE40-8D73-4FFE-903D-63AD1A1D5F99}" type="pres">
      <dgm:prSet presAssocID="{E63E703B-0012-4143-91B5-1E8D482F8EFF}" presName="node" presStyleLbl="node1" presStyleIdx="3" presStyleCnt="12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E61FC84D-092D-4C62-8704-BB89D37F56C3}" type="pres">
      <dgm:prSet presAssocID="{56341598-E38B-481F-9A0D-30F7879C0BE2}" presName="sibTrans" presStyleCnt="0"/>
      <dgm:spPr/>
    </dgm:pt>
    <dgm:pt modelId="{98FF29F6-B4CC-B948-B5A9-AF068AC43FFB}" type="pres">
      <dgm:prSet presAssocID="{22DC3BA4-F8D7-474D-9266-4F67A2349C20}" presName="node" presStyleLbl="node1" presStyleIdx="4" presStyleCnt="1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D4224B4-5721-584C-953D-6E5F4219CCB7}" type="pres">
      <dgm:prSet presAssocID="{2A18E660-963B-824C-A74D-AAE0B42677B3}" presName="sibTrans" presStyleCnt="0"/>
      <dgm:spPr/>
      <dgm:t>
        <a:bodyPr/>
        <a:lstStyle/>
        <a:p>
          <a:endParaRPr lang="en-US"/>
        </a:p>
      </dgm:t>
    </dgm:pt>
    <dgm:pt modelId="{604B5A6D-B407-C142-A30C-659CDD9A7977}" type="pres">
      <dgm:prSet presAssocID="{91FEBDA6-98F0-644C-8526-B6CB8DB48DEE}" presName="node" presStyleLbl="node1" presStyleIdx="5" presStyleCnt="1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4563C2B-ABF6-4485-95D4-120514C83BEF}" type="pres">
      <dgm:prSet presAssocID="{471920E1-C518-3D4C-976F-F62F8418C401}" presName="sibTrans" presStyleCnt="0"/>
      <dgm:spPr/>
    </dgm:pt>
    <dgm:pt modelId="{6FDCE55C-51B4-4245-96B4-1BFDC30342F7}" type="pres">
      <dgm:prSet presAssocID="{EA46CE1D-77C3-4685-81E9-C0F634012393}" presName="node" presStyleLbl="node1" presStyleIdx="6" presStyleCnt="12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B547CE7B-DC98-4CF2-8BAB-AF2955E1F058}" type="pres">
      <dgm:prSet presAssocID="{C3D7CC9C-945A-45E2-A18B-7DF2496CF656}" presName="sibTrans" presStyleCnt="0"/>
      <dgm:spPr/>
    </dgm:pt>
    <dgm:pt modelId="{93D7B40D-06DF-47C3-AA2A-591A69323EE8}" type="pres">
      <dgm:prSet presAssocID="{030161C6-5BE3-4952-AA6E-85B0E4505546}" presName="node" presStyleLbl="node1" presStyleIdx="7" presStyleCnt="12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9C25EE41-5A7A-45CC-B84E-D96FCBD23607}" type="pres">
      <dgm:prSet presAssocID="{447353D1-D295-4ED0-82A4-07E6D1109808}" presName="sibTrans" presStyleCnt="0"/>
      <dgm:spPr/>
    </dgm:pt>
    <dgm:pt modelId="{EDC5C1CA-5749-4ACF-AFA0-283C594A9A3A}" type="pres">
      <dgm:prSet presAssocID="{EEC5ACBA-4749-4294-B271-5020532CBDBD}" presName="node" presStyleLbl="node1" presStyleIdx="8" presStyleCnt="12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8CD436B6-88AD-48D3-95A6-6A57833E308B}" type="pres">
      <dgm:prSet presAssocID="{00D979D6-DEA4-4950-B285-CFB83A1545BA}" presName="sibTrans" presStyleCnt="0"/>
      <dgm:spPr/>
    </dgm:pt>
    <dgm:pt modelId="{AB6556E3-F18D-4AE6-9864-D24879DA327E}" type="pres">
      <dgm:prSet presAssocID="{7BF77719-06E8-4859-9566-2C454DBE1E95}" presName="node" presStyleLbl="node1" presStyleIdx="9" presStyleCnt="12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C17CE71E-EEAE-4A2B-92BC-F5A9368D8FCF}" type="pres">
      <dgm:prSet presAssocID="{1E7ADA75-4599-465E-A391-F0701FE852D4}" presName="sibTrans" presStyleCnt="0"/>
      <dgm:spPr/>
    </dgm:pt>
    <dgm:pt modelId="{1947688D-06AB-4317-8158-6FC14B3A1305}" type="pres">
      <dgm:prSet presAssocID="{1F836E2F-C0E3-4D57-A50B-8AB02A511BB7}" presName="node" presStyleLbl="node1" presStyleIdx="10" presStyleCnt="12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EA46D713-FAC5-4A88-B657-090304A32737}" type="pres">
      <dgm:prSet presAssocID="{2D94BBA1-E7C7-43B3-A8CE-26C3F06D254A}" presName="sibTrans" presStyleCnt="0"/>
      <dgm:spPr/>
    </dgm:pt>
    <dgm:pt modelId="{6105DA7E-2057-4AD5-8DCE-336C379EDE60}" type="pres">
      <dgm:prSet presAssocID="{464BD24D-8899-419F-B9C1-ECEC45E29004}" presName="node" presStyleLbl="node1" presStyleIdx="11" presStyleCnt="12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</dgm:ptLst>
  <dgm:cxnLst>
    <dgm:cxn modelId="{5622B7B0-365C-F547-9F66-ABF60FD6798E}" srcId="{554B0FE6-9F2B-EB45-A85E-8F593010DFE9}" destId="{E083E30A-A183-4B47-97A3-3031D3A5E494}" srcOrd="1" destOrd="0" parTransId="{F3D847F8-F2E2-204C-8256-4471E2CE4ACD}" sibTransId="{22F45263-D7EC-A64A-999B-243F8AD3A540}"/>
    <dgm:cxn modelId="{2F9AE94C-5B00-4B83-A8B4-C9C3BE8D264A}" srcId="{554B0FE6-9F2B-EB45-A85E-8F593010DFE9}" destId="{464BD24D-8899-419F-B9C1-ECEC45E29004}" srcOrd="11" destOrd="0" parTransId="{A8D00EAF-6D1D-4BCE-BC92-549BFF0C5672}" sibTransId="{120FC770-5428-4571-A2A8-4104EF811A99}"/>
    <dgm:cxn modelId="{300D246D-B149-4DE5-AE85-3BCF299758AF}" type="presOf" srcId="{2DCAF40A-1BCC-384D-81D4-FF160EFAB009}" destId="{8F1B1DE1-3C77-734F-B03F-FF8DB0741E0A}" srcOrd="0" destOrd="0" presId="urn:microsoft.com/office/officeart/2005/8/layout/default"/>
    <dgm:cxn modelId="{1FCC6312-5392-4CF9-911A-AD5562DA03A4}" type="presOf" srcId="{1F836E2F-C0E3-4D57-A50B-8AB02A511BB7}" destId="{1947688D-06AB-4317-8158-6FC14B3A1305}" srcOrd="0" destOrd="0" presId="urn:microsoft.com/office/officeart/2005/8/layout/default"/>
    <dgm:cxn modelId="{5D13D494-E08E-47CF-A3FF-44EA6C6FCFFA}" type="presOf" srcId="{030161C6-5BE3-4952-AA6E-85B0E4505546}" destId="{93D7B40D-06DF-47C3-AA2A-591A69323EE8}" srcOrd="0" destOrd="0" presId="urn:microsoft.com/office/officeart/2005/8/layout/default"/>
    <dgm:cxn modelId="{B7ADA879-0536-4E87-958A-6C25C506F20A}" type="presOf" srcId="{E63E703B-0012-4143-91B5-1E8D482F8EFF}" destId="{4EC8AE40-8D73-4FFE-903D-63AD1A1D5F99}" srcOrd="0" destOrd="0" presId="urn:microsoft.com/office/officeart/2005/8/layout/default"/>
    <dgm:cxn modelId="{F5F768C1-C3E8-4FA3-BA43-A963BAD3EF39}" type="presOf" srcId="{104066CD-70C9-C944-9A27-697455BB696C}" destId="{7DD4CCB3-C27B-3C49-A531-6D7CE2411E5F}" srcOrd="0" destOrd="0" presId="urn:microsoft.com/office/officeart/2005/8/layout/default"/>
    <dgm:cxn modelId="{DA8F7706-76E8-4224-8BC3-F0F36FBA187A}" srcId="{554B0FE6-9F2B-EB45-A85E-8F593010DFE9}" destId="{E63E703B-0012-4143-91B5-1E8D482F8EFF}" srcOrd="3" destOrd="0" parTransId="{F53B3D0A-3A8A-48BB-BE8A-1878C7CAAC5F}" sibTransId="{56341598-E38B-481F-9A0D-30F7879C0BE2}"/>
    <dgm:cxn modelId="{9F71791A-4B1A-4133-8830-F52F78C81AAF}" type="presOf" srcId="{22DC3BA4-F8D7-474D-9266-4F67A2349C20}" destId="{98FF29F6-B4CC-B948-B5A9-AF068AC43FFB}" srcOrd="0" destOrd="0" presId="urn:microsoft.com/office/officeart/2005/8/layout/default"/>
    <dgm:cxn modelId="{7343E5CC-649C-4BB6-897B-77D074AD1B93}" srcId="{554B0FE6-9F2B-EB45-A85E-8F593010DFE9}" destId="{030161C6-5BE3-4952-AA6E-85B0E4505546}" srcOrd="7" destOrd="0" parTransId="{9DC27E7E-8EBB-43F2-BEDF-12485408FEEB}" sibTransId="{447353D1-D295-4ED0-82A4-07E6D1109808}"/>
    <dgm:cxn modelId="{F1AB7212-7A5A-4698-A68A-BF5002E0F601}" type="presOf" srcId="{EEC5ACBA-4749-4294-B271-5020532CBDBD}" destId="{EDC5C1CA-5749-4ACF-AFA0-283C594A9A3A}" srcOrd="0" destOrd="0" presId="urn:microsoft.com/office/officeart/2005/8/layout/default"/>
    <dgm:cxn modelId="{63182F92-F480-45AE-93CF-10CFB5744FA6}" type="presOf" srcId="{EA46CE1D-77C3-4685-81E9-C0F634012393}" destId="{6FDCE55C-51B4-4245-96B4-1BFDC30342F7}" srcOrd="0" destOrd="0" presId="urn:microsoft.com/office/officeart/2005/8/layout/default"/>
    <dgm:cxn modelId="{0F4ABED5-CAFA-4DB0-9AE5-92CD4A7B2778}" type="presOf" srcId="{91FEBDA6-98F0-644C-8526-B6CB8DB48DEE}" destId="{604B5A6D-B407-C142-A30C-659CDD9A7977}" srcOrd="0" destOrd="0" presId="urn:microsoft.com/office/officeart/2005/8/layout/default"/>
    <dgm:cxn modelId="{DA572E3E-BBBA-4AF7-A1DF-342631DF0F99}" type="presOf" srcId="{464BD24D-8899-419F-B9C1-ECEC45E29004}" destId="{6105DA7E-2057-4AD5-8DCE-336C379EDE60}" srcOrd="0" destOrd="0" presId="urn:microsoft.com/office/officeart/2005/8/layout/default"/>
    <dgm:cxn modelId="{4094A7CB-14CA-45CA-B732-E3F2C7D440DE}" srcId="{554B0FE6-9F2B-EB45-A85E-8F593010DFE9}" destId="{1F836E2F-C0E3-4D57-A50B-8AB02A511BB7}" srcOrd="10" destOrd="0" parTransId="{42702DA6-92B0-4F29-BEF0-03DA2AA5C782}" sibTransId="{2D94BBA1-E7C7-43B3-A8CE-26C3F06D254A}"/>
    <dgm:cxn modelId="{7DCB773A-2F4E-8144-B1A0-6B661327BADF}" srcId="{554B0FE6-9F2B-EB45-A85E-8F593010DFE9}" destId="{22DC3BA4-F8D7-474D-9266-4F67A2349C20}" srcOrd="4" destOrd="0" parTransId="{44979DB1-97AF-854F-95B9-C5291F07F124}" sibTransId="{2A18E660-963B-824C-A74D-AAE0B42677B3}"/>
    <dgm:cxn modelId="{FF989D37-0E3F-4981-8073-DB13F7540CB5}" srcId="{554B0FE6-9F2B-EB45-A85E-8F593010DFE9}" destId="{EA46CE1D-77C3-4685-81E9-C0F634012393}" srcOrd="6" destOrd="0" parTransId="{0A9F7619-6DA6-412B-8981-A03F0D4FB99E}" sibTransId="{C3D7CC9C-945A-45E2-A18B-7DF2496CF656}"/>
    <dgm:cxn modelId="{61FC60FD-9ED3-4058-BF1C-073BA045B470}" type="presOf" srcId="{7BF77719-06E8-4859-9566-2C454DBE1E95}" destId="{AB6556E3-F18D-4AE6-9864-D24879DA327E}" srcOrd="0" destOrd="0" presId="urn:microsoft.com/office/officeart/2005/8/layout/default"/>
    <dgm:cxn modelId="{2AF3A558-E498-6D42-9656-CC5ECC9819C7}" srcId="{554B0FE6-9F2B-EB45-A85E-8F593010DFE9}" destId="{104066CD-70C9-C944-9A27-697455BB696C}" srcOrd="0" destOrd="0" parTransId="{75F8FFA1-30F9-0A4D-AE7F-9D0BD0379C7F}" sibTransId="{78978BDF-2D77-714B-9E05-7AA1358549EE}"/>
    <dgm:cxn modelId="{7BA3C051-0DD1-2143-8B96-ADB41272DC19}" srcId="{554B0FE6-9F2B-EB45-A85E-8F593010DFE9}" destId="{2DCAF40A-1BCC-384D-81D4-FF160EFAB009}" srcOrd="2" destOrd="0" parTransId="{9957E344-6F19-6341-AC67-F140338953AC}" sibTransId="{0E279765-6EA1-7745-8521-EBA98E4C4C64}"/>
    <dgm:cxn modelId="{0596C16D-DB5A-4EC9-998A-1F347AA9E027}" srcId="{554B0FE6-9F2B-EB45-A85E-8F593010DFE9}" destId="{7BF77719-06E8-4859-9566-2C454DBE1E95}" srcOrd="9" destOrd="0" parTransId="{2D45CDCB-BF99-4182-A10F-94856EA8355D}" sibTransId="{1E7ADA75-4599-465E-A391-F0701FE852D4}"/>
    <dgm:cxn modelId="{5994E8AB-7735-4FFB-B707-43D33784E50E}" type="presOf" srcId="{554B0FE6-9F2B-EB45-A85E-8F593010DFE9}" destId="{639AA043-F31C-ED40-86E2-50539021D51F}" srcOrd="0" destOrd="0" presId="urn:microsoft.com/office/officeart/2005/8/layout/default"/>
    <dgm:cxn modelId="{3B642121-6216-4D67-A2D7-DE1E7FBADB20}" srcId="{554B0FE6-9F2B-EB45-A85E-8F593010DFE9}" destId="{EEC5ACBA-4749-4294-B271-5020532CBDBD}" srcOrd="8" destOrd="0" parTransId="{1532B696-E4F7-4866-A10D-DEC53C794F60}" sibTransId="{00D979D6-DEA4-4950-B285-CFB83A1545BA}"/>
    <dgm:cxn modelId="{52DD3C57-C94E-4F36-97CA-D70063BFFA63}" type="presOf" srcId="{E083E30A-A183-4B47-97A3-3031D3A5E494}" destId="{FA2243A9-8345-C542-AFF1-7B14A6E92210}" srcOrd="0" destOrd="0" presId="urn:microsoft.com/office/officeart/2005/8/layout/default"/>
    <dgm:cxn modelId="{25F64A67-15B2-304E-8738-9FDEA5A757B3}" srcId="{554B0FE6-9F2B-EB45-A85E-8F593010DFE9}" destId="{91FEBDA6-98F0-644C-8526-B6CB8DB48DEE}" srcOrd="5" destOrd="0" parTransId="{902426CF-448D-C74F-9C1E-53CF7DF8B3FB}" sibTransId="{471920E1-C518-3D4C-976F-F62F8418C401}"/>
    <dgm:cxn modelId="{A404F52A-5E22-442E-B101-0689CA14705E}" type="presParOf" srcId="{639AA043-F31C-ED40-86E2-50539021D51F}" destId="{7DD4CCB3-C27B-3C49-A531-6D7CE2411E5F}" srcOrd="0" destOrd="0" presId="urn:microsoft.com/office/officeart/2005/8/layout/default"/>
    <dgm:cxn modelId="{81FCF1CC-0E83-4CB3-9A37-7EE23344AA6D}" type="presParOf" srcId="{639AA043-F31C-ED40-86E2-50539021D51F}" destId="{DC03841C-4CDF-484B-91D9-8C3D45C15E1C}" srcOrd="1" destOrd="0" presId="urn:microsoft.com/office/officeart/2005/8/layout/default"/>
    <dgm:cxn modelId="{FA33B631-04B1-4B86-9039-A2D0EB41F6FF}" type="presParOf" srcId="{639AA043-F31C-ED40-86E2-50539021D51F}" destId="{FA2243A9-8345-C542-AFF1-7B14A6E92210}" srcOrd="2" destOrd="0" presId="urn:microsoft.com/office/officeart/2005/8/layout/default"/>
    <dgm:cxn modelId="{E0500411-6E0B-4AF3-9237-45ACCDA2B7D6}" type="presParOf" srcId="{639AA043-F31C-ED40-86E2-50539021D51F}" destId="{08C9A6F0-2D9B-3146-911C-C55A896016A9}" srcOrd="3" destOrd="0" presId="urn:microsoft.com/office/officeart/2005/8/layout/default"/>
    <dgm:cxn modelId="{4CBED6EC-622B-427E-BCCD-8900C9D2FFBD}" type="presParOf" srcId="{639AA043-F31C-ED40-86E2-50539021D51F}" destId="{8F1B1DE1-3C77-734F-B03F-FF8DB0741E0A}" srcOrd="4" destOrd="0" presId="urn:microsoft.com/office/officeart/2005/8/layout/default"/>
    <dgm:cxn modelId="{4C066351-CDED-4BBB-92E2-C33E657C9932}" type="presParOf" srcId="{639AA043-F31C-ED40-86E2-50539021D51F}" destId="{6A35773E-638F-8F48-AD6E-349DB0E92361}" srcOrd="5" destOrd="0" presId="urn:microsoft.com/office/officeart/2005/8/layout/default"/>
    <dgm:cxn modelId="{B342D5B4-F44E-439F-BBD9-6E2A6AA0B539}" type="presParOf" srcId="{639AA043-F31C-ED40-86E2-50539021D51F}" destId="{4EC8AE40-8D73-4FFE-903D-63AD1A1D5F99}" srcOrd="6" destOrd="0" presId="urn:microsoft.com/office/officeart/2005/8/layout/default"/>
    <dgm:cxn modelId="{B9E64CBE-636F-494E-805B-5E5B3A885A9D}" type="presParOf" srcId="{639AA043-F31C-ED40-86E2-50539021D51F}" destId="{E61FC84D-092D-4C62-8704-BB89D37F56C3}" srcOrd="7" destOrd="0" presId="urn:microsoft.com/office/officeart/2005/8/layout/default"/>
    <dgm:cxn modelId="{9DCA3FA7-C520-4A03-B942-A529AD508CE6}" type="presParOf" srcId="{639AA043-F31C-ED40-86E2-50539021D51F}" destId="{98FF29F6-B4CC-B948-B5A9-AF068AC43FFB}" srcOrd="8" destOrd="0" presId="urn:microsoft.com/office/officeart/2005/8/layout/default"/>
    <dgm:cxn modelId="{78D0470D-FC4E-423F-BB75-4D7E7C2FE661}" type="presParOf" srcId="{639AA043-F31C-ED40-86E2-50539021D51F}" destId="{AD4224B4-5721-584C-953D-6E5F4219CCB7}" srcOrd="9" destOrd="0" presId="urn:microsoft.com/office/officeart/2005/8/layout/default"/>
    <dgm:cxn modelId="{C159C5CF-9998-4A8A-BBF2-A60F40F233FA}" type="presParOf" srcId="{639AA043-F31C-ED40-86E2-50539021D51F}" destId="{604B5A6D-B407-C142-A30C-659CDD9A7977}" srcOrd="10" destOrd="0" presId="urn:microsoft.com/office/officeart/2005/8/layout/default"/>
    <dgm:cxn modelId="{6F852B9B-6939-4BBC-8D12-3AAC62C7FD4D}" type="presParOf" srcId="{639AA043-F31C-ED40-86E2-50539021D51F}" destId="{54563C2B-ABF6-4485-95D4-120514C83BEF}" srcOrd="11" destOrd="0" presId="urn:microsoft.com/office/officeart/2005/8/layout/default"/>
    <dgm:cxn modelId="{15EF0BEA-2CEB-4154-BC8F-EE34F19EFEDB}" type="presParOf" srcId="{639AA043-F31C-ED40-86E2-50539021D51F}" destId="{6FDCE55C-51B4-4245-96B4-1BFDC30342F7}" srcOrd="12" destOrd="0" presId="urn:microsoft.com/office/officeart/2005/8/layout/default"/>
    <dgm:cxn modelId="{59B252C1-C10E-4FAF-AF60-95E13FC4A89E}" type="presParOf" srcId="{639AA043-F31C-ED40-86E2-50539021D51F}" destId="{B547CE7B-DC98-4CF2-8BAB-AF2955E1F058}" srcOrd="13" destOrd="0" presId="urn:microsoft.com/office/officeart/2005/8/layout/default"/>
    <dgm:cxn modelId="{BEC78936-7D77-4113-A339-8361ADF873F4}" type="presParOf" srcId="{639AA043-F31C-ED40-86E2-50539021D51F}" destId="{93D7B40D-06DF-47C3-AA2A-591A69323EE8}" srcOrd="14" destOrd="0" presId="urn:microsoft.com/office/officeart/2005/8/layout/default"/>
    <dgm:cxn modelId="{D240CB6C-2535-4844-88E2-B4C7C4D5F826}" type="presParOf" srcId="{639AA043-F31C-ED40-86E2-50539021D51F}" destId="{9C25EE41-5A7A-45CC-B84E-D96FCBD23607}" srcOrd="15" destOrd="0" presId="urn:microsoft.com/office/officeart/2005/8/layout/default"/>
    <dgm:cxn modelId="{89354DEC-D466-4257-B3A9-A59F41F92C7D}" type="presParOf" srcId="{639AA043-F31C-ED40-86E2-50539021D51F}" destId="{EDC5C1CA-5749-4ACF-AFA0-283C594A9A3A}" srcOrd="16" destOrd="0" presId="urn:microsoft.com/office/officeart/2005/8/layout/default"/>
    <dgm:cxn modelId="{0F3A526E-E320-4DC0-AB63-65E93C4F30C3}" type="presParOf" srcId="{639AA043-F31C-ED40-86E2-50539021D51F}" destId="{8CD436B6-88AD-48D3-95A6-6A57833E308B}" srcOrd="17" destOrd="0" presId="urn:microsoft.com/office/officeart/2005/8/layout/default"/>
    <dgm:cxn modelId="{4A18840C-DCE4-4068-A8C7-6BAE7E12C47C}" type="presParOf" srcId="{639AA043-F31C-ED40-86E2-50539021D51F}" destId="{AB6556E3-F18D-4AE6-9864-D24879DA327E}" srcOrd="18" destOrd="0" presId="urn:microsoft.com/office/officeart/2005/8/layout/default"/>
    <dgm:cxn modelId="{C4D8A19B-1D53-479E-B39F-9006A1D412C2}" type="presParOf" srcId="{639AA043-F31C-ED40-86E2-50539021D51F}" destId="{C17CE71E-EEAE-4A2B-92BC-F5A9368D8FCF}" srcOrd="19" destOrd="0" presId="urn:microsoft.com/office/officeart/2005/8/layout/default"/>
    <dgm:cxn modelId="{66CC6FE5-0E80-4CA0-9DEE-FC859D46B52D}" type="presParOf" srcId="{639AA043-F31C-ED40-86E2-50539021D51F}" destId="{1947688D-06AB-4317-8158-6FC14B3A1305}" srcOrd="20" destOrd="0" presId="urn:microsoft.com/office/officeart/2005/8/layout/default"/>
    <dgm:cxn modelId="{7441A8D4-4955-446D-8F38-3E37D7D39809}" type="presParOf" srcId="{639AA043-F31C-ED40-86E2-50539021D51F}" destId="{EA46D713-FAC5-4A88-B657-090304A32737}" srcOrd="21" destOrd="0" presId="urn:microsoft.com/office/officeart/2005/8/layout/default"/>
    <dgm:cxn modelId="{F397C344-8570-4D3A-B1C6-0E81EB868A64}" type="presParOf" srcId="{639AA043-F31C-ED40-86E2-50539021D51F}" destId="{6105DA7E-2057-4AD5-8DCE-336C379EDE60}" srcOrd="22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DD4CCB3-C27B-3C49-A531-6D7CE2411E5F}">
      <dsp:nvSpPr>
        <dsp:cNvPr id="0" name=""/>
        <dsp:cNvSpPr/>
      </dsp:nvSpPr>
      <dsp:spPr>
        <a:xfrm>
          <a:off x="49787" y="1352"/>
          <a:ext cx="2284648" cy="1370788"/>
        </a:xfrm>
        <a:prstGeom prst="rect">
          <a:avLst/>
        </a:prstGeom>
        <a:blipFill rotWithShape="0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shade val="36000"/>
                <a:satMod val="120000"/>
              </a:schemeClr>
              <a:schemeClr val="accent1">
                <a:hueOff val="0"/>
                <a:satOff val="0"/>
                <a:lumOff val="0"/>
                <a:alphaOff val="0"/>
                <a:tint val="40000"/>
              </a:schemeClr>
            </a:duotone>
          </a:blip>
          <a:tile tx="0" ty="0" sx="60000" sy="59000" flip="none" algn="tl"/>
        </a:blipFill>
        <a:ln>
          <a:noFill/>
        </a:ln>
        <a:effectLst>
          <a:softEdge rad="12700"/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Awareness Program (in the form of workshops, seminars) in the ISA  member </a:t>
          </a:r>
          <a:r>
            <a:rPr lang="en-US" sz="1600" kern="1200" dirty="0" smtClean="0"/>
            <a:t>country</a:t>
          </a:r>
          <a:endParaRPr lang="en-US" sz="1600" kern="1200" dirty="0"/>
        </a:p>
      </dsp:txBody>
      <dsp:txXfrm>
        <a:off x="49787" y="1352"/>
        <a:ext cx="2284648" cy="1370788"/>
      </dsp:txXfrm>
    </dsp:sp>
    <dsp:sp modelId="{FA2243A9-8345-C542-AFF1-7B14A6E92210}">
      <dsp:nvSpPr>
        <dsp:cNvPr id="0" name=""/>
        <dsp:cNvSpPr/>
      </dsp:nvSpPr>
      <dsp:spPr>
        <a:xfrm>
          <a:off x="2562900" y="1352"/>
          <a:ext cx="2284648" cy="1370788"/>
        </a:xfrm>
        <a:prstGeom prst="rect">
          <a:avLst/>
        </a:prstGeom>
        <a:blipFill rotWithShape="0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shade val="36000"/>
                <a:satMod val="120000"/>
              </a:schemeClr>
              <a:schemeClr val="accent1">
                <a:hueOff val="0"/>
                <a:satOff val="0"/>
                <a:lumOff val="0"/>
                <a:alphaOff val="0"/>
                <a:tint val="40000"/>
              </a:schemeClr>
            </a:duotone>
          </a:blip>
          <a:tile tx="0" ty="0" sx="60000" sy="59000" flip="none" algn="tl"/>
        </a:blipFill>
        <a:ln>
          <a:noFill/>
        </a:ln>
        <a:effectLst>
          <a:softEdge rad="12700"/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1600" kern="1200" dirty="0" smtClean="0"/>
            <a:t>Formation of Cluster based on the broad </a:t>
          </a:r>
          <a:r>
            <a:rPr lang="en-IN" sz="1600" kern="1200" dirty="0" smtClean="0"/>
            <a:t>commonalities</a:t>
          </a:r>
          <a:endParaRPr lang="en-IN" sz="1600" kern="1200" dirty="0" smtClean="0"/>
        </a:p>
      </dsp:txBody>
      <dsp:txXfrm>
        <a:off x="2562900" y="1352"/>
        <a:ext cx="2284648" cy="1370788"/>
      </dsp:txXfrm>
    </dsp:sp>
    <dsp:sp modelId="{8F1B1DE1-3C77-734F-B03F-FF8DB0741E0A}">
      <dsp:nvSpPr>
        <dsp:cNvPr id="0" name=""/>
        <dsp:cNvSpPr/>
      </dsp:nvSpPr>
      <dsp:spPr>
        <a:xfrm>
          <a:off x="5076013" y="1352"/>
          <a:ext cx="2284648" cy="1370788"/>
        </a:xfrm>
        <a:prstGeom prst="rect">
          <a:avLst/>
        </a:prstGeom>
        <a:blipFill rotWithShape="0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shade val="36000"/>
                <a:satMod val="120000"/>
              </a:schemeClr>
              <a:schemeClr val="accent1">
                <a:hueOff val="0"/>
                <a:satOff val="0"/>
                <a:lumOff val="0"/>
                <a:alphaOff val="0"/>
                <a:tint val="40000"/>
              </a:schemeClr>
            </a:duotone>
          </a:blip>
          <a:tile tx="0" ty="0" sx="60000" sy="59000" flip="none" algn="tl"/>
        </a:blipFill>
        <a:ln>
          <a:noFill/>
        </a:ln>
        <a:effectLst>
          <a:softEdge rad="12700"/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1600" kern="1200" dirty="0"/>
            <a:t>Carry out </a:t>
          </a:r>
          <a:r>
            <a:rPr lang="en-IN" sz="1600" kern="1200" dirty="0" smtClean="0"/>
            <a:t>Pilot in the Cluster for capturing the actual </a:t>
          </a:r>
          <a:r>
            <a:rPr lang="en-IN" sz="1600" kern="1200" dirty="0" smtClean="0"/>
            <a:t>requirements</a:t>
          </a:r>
          <a:endParaRPr lang="en-IN" sz="1600" kern="1200" dirty="0" smtClean="0"/>
        </a:p>
      </dsp:txBody>
      <dsp:txXfrm>
        <a:off x="5076013" y="1352"/>
        <a:ext cx="2284648" cy="1370788"/>
      </dsp:txXfrm>
    </dsp:sp>
    <dsp:sp modelId="{4EC8AE40-8D73-4FFE-903D-63AD1A1D5F99}">
      <dsp:nvSpPr>
        <dsp:cNvPr id="0" name=""/>
        <dsp:cNvSpPr/>
      </dsp:nvSpPr>
      <dsp:spPr>
        <a:xfrm>
          <a:off x="7589126" y="1352"/>
          <a:ext cx="2284648" cy="1370788"/>
        </a:xfrm>
        <a:prstGeom prst="rect">
          <a:avLst/>
        </a:prstGeom>
        <a:blipFill rotWithShape="0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shade val="36000"/>
                <a:satMod val="120000"/>
              </a:schemeClr>
              <a:schemeClr val="accent1">
                <a:hueOff val="0"/>
                <a:satOff val="0"/>
                <a:lumOff val="0"/>
                <a:alphaOff val="0"/>
                <a:tint val="40000"/>
              </a:schemeClr>
            </a:duotone>
          </a:blip>
          <a:tile tx="0" ty="0" sx="60000" sy="59000" flip="none" algn="tl"/>
        </a:blipFill>
        <a:ln>
          <a:noFill/>
        </a:ln>
        <a:effectLst>
          <a:softEdge rad="12700"/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1600" kern="1200" dirty="0" smtClean="0"/>
            <a:t>Analysis of the results of the pilot project</a:t>
          </a:r>
          <a:endParaRPr lang="en-IN" sz="1600" kern="1200" dirty="0"/>
        </a:p>
      </dsp:txBody>
      <dsp:txXfrm>
        <a:off x="7589126" y="1352"/>
        <a:ext cx="2284648" cy="1370788"/>
      </dsp:txXfrm>
    </dsp:sp>
    <dsp:sp modelId="{98FF29F6-B4CC-B948-B5A9-AF068AC43FFB}">
      <dsp:nvSpPr>
        <dsp:cNvPr id="0" name=""/>
        <dsp:cNvSpPr/>
      </dsp:nvSpPr>
      <dsp:spPr>
        <a:xfrm>
          <a:off x="49787" y="1600606"/>
          <a:ext cx="2284648" cy="1370788"/>
        </a:xfrm>
        <a:prstGeom prst="rect">
          <a:avLst/>
        </a:prstGeom>
        <a:blipFill rotWithShape="0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shade val="36000"/>
                <a:satMod val="120000"/>
              </a:schemeClr>
              <a:schemeClr val="accent1">
                <a:hueOff val="0"/>
                <a:satOff val="0"/>
                <a:lumOff val="0"/>
                <a:alphaOff val="0"/>
                <a:tint val="40000"/>
              </a:schemeClr>
            </a:duotone>
          </a:blip>
          <a:tile tx="0" ty="0" sx="60000" sy="59000" flip="none" algn="tl"/>
        </a:blipFill>
        <a:ln>
          <a:noFill/>
        </a:ln>
        <a:effectLst>
          <a:softEdge rad="12700"/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1600" kern="1200" dirty="0" smtClean="0"/>
            <a:t>Floating of the tender document and circulating to the Diplomatic Missions of  all the member countries.  </a:t>
          </a:r>
        </a:p>
      </dsp:txBody>
      <dsp:txXfrm>
        <a:off x="49787" y="1600606"/>
        <a:ext cx="2284648" cy="1370788"/>
      </dsp:txXfrm>
    </dsp:sp>
    <dsp:sp modelId="{604B5A6D-B407-C142-A30C-659CDD9A7977}">
      <dsp:nvSpPr>
        <dsp:cNvPr id="0" name=""/>
        <dsp:cNvSpPr/>
      </dsp:nvSpPr>
      <dsp:spPr>
        <a:xfrm>
          <a:off x="2562900" y="1600606"/>
          <a:ext cx="2284648" cy="1370788"/>
        </a:xfrm>
        <a:prstGeom prst="rect">
          <a:avLst/>
        </a:prstGeom>
        <a:blipFill rotWithShape="0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shade val="36000"/>
                <a:satMod val="120000"/>
              </a:schemeClr>
              <a:schemeClr val="accent1">
                <a:hueOff val="0"/>
                <a:satOff val="0"/>
                <a:lumOff val="0"/>
                <a:alphaOff val="0"/>
                <a:tint val="40000"/>
              </a:schemeClr>
            </a:duotone>
          </a:blip>
          <a:tile tx="0" ty="0" sx="60000" sy="59000" flip="none" algn="tl"/>
        </a:blipFill>
        <a:ln>
          <a:noFill/>
        </a:ln>
        <a:effectLst>
          <a:softEdge rad="12700"/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1600" kern="1200" dirty="0" smtClean="0"/>
            <a:t>Finalization of the tender document based on the results of the pilot and requirements of the ISA member country</a:t>
          </a:r>
          <a:endParaRPr lang="en-IN" sz="1600" kern="1200" dirty="0"/>
        </a:p>
      </dsp:txBody>
      <dsp:txXfrm>
        <a:off x="2562900" y="1600606"/>
        <a:ext cx="2284648" cy="1370788"/>
      </dsp:txXfrm>
    </dsp:sp>
    <dsp:sp modelId="{6FDCE55C-51B4-4245-96B4-1BFDC30342F7}">
      <dsp:nvSpPr>
        <dsp:cNvPr id="0" name=""/>
        <dsp:cNvSpPr/>
      </dsp:nvSpPr>
      <dsp:spPr>
        <a:xfrm>
          <a:off x="5076013" y="1600606"/>
          <a:ext cx="2284648" cy="1370788"/>
        </a:xfrm>
        <a:prstGeom prst="rect">
          <a:avLst/>
        </a:prstGeom>
        <a:blipFill rotWithShape="0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shade val="36000"/>
                <a:satMod val="120000"/>
              </a:schemeClr>
              <a:schemeClr val="accent1">
                <a:hueOff val="0"/>
                <a:satOff val="0"/>
                <a:lumOff val="0"/>
                <a:alphaOff val="0"/>
                <a:tint val="40000"/>
              </a:schemeClr>
            </a:duotone>
          </a:blip>
          <a:tile tx="0" ty="0" sx="60000" sy="59000" flip="none" algn="tl"/>
        </a:blipFill>
        <a:ln>
          <a:noFill/>
        </a:ln>
        <a:effectLst>
          <a:softEdge rad="12700"/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IN" sz="1600" kern="1200" dirty="0" smtClean="0"/>
            <a:t>Collation of the actual requirements of the each ISA member country in the cluster. 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IN" sz="1600" kern="1200" dirty="0"/>
        </a:p>
      </dsp:txBody>
      <dsp:txXfrm>
        <a:off x="5076013" y="1600606"/>
        <a:ext cx="2284648" cy="1370788"/>
      </dsp:txXfrm>
    </dsp:sp>
    <dsp:sp modelId="{93D7B40D-06DF-47C3-AA2A-591A69323EE8}">
      <dsp:nvSpPr>
        <dsp:cNvPr id="0" name=""/>
        <dsp:cNvSpPr/>
      </dsp:nvSpPr>
      <dsp:spPr>
        <a:xfrm>
          <a:off x="7589126" y="1600606"/>
          <a:ext cx="2284648" cy="1370788"/>
        </a:xfrm>
        <a:prstGeom prst="rect">
          <a:avLst/>
        </a:prstGeom>
        <a:blipFill rotWithShape="0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shade val="36000"/>
                <a:satMod val="120000"/>
              </a:schemeClr>
              <a:schemeClr val="accent1">
                <a:hueOff val="0"/>
                <a:satOff val="0"/>
                <a:lumOff val="0"/>
                <a:alphaOff val="0"/>
                <a:tint val="40000"/>
              </a:schemeClr>
            </a:duotone>
          </a:blip>
          <a:tile tx="0" ty="0" sx="60000" sy="59000" flip="none" algn="tl"/>
        </a:blipFill>
        <a:ln>
          <a:noFill/>
        </a:ln>
        <a:effectLst>
          <a:softEdge rad="12700"/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IN" sz="1600" kern="1200" dirty="0" smtClean="0"/>
            <a:t>Tender Framework for the each </a:t>
          </a:r>
          <a:r>
            <a:rPr lang="en-IN" sz="1600" kern="1200" dirty="0" smtClean="0"/>
            <a:t>cluster</a:t>
          </a:r>
          <a:endParaRPr lang="en-IN" sz="1600" kern="1200" dirty="0" smtClean="0"/>
        </a:p>
      </dsp:txBody>
      <dsp:txXfrm>
        <a:off x="7589126" y="1600606"/>
        <a:ext cx="2284648" cy="1370788"/>
      </dsp:txXfrm>
    </dsp:sp>
    <dsp:sp modelId="{EDC5C1CA-5749-4ACF-AFA0-283C594A9A3A}">
      <dsp:nvSpPr>
        <dsp:cNvPr id="0" name=""/>
        <dsp:cNvSpPr/>
      </dsp:nvSpPr>
      <dsp:spPr>
        <a:xfrm>
          <a:off x="49787" y="3199859"/>
          <a:ext cx="2284648" cy="1370788"/>
        </a:xfrm>
        <a:prstGeom prst="rect">
          <a:avLst/>
        </a:prstGeom>
        <a:blipFill rotWithShape="0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shade val="36000"/>
                <a:satMod val="120000"/>
              </a:schemeClr>
              <a:schemeClr val="accent1">
                <a:hueOff val="0"/>
                <a:satOff val="0"/>
                <a:lumOff val="0"/>
                <a:alphaOff val="0"/>
                <a:tint val="40000"/>
              </a:schemeClr>
            </a:duotone>
          </a:blip>
          <a:tile tx="0" ty="0" sx="60000" sy="59000" flip="none" algn="tl"/>
        </a:blipFill>
        <a:ln>
          <a:noFill/>
        </a:ln>
        <a:effectLst>
          <a:softEdge rad="12700"/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1600" kern="1200" dirty="0" smtClean="0"/>
            <a:t>Organization of e- Pre bid Meeting </a:t>
          </a:r>
          <a:endParaRPr lang="en-IN" sz="1600" kern="1200" dirty="0"/>
        </a:p>
      </dsp:txBody>
      <dsp:txXfrm>
        <a:off x="49787" y="3199859"/>
        <a:ext cx="2284648" cy="1370788"/>
      </dsp:txXfrm>
    </dsp:sp>
    <dsp:sp modelId="{AB6556E3-F18D-4AE6-9864-D24879DA327E}">
      <dsp:nvSpPr>
        <dsp:cNvPr id="0" name=""/>
        <dsp:cNvSpPr/>
      </dsp:nvSpPr>
      <dsp:spPr>
        <a:xfrm>
          <a:off x="2562900" y="3199859"/>
          <a:ext cx="2284648" cy="1370788"/>
        </a:xfrm>
        <a:prstGeom prst="rect">
          <a:avLst/>
        </a:prstGeom>
        <a:blipFill rotWithShape="0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shade val="36000"/>
                <a:satMod val="120000"/>
              </a:schemeClr>
              <a:schemeClr val="accent1">
                <a:hueOff val="0"/>
                <a:satOff val="0"/>
                <a:lumOff val="0"/>
                <a:alphaOff val="0"/>
                <a:tint val="40000"/>
              </a:schemeClr>
            </a:duotone>
          </a:blip>
          <a:tile tx="0" ty="0" sx="60000" sy="59000" flip="none" algn="tl"/>
        </a:blipFill>
        <a:ln>
          <a:noFill/>
        </a:ln>
        <a:effectLst>
          <a:softEdge rad="12700"/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1600" kern="1200" dirty="0" smtClean="0"/>
            <a:t>Technical Evaluation </a:t>
          </a:r>
          <a:endParaRPr lang="en-IN" sz="1600" kern="1200" dirty="0"/>
        </a:p>
      </dsp:txBody>
      <dsp:txXfrm>
        <a:off x="2562900" y="3199859"/>
        <a:ext cx="2284648" cy="1370788"/>
      </dsp:txXfrm>
    </dsp:sp>
    <dsp:sp modelId="{1947688D-06AB-4317-8158-6FC14B3A1305}">
      <dsp:nvSpPr>
        <dsp:cNvPr id="0" name=""/>
        <dsp:cNvSpPr/>
      </dsp:nvSpPr>
      <dsp:spPr>
        <a:xfrm>
          <a:off x="5076013" y="3199859"/>
          <a:ext cx="2284648" cy="1370788"/>
        </a:xfrm>
        <a:prstGeom prst="rect">
          <a:avLst/>
        </a:prstGeom>
        <a:blipFill rotWithShape="0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shade val="36000"/>
                <a:satMod val="120000"/>
              </a:schemeClr>
              <a:schemeClr val="accent1">
                <a:hueOff val="0"/>
                <a:satOff val="0"/>
                <a:lumOff val="0"/>
                <a:alphaOff val="0"/>
                <a:tint val="40000"/>
              </a:schemeClr>
            </a:duotone>
          </a:blip>
          <a:tile tx="0" ty="0" sx="60000" sy="59000" flip="none" algn="tl"/>
        </a:blipFill>
        <a:ln>
          <a:noFill/>
        </a:ln>
        <a:effectLst>
          <a:softEdge rad="12700"/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1600" kern="1200" dirty="0" smtClean="0"/>
            <a:t>Price Discovery</a:t>
          </a:r>
          <a:endParaRPr lang="en-IN" sz="1600" kern="1200" dirty="0"/>
        </a:p>
      </dsp:txBody>
      <dsp:txXfrm>
        <a:off x="5076013" y="3199859"/>
        <a:ext cx="2284648" cy="1370788"/>
      </dsp:txXfrm>
    </dsp:sp>
    <dsp:sp modelId="{6105DA7E-2057-4AD5-8DCE-336C379EDE60}">
      <dsp:nvSpPr>
        <dsp:cNvPr id="0" name=""/>
        <dsp:cNvSpPr/>
      </dsp:nvSpPr>
      <dsp:spPr>
        <a:xfrm>
          <a:off x="7589126" y="3199859"/>
          <a:ext cx="2284648" cy="1370788"/>
        </a:xfrm>
        <a:prstGeom prst="rect">
          <a:avLst/>
        </a:prstGeom>
        <a:blipFill rotWithShape="0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shade val="36000"/>
                <a:satMod val="120000"/>
              </a:schemeClr>
              <a:schemeClr val="accent1">
                <a:hueOff val="0"/>
                <a:satOff val="0"/>
                <a:lumOff val="0"/>
                <a:alphaOff val="0"/>
                <a:tint val="40000"/>
              </a:schemeClr>
            </a:duotone>
          </a:blip>
          <a:tile tx="0" ty="0" sx="60000" sy="59000" flip="none" algn="tl"/>
        </a:blipFill>
        <a:ln>
          <a:noFill/>
        </a:ln>
        <a:effectLst>
          <a:softEdge rad="12700"/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1600" kern="1200" dirty="0" smtClean="0"/>
            <a:t>Submission of the discovered prices to Member Countries for awarding work. </a:t>
          </a:r>
          <a:endParaRPr lang="en-IN" sz="1600" kern="1200" dirty="0"/>
        </a:p>
      </dsp:txBody>
      <dsp:txXfrm>
        <a:off x="7589126" y="3199859"/>
        <a:ext cx="2284648" cy="137078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C25BEE0-DE52-4F96-B67F-DAA25D557370}" type="datetimeFigureOut">
              <a:rPr lang="en-IN" smtClean="0"/>
              <a:t>23-10-2019</a:t>
            </a:fld>
            <a:endParaRPr lang="en-IN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N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E8485B7-8897-4779-BAD3-A7C340246E60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7346976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20834" y="134694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0834" y="429969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175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920834" y="1484779"/>
            <a:ext cx="10222992" cy="274320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10" name="Group 9"/>
          <p:cNvGrpSpPr/>
          <p:nvPr/>
        </p:nvGrpSpPr>
        <p:grpSpPr>
          <a:xfrm>
            <a:off x="9649215" y="4068923"/>
            <a:ext cx="1080904" cy="1080902"/>
            <a:chOff x="9685338" y="4460675"/>
            <a:chExt cx="1080904" cy="1080902"/>
          </a:xfrm>
        </p:grpSpPr>
        <p:sp>
          <p:nvSpPr>
            <p:cNvPr id="11" name="Oval 10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2" name="Oval 11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51560" y="1432223"/>
            <a:ext cx="9966960" cy="3035808"/>
          </a:xfrm>
        </p:spPr>
        <p:txBody>
          <a:bodyPr anchor="ctr">
            <a:noAutofit/>
          </a:bodyPr>
          <a:lstStyle>
            <a:lvl1pPr algn="l">
              <a:lnSpc>
                <a:spcPct val="80000"/>
              </a:lnSpc>
              <a:defRPr sz="9600" cap="all" baseline="0">
                <a:blipFill dpi="0" rotWithShape="1">
                  <a:blip r:embed="rId4"/>
                  <a:srcRect/>
                  <a:tile tx="6350" ty="-127000" sx="65000" sy="64000" flip="none" algn="tl"/>
                </a:blip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9848" y="4389120"/>
            <a:ext cx="7891272" cy="1069848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6E0DCB-3FBE-42D1-8EA9-AC465E533DB9}" type="datetimeFigureOut">
              <a:rPr lang="en-IN" smtClean="0"/>
              <a:t>23-10-2019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592733" y="4289334"/>
            <a:ext cx="1193868" cy="640080"/>
          </a:xfrm>
        </p:spPr>
        <p:txBody>
          <a:bodyPr/>
          <a:lstStyle>
            <a:lvl1pPr>
              <a:defRPr sz="2800"/>
            </a:lvl1pPr>
          </a:lstStyle>
          <a:p>
            <a:fld id="{57FDEA95-ED02-4AAF-9BD8-38670F962B1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7434359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6E0DCB-3FBE-42D1-8EA9-AC465E533DB9}" type="datetimeFigureOut">
              <a:rPr lang="en-IN" smtClean="0"/>
              <a:t>23-10-2019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DEA95-ED02-4AAF-9BD8-38670F962B1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7961767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533400"/>
            <a:ext cx="2552700" cy="5638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66800" y="533400"/>
            <a:ext cx="7505700" cy="5638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6E0DCB-3FBE-42D1-8EA9-AC465E533DB9}" type="datetimeFigureOut">
              <a:rPr lang="en-IN" smtClean="0"/>
              <a:t>23-10-2019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DEA95-ED02-4AAF-9BD8-38670F962B1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8571815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6E0DCB-3FBE-42D1-8EA9-AC465E533DB9}" type="datetimeFigureOut">
              <a:rPr lang="en-IN" smtClean="0"/>
              <a:t>23-10-2019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DEA95-ED02-4AAF-9BD8-38670F962B1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0561686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4917989"/>
            <a:ext cx="12192000" cy="194001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67128" y="1225296"/>
            <a:ext cx="9281160" cy="3520440"/>
          </a:xfrm>
        </p:spPr>
        <p:txBody>
          <a:bodyPr anchor="ctr">
            <a:normAutofit/>
          </a:bodyPr>
          <a:lstStyle>
            <a:lvl1pPr>
              <a:lnSpc>
                <a:spcPct val="80000"/>
              </a:lnSpc>
              <a:defRPr sz="8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65774" y="5020056"/>
            <a:ext cx="9052560" cy="1066800"/>
          </a:xfrm>
        </p:spPr>
        <p:txBody>
          <a:bodyPr anchor="t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593667" y="6272784"/>
            <a:ext cx="2644309" cy="365125"/>
          </a:xfrm>
        </p:spPr>
        <p:txBody>
          <a:bodyPr/>
          <a:lstStyle/>
          <a:p>
            <a:fld id="{896E0DCB-3FBE-42D1-8EA9-AC465E533DB9}" type="datetimeFigureOut">
              <a:rPr lang="en-IN" smtClean="0"/>
              <a:t>23-10-2019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82708" y="6272784"/>
            <a:ext cx="6327648" cy="365125"/>
          </a:xfrm>
        </p:spPr>
        <p:txBody>
          <a:bodyPr/>
          <a:lstStyle/>
          <a:p>
            <a:endParaRPr lang="en-IN"/>
          </a:p>
        </p:txBody>
      </p:sp>
      <p:grpSp>
        <p:nvGrpSpPr>
          <p:cNvPr id="8" name="Group 7"/>
          <p:cNvGrpSpPr/>
          <p:nvPr/>
        </p:nvGrpSpPr>
        <p:grpSpPr>
          <a:xfrm>
            <a:off x="897399" y="2325848"/>
            <a:ext cx="1080904" cy="1080902"/>
            <a:chOff x="9685338" y="4460675"/>
            <a:chExt cx="1080904" cy="1080902"/>
          </a:xfrm>
        </p:grpSpPr>
        <p:sp>
          <p:nvSpPr>
            <p:cNvPr id="9" name="Oval 8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3702" y="2506133"/>
            <a:ext cx="1188298" cy="720332"/>
          </a:xfrm>
        </p:spPr>
        <p:txBody>
          <a:bodyPr/>
          <a:lstStyle>
            <a:lvl1pPr>
              <a:defRPr sz="2800"/>
            </a:lvl1pPr>
          </a:lstStyle>
          <a:p>
            <a:fld id="{57FDEA95-ED02-4AAF-9BD8-38670F962B1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3009007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9848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64224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6E0DCB-3FBE-42D1-8EA9-AC465E533DB9}" type="datetimeFigureOut">
              <a:rPr lang="en-IN" smtClean="0"/>
              <a:t>23-10-2019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DEA95-ED02-4AAF-9BD8-38670F962B1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979394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64224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64224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6E0DCB-3FBE-42D1-8EA9-AC465E533DB9}" type="datetimeFigureOut">
              <a:rPr lang="en-IN" smtClean="0"/>
              <a:t>23-10-2019</a:t>
            </a:fld>
            <a:endParaRPr lang="en-I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DEA95-ED02-4AAF-9BD8-38670F962B1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1109698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6E0DCB-3FBE-42D1-8EA9-AC465E533DB9}" type="datetimeFigureOut">
              <a:rPr lang="en-IN" smtClean="0"/>
              <a:t>23-10-2019</a:t>
            </a:fld>
            <a:endParaRPr lang="en-I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DEA95-ED02-4AAF-9BD8-38670F962B1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0476359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6E0DCB-3FBE-42D1-8EA9-AC465E533DB9}" type="datetimeFigureOut">
              <a:rPr lang="en-IN" smtClean="0"/>
              <a:t>23-10-2019</a:t>
            </a:fld>
            <a:endParaRPr lang="en-I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DEA95-ED02-4AAF-9BD8-38670F962B1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8456355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0"/>
            <a:ext cx="6711696" cy="5020056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6E0DCB-3FBE-42D1-8EA9-AC465E533DB9}" type="datetimeFigureOut">
              <a:rPr lang="en-IN" smtClean="0"/>
              <a:t>23-10-2019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10" name="Oval 9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1" name="Oval 10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DEA95-ED02-4AAF-9BD8-38670F962B1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5074842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8303740" cy="6858000"/>
          </a:xfrm>
          <a:solidFill>
            <a:schemeClr val="tx2">
              <a:lumMod val="20000"/>
              <a:lumOff val="80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6E0DCB-3FBE-42D1-8EA9-AC465E533DB9}" type="datetimeFigureOut">
              <a:rPr lang="en-IN" smtClean="0"/>
              <a:t>23-10-2019</a:t>
            </a:fld>
            <a:endParaRPr lang="en-IN"/>
          </a:p>
        </p:txBody>
      </p:sp>
      <p:grpSp>
        <p:nvGrpSpPr>
          <p:cNvPr id="8" name="Group 7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9" name="Oval 8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DEA95-ED02-4AAF-9BD8-38670F962B1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7883389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9848" y="484632"/>
            <a:ext cx="10058400" cy="16093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121408"/>
            <a:ext cx="10058400" cy="40507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964424" y="6272784"/>
            <a:ext cx="32735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2"/>
                </a:solidFill>
              </a:defRPr>
            </a:lvl1pPr>
          </a:lstStyle>
          <a:p>
            <a:fld id="{896E0DCB-3FBE-42D1-8EA9-AC465E533DB9}" type="datetimeFigureOut">
              <a:rPr lang="en-IN" smtClean="0"/>
              <a:t>23-10-2019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88136" y="6272784"/>
            <a:ext cx="63276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endParaRPr lang="en-IN"/>
          </a:p>
        </p:txBody>
      </p:sp>
      <p:grpSp>
        <p:nvGrpSpPr>
          <p:cNvPr id="7" name="Group 6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8" name="Oval 7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13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14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9" name="Oval 8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11128" y="6272784"/>
            <a:ext cx="6400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1">
                <a:solidFill>
                  <a:srgbClr val="FFFFFF"/>
                </a:solidFill>
                <a:latin typeface="+mj-lt"/>
              </a:defRPr>
            </a:lvl1pPr>
          </a:lstStyle>
          <a:p>
            <a:fld id="{57FDEA95-ED02-4AAF-9BD8-38670F962B1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6041885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kern="1200" cap="all" baseline="0">
          <a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tile tx="6350" ty="-127000" sx="65000" sy="64000" flip="none" algn="tl"/>
          </a:blip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13" Type="http://schemas.openxmlformats.org/officeDocument/2006/relationships/image" Target="../media/image17.jpe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12" Type="http://schemas.openxmlformats.org/officeDocument/2006/relationships/image" Target="../media/image16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11" Type="http://schemas.openxmlformats.org/officeDocument/2006/relationships/image" Target="../media/image15.jpeg"/><Relationship Id="rId5" Type="http://schemas.openxmlformats.org/officeDocument/2006/relationships/image" Target="../media/image9.png"/><Relationship Id="rId15" Type="http://schemas.openxmlformats.org/officeDocument/2006/relationships/image" Target="../media/image5.png"/><Relationship Id="rId10" Type="http://schemas.openxmlformats.org/officeDocument/2006/relationships/image" Target="../media/image14.jpeg"/><Relationship Id="rId4" Type="http://schemas.openxmlformats.org/officeDocument/2006/relationships/image" Target="../media/image8.png"/><Relationship Id="rId9" Type="http://schemas.openxmlformats.org/officeDocument/2006/relationships/image" Target="../media/image13.jpeg"/><Relationship Id="rId14" Type="http://schemas.openxmlformats.org/officeDocument/2006/relationships/image" Target="../media/image18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2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5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just"/>
            <a:r>
              <a:rPr lang="en-IN" sz="7200" dirty="0"/>
              <a:t>Aggregation for 140 Million Home Lighting System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9847" y="4389120"/>
            <a:ext cx="8174165" cy="2173912"/>
          </a:xfrm>
        </p:spPr>
        <p:txBody>
          <a:bodyPr>
            <a:normAutofit fontScale="55000" lnSpcReduction="20000"/>
          </a:bodyPr>
          <a:lstStyle/>
          <a:p>
            <a:r>
              <a:rPr lang="en-IN" sz="3000" b="1" dirty="0" smtClean="0"/>
              <a:t>Sh. BN Sarkar</a:t>
            </a:r>
          </a:p>
          <a:p>
            <a:r>
              <a:rPr lang="en-IN" sz="3000" b="1" dirty="0" smtClean="0"/>
              <a:t>Chairman &amp; Managing Director</a:t>
            </a:r>
          </a:p>
          <a:p>
            <a:r>
              <a:rPr lang="en-IN" sz="3000" b="1" dirty="0" smtClean="0">
                <a:solidFill>
                  <a:srgbClr val="002060"/>
                </a:solidFill>
              </a:rPr>
              <a:t>Central Electronics Limited</a:t>
            </a:r>
          </a:p>
          <a:p>
            <a:r>
              <a:rPr lang="en-IN" dirty="0" smtClean="0"/>
              <a:t>(A Govt. of India Enterprise)</a:t>
            </a:r>
          </a:p>
          <a:p>
            <a:r>
              <a:rPr lang="en-IN" dirty="0" smtClean="0"/>
              <a:t>4, Sahibabad Industrial Area</a:t>
            </a:r>
          </a:p>
          <a:p>
            <a:r>
              <a:rPr lang="en-IN" dirty="0" smtClean="0"/>
              <a:t>Ghaziabad – 201010</a:t>
            </a:r>
          </a:p>
          <a:p>
            <a:r>
              <a:rPr lang="en-IN" dirty="0" smtClean="0"/>
              <a:t>E-Mail: cmd@celindia.co.in</a:t>
            </a:r>
            <a:endParaRPr lang="en-IN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1875" y="0"/>
            <a:ext cx="1610125" cy="14430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7325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7591" y="-117078"/>
            <a:ext cx="10058400" cy="1609344"/>
          </a:xfrm>
        </p:spPr>
        <p:txBody>
          <a:bodyPr>
            <a:normAutofit/>
          </a:bodyPr>
          <a:lstStyle/>
          <a:p>
            <a:r>
              <a:rPr lang="en-US" altLang="en-US" dirty="0"/>
              <a:t>PROJECT</a:t>
            </a:r>
            <a:r>
              <a:rPr lang="en-US" altLang="en-US" sz="4000" dirty="0">
                <a:solidFill>
                  <a:schemeClr val="tx2"/>
                </a:solidFill>
                <a:latin typeface="Georgia" panose="02040502050405020303" pitchFamily="18" charset="0"/>
              </a:rPr>
              <a:t> </a:t>
            </a:r>
            <a:r>
              <a:rPr lang="en-US" altLang="en-US" dirty="0"/>
              <a:t>EXECUTION METHODOLOGY</a:t>
            </a:r>
            <a:endParaRPr lang="en-IN" dirty="0"/>
          </a:p>
        </p:txBody>
      </p:sp>
      <p:grpSp>
        <p:nvGrpSpPr>
          <p:cNvPr id="6" name="Group 5"/>
          <p:cNvGrpSpPr/>
          <p:nvPr/>
        </p:nvGrpSpPr>
        <p:grpSpPr>
          <a:xfrm>
            <a:off x="2084187" y="1187263"/>
            <a:ext cx="3938445" cy="1668981"/>
            <a:chOff x="552892" y="1008566"/>
            <a:chExt cx="3938445" cy="1668981"/>
          </a:xfrm>
        </p:grpSpPr>
        <p:sp>
          <p:nvSpPr>
            <p:cNvPr id="7" name="Freeform 4"/>
            <p:cNvSpPr>
              <a:spLocks/>
            </p:cNvSpPr>
            <p:nvPr/>
          </p:nvSpPr>
          <p:spPr bwMode="blackWhite">
            <a:xfrm>
              <a:off x="552892" y="1008566"/>
              <a:ext cx="3938445" cy="1668981"/>
            </a:xfrm>
            <a:custGeom>
              <a:avLst/>
              <a:gdLst>
                <a:gd name="T0" fmla="*/ 0 w 2206"/>
                <a:gd name="T1" fmla="*/ 2147483647 h 1099"/>
                <a:gd name="T2" fmla="*/ 2147483647 w 2206"/>
                <a:gd name="T3" fmla="*/ 2147483647 h 1099"/>
                <a:gd name="T4" fmla="*/ 2147483647 w 2206"/>
                <a:gd name="T5" fmla="*/ 2147483647 h 1099"/>
                <a:gd name="T6" fmla="*/ 2147483647 w 2206"/>
                <a:gd name="T7" fmla="*/ 2147483647 h 1099"/>
                <a:gd name="T8" fmla="*/ 2147483647 w 2206"/>
                <a:gd name="T9" fmla="*/ 2147483647 h 1099"/>
                <a:gd name="T10" fmla="*/ 2147483647 w 2206"/>
                <a:gd name="T11" fmla="*/ 2147483647 h 1099"/>
                <a:gd name="T12" fmla="*/ 2147483647 w 2206"/>
                <a:gd name="T13" fmla="*/ 2147483647 h 1099"/>
                <a:gd name="T14" fmla="*/ 2147483647 w 2206"/>
                <a:gd name="T15" fmla="*/ 2147483647 h 1099"/>
                <a:gd name="T16" fmla="*/ 2147483647 w 2206"/>
                <a:gd name="T17" fmla="*/ 2147483647 h 1099"/>
                <a:gd name="T18" fmla="*/ 2147483647 w 2206"/>
                <a:gd name="T19" fmla="*/ 2147483647 h 1099"/>
                <a:gd name="T20" fmla="*/ 2147483647 w 2206"/>
                <a:gd name="T21" fmla="*/ 2147483647 h 1099"/>
                <a:gd name="T22" fmla="*/ 2147483647 w 2206"/>
                <a:gd name="T23" fmla="*/ 2147483647 h 1099"/>
                <a:gd name="T24" fmla="*/ 2147483647 w 2206"/>
                <a:gd name="T25" fmla="*/ 2147483647 h 1099"/>
                <a:gd name="T26" fmla="*/ 2147483647 w 2206"/>
                <a:gd name="T27" fmla="*/ 2147483647 h 1099"/>
                <a:gd name="T28" fmla="*/ 2147483647 w 2206"/>
                <a:gd name="T29" fmla="*/ 0 h 1099"/>
                <a:gd name="T30" fmla="*/ 2147483647 w 2206"/>
                <a:gd name="T31" fmla="*/ 2147483647 h 1099"/>
                <a:gd name="T32" fmla="*/ 0 w 2206"/>
                <a:gd name="T33" fmla="*/ 2147483647 h 1099"/>
                <a:gd name="T34" fmla="*/ 0 w 2206"/>
                <a:gd name="T35" fmla="*/ 2147483647 h 1099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2206"/>
                <a:gd name="T55" fmla="*/ 0 h 1099"/>
                <a:gd name="T56" fmla="*/ 2206 w 2206"/>
                <a:gd name="T57" fmla="*/ 1099 h 1099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2206" h="1099">
                  <a:moveTo>
                    <a:pt x="0" y="864"/>
                  </a:moveTo>
                  <a:lnTo>
                    <a:pt x="1339" y="864"/>
                  </a:lnTo>
                  <a:lnTo>
                    <a:pt x="1552" y="1098"/>
                  </a:lnTo>
                  <a:lnTo>
                    <a:pt x="1587" y="1045"/>
                  </a:lnTo>
                  <a:lnTo>
                    <a:pt x="1625" y="996"/>
                  </a:lnTo>
                  <a:lnTo>
                    <a:pt x="1666" y="948"/>
                  </a:lnTo>
                  <a:lnTo>
                    <a:pt x="1711" y="906"/>
                  </a:lnTo>
                  <a:lnTo>
                    <a:pt x="1754" y="872"/>
                  </a:lnTo>
                  <a:lnTo>
                    <a:pt x="1800" y="845"/>
                  </a:lnTo>
                  <a:lnTo>
                    <a:pt x="1850" y="822"/>
                  </a:lnTo>
                  <a:lnTo>
                    <a:pt x="1900" y="803"/>
                  </a:lnTo>
                  <a:lnTo>
                    <a:pt x="1953" y="790"/>
                  </a:lnTo>
                  <a:lnTo>
                    <a:pt x="1983" y="1013"/>
                  </a:lnTo>
                  <a:lnTo>
                    <a:pt x="2205" y="471"/>
                  </a:lnTo>
                  <a:lnTo>
                    <a:pt x="1872" y="0"/>
                  </a:lnTo>
                  <a:lnTo>
                    <a:pt x="1873" y="196"/>
                  </a:lnTo>
                  <a:lnTo>
                    <a:pt x="0" y="196"/>
                  </a:lnTo>
                  <a:lnTo>
                    <a:pt x="0" y="864"/>
                  </a:lnTo>
                </a:path>
              </a:pathLst>
            </a:custGeom>
            <a:solidFill>
              <a:schemeClr val="tx2">
                <a:lumMod val="50000"/>
              </a:schemeClr>
            </a:solidFill>
            <a:ln w="12700" cap="rnd">
              <a:solidFill>
                <a:schemeClr val="bg1"/>
              </a:solidFill>
              <a:round/>
              <a:headEnd/>
              <a:tailEnd/>
            </a:ln>
          </p:spPr>
          <p:txBody>
            <a:bodyPr lIns="36000" tIns="36000" rIns="36000" bIns="36000"/>
            <a:lstStyle/>
            <a:p>
              <a:endParaRPr lang="en-US" sz="1400" dirty="0">
                <a:solidFill>
                  <a:schemeClr val="bg1"/>
                </a:solidFill>
              </a:endParaRPr>
            </a:p>
          </p:txBody>
        </p:sp>
        <p:sp>
          <p:nvSpPr>
            <p:cNvPr id="8" name="Rectangle 8"/>
            <p:cNvSpPr>
              <a:spLocks noChangeArrowheads="1"/>
            </p:cNvSpPr>
            <p:nvPr/>
          </p:nvSpPr>
          <p:spPr bwMode="blackWhite">
            <a:xfrm>
              <a:off x="1094129" y="1603972"/>
              <a:ext cx="1747273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 anchor="ctr">
              <a:spAutoFit/>
            </a:bodyPr>
            <a:lstStyle/>
            <a:p>
              <a:r>
                <a:rPr lang="en-US" altLang="en-US" dirty="0">
                  <a:solidFill>
                    <a:schemeClr val="bg1"/>
                  </a:solidFill>
                  <a:latin typeface="Georgia" panose="02040502050405020303" pitchFamily="18" charset="0"/>
                </a:rPr>
                <a:t>Project Initiation</a:t>
              </a: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5705671" y="1381182"/>
            <a:ext cx="2214823" cy="1559048"/>
            <a:chOff x="4174376" y="1202486"/>
            <a:chExt cx="2214823" cy="1559048"/>
          </a:xfrm>
        </p:grpSpPr>
        <p:sp>
          <p:nvSpPr>
            <p:cNvPr id="10" name="Freeform 3"/>
            <p:cNvSpPr>
              <a:spLocks/>
            </p:cNvSpPr>
            <p:nvPr/>
          </p:nvSpPr>
          <p:spPr bwMode="blackWhite">
            <a:xfrm>
              <a:off x="4174376" y="1202486"/>
              <a:ext cx="2214823" cy="1559048"/>
            </a:xfrm>
            <a:custGeom>
              <a:avLst/>
              <a:gdLst>
                <a:gd name="T0" fmla="*/ 2147483647 w 1109"/>
                <a:gd name="T1" fmla="*/ 2147483647 h 962"/>
                <a:gd name="T2" fmla="*/ 2147483647 w 1109"/>
                <a:gd name="T3" fmla="*/ 2147483647 h 962"/>
                <a:gd name="T4" fmla="*/ 2147483647 w 1109"/>
                <a:gd name="T5" fmla="*/ 2147483647 h 962"/>
                <a:gd name="T6" fmla="*/ 2147483647 w 1109"/>
                <a:gd name="T7" fmla="*/ 2147483647 h 962"/>
                <a:gd name="T8" fmla="*/ 2147483647 w 1109"/>
                <a:gd name="T9" fmla="*/ 2147483647 h 962"/>
                <a:gd name="T10" fmla="*/ 2147483647 w 1109"/>
                <a:gd name="T11" fmla="*/ 2147483647 h 962"/>
                <a:gd name="T12" fmla="*/ 2147483647 w 1109"/>
                <a:gd name="T13" fmla="*/ 2147483647 h 962"/>
                <a:gd name="T14" fmla="*/ 2147483647 w 1109"/>
                <a:gd name="T15" fmla="*/ 2147483647 h 962"/>
                <a:gd name="T16" fmla="*/ 2147483647 w 1109"/>
                <a:gd name="T17" fmla="*/ 2147483647 h 962"/>
                <a:gd name="T18" fmla="*/ 2147483647 w 1109"/>
                <a:gd name="T19" fmla="*/ 2147483647 h 962"/>
                <a:gd name="T20" fmla="*/ 2147483647 w 1109"/>
                <a:gd name="T21" fmla="*/ 2147483647 h 962"/>
                <a:gd name="T22" fmla="*/ 2147483647 w 1109"/>
                <a:gd name="T23" fmla="*/ 2147483647 h 962"/>
                <a:gd name="T24" fmla="*/ 2147483647 w 1109"/>
                <a:gd name="T25" fmla="*/ 2147483647 h 962"/>
                <a:gd name="T26" fmla="*/ 2147483647 w 1109"/>
                <a:gd name="T27" fmla="*/ 2147483647 h 962"/>
                <a:gd name="T28" fmla="*/ 2147483647 w 1109"/>
                <a:gd name="T29" fmla="*/ 2147483647 h 962"/>
                <a:gd name="T30" fmla="*/ 2147483647 w 1109"/>
                <a:gd name="T31" fmla="*/ 2147483647 h 962"/>
                <a:gd name="T32" fmla="*/ 2147483647 w 1109"/>
                <a:gd name="T33" fmla="*/ 2147483647 h 962"/>
                <a:gd name="T34" fmla="*/ 2147483647 w 1109"/>
                <a:gd name="T35" fmla="*/ 2147483647 h 962"/>
                <a:gd name="T36" fmla="*/ 2147483647 w 1109"/>
                <a:gd name="T37" fmla="*/ 2147483647 h 962"/>
                <a:gd name="T38" fmla="*/ 0 w 1109"/>
                <a:gd name="T39" fmla="*/ 0 h 962"/>
                <a:gd name="T40" fmla="*/ 2147483647 w 1109"/>
                <a:gd name="T41" fmla="*/ 2147483647 h 962"/>
                <a:gd name="T42" fmla="*/ 2147483647 w 1109"/>
                <a:gd name="T43" fmla="*/ 2147483647 h 962"/>
                <a:gd name="T44" fmla="*/ 2147483647 w 1109"/>
                <a:gd name="T45" fmla="*/ 2147483647 h 962"/>
                <a:gd name="T46" fmla="*/ 2147483647 w 1109"/>
                <a:gd name="T47" fmla="*/ 2147483647 h 962"/>
                <a:gd name="T48" fmla="*/ 2147483647 w 1109"/>
                <a:gd name="T49" fmla="*/ 2147483647 h 962"/>
                <a:gd name="T50" fmla="*/ 2147483647 w 1109"/>
                <a:gd name="T51" fmla="*/ 2147483647 h 962"/>
                <a:gd name="T52" fmla="*/ 2147483647 w 1109"/>
                <a:gd name="T53" fmla="*/ 2147483647 h 962"/>
                <a:gd name="T54" fmla="*/ 2147483647 w 1109"/>
                <a:gd name="T55" fmla="*/ 2147483647 h 962"/>
                <a:gd name="T56" fmla="*/ 2147483647 w 1109"/>
                <a:gd name="T57" fmla="*/ 2147483647 h 962"/>
                <a:gd name="T58" fmla="*/ 2147483647 w 1109"/>
                <a:gd name="T59" fmla="*/ 2147483647 h 962"/>
                <a:gd name="T60" fmla="*/ 2147483647 w 1109"/>
                <a:gd name="T61" fmla="*/ 2147483647 h 962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1109"/>
                <a:gd name="T94" fmla="*/ 0 h 962"/>
                <a:gd name="T95" fmla="*/ 1109 w 1109"/>
                <a:gd name="T96" fmla="*/ 962 h 962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1109" h="962">
                  <a:moveTo>
                    <a:pt x="246" y="959"/>
                  </a:moveTo>
                  <a:lnTo>
                    <a:pt x="839" y="961"/>
                  </a:lnTo>
                  <a:lnTo>
                    <a:pt x="934" y="786"/>
                  </a:lnTo>
                  <a:lnTo>
                    <a:pt x="1023" y="611"/>
                  </a:lnTo>
                  <a:lnTo>
                    <a:pt x="1108" y="429"/>
                  </a:lnTo>
                  <a:lnTo>
                    <a:pt x="930" y="539"/>
                  </a:lnTo>
                  <a:lnTo>
                    <a:pt x="885" y="471"/>
                  </a:lnTo>
                  <a:lnTo>
                    <a:pt x="837" y="406"/>
                  </a:lnTo>
                  <a:lnTo>
                    <a:pt x="783" y="344"/>
                  </a:lnTo>
                  <a:lnTo>
                    <a:pt x="724" y="287"/>
                  </a:lnTo>
                  <a:lnTo>
                    <a:pt x="663" y="235"/>
                  </a:lnTo>
                  <a:lnTo>
                    <a:pt x="598" y="188"/>
                  </a:lnTo>
                  <a:lnTo>
                    <a:pt x="530" y="145"/>
                  </a:lnTo>
                  <a:lnTo>
                    <a:pt x="460" y="107"/>
                  </a:lnTo>
                  <a:lnTo>
                    <a:pt x="387" y="75"/>
                  </a:lnTo>
                  <a:lnTo>
                    <a:pt x="311" y="48"/>
                  </a:lnTo>
                  <a:lnTo>
                    <a:pt x="236" y="27"/>
                  </a:lnTo>
                  <a:lnTo>
                    <a:pt x="158" y="12"/>
                  </a:lnTo>
                  <a:lnTo>
                    <a:pt x="79" y="2"/>
                  </a:lnTo>
                  <a:lnTo>
                    <a:pt x="0" y="0"/>
                  </a:lnTo>
                  <a:lnTo>
                    <a:pt x="210" y="277"/>
                  </a:lnTo>
                  <a:lnTo>
                    <a:pt x="80" y="601"/>
                  </a:lnTo>
                  <a:lnTo>
                    <a:pt x="134" y="614"/>
                  </a:lnTo>
                  <a:lnTo>
                    <a:pt x="186" y="631"/>
                  </a:lnTo>
                  <a:lnTo>
                    <a:pt x="236" y="654"/>
                  </a:lnTo>
                  <a:lnTo>
                    <a:pt x="283" y="681"/>
                  </a:lnTo>
                  <a:lnTo>
                    <a:pt x="328" y="715"/>
                  </a:lnTo>
                  <a:lnTo>
                    <a:pt x="370" y="752"/>
                  </a:lnTo>
                  <a:lnTo>
                    <a:pt x="408" y="792"/>
                  </a:lnTo>
                  <a:lnTo>
                    <a:pt x="446" y="837"/>
                  </a:lnTo>
                  <a:lnTo>
                    <a:pt x="246" y="959"/>
                  </a:lnTo>
                </a:path>
              </a:pathLst>
            </a:custGeom>
            <a:solidFill>
              <a:schemeClr val="tx2">
                <a:lumMod val="75000"/>
              </a:schemeClr>
            </a:solidFill>
            <a:ln w="12700" cap="rnd">
              <a:solidFill>
                <a:schemeClr val="bg1"/>
              </a:solidFill>
              <a:round/>
              <a:headEnd/>
              <a:tailEnd/>
            </a:ln>
          </p:spPr>
          <p:txBody>
            <a:bodyPr lIns="36000" tIns="36000" rIns="36000" bIns="36000"/>
            <a:lstStyle/>
            <a:p>
              <a:endParaRPr lang="en-US" sz="1400" dirty="0">
                <a:solidFill>
                  <a:schemeClr val="bg1"/>
                </a:solidFill>
              </a:endParaRPr>
            </a:p>
          </p:txBody>
        </p:sp>
        <p:sp>
          <p:nvSpPr>
            <p:cNvPr id="11" name="Rectangle 9"/>
            <p:cNvSpPr>
              <a:spLocks noChangeArrowheads="1"/>
            </p:cNvSpPr>
            <p:nvPr/>
          </p:nvSpPr>
          <p:spPr bwMode="blackWhite">
            <a:xfrm>
              <a:off x="4789353" y="1734891"/>
              <a:ext cx="984869" cy="4308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 anchor="ctr" anchorCtr="1">
              <a:spAutoFit/>
            </a:bodyPr>
            <a:lstStyle/>
            <a:p>
              <a:r>
                <a:rPr lang="en-US" altLang="en-US" sz="1400" dirty="0">
                  <a:solidFill>
                    <a:schemeClr val="bg1"/>
                  </a:solidFill>
                  <a:latin typeface="Georgia" panose="02040502050405020303" pitchFamily="18" charset="0"/>
                </a:rPr>
                <a:t>Detailed Site Survey</a:t>
              </a: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6331770" y="2477419"/>
            <a:ext cx="1702205" cy="2110351"/>
            <a:chOff x="4800475" y="2298722"/>
            <a:chExt cx="1702205" cy="2110351"/>
          </a:xfrm>
        </p:grpSpPr>
        <p:sp>
          <p:nvSpPr>
            <p:cNvPr id="13" name="Freeform 2"/>
            <p:cNvSpPr>
              <a:spLocks/>
            </p:cNvSpPr>
            <p:nvPr/>
          </p:nvSpPr>
          <p:spPr bwMode="blackWhite">
            <a:xfrm>
              <a:off x="4800475" y="2298722"/>
              <a:ext cx="1702205" cy="2110351"/>
            </a:xfrm>
            <a:custGeom>
              <a:avLst/>
              <a:gdLst>
                <a:gd name="T0" fmla="*/ 461616 w 852"/>
                <a:gd name="T1" fmla="*/ 1873218 h 1157"/>
                <a:gd name="T2" fmla="*/ 1493670 w 852"/>
                <a:gd name="T3" fmla="*/ 1852152 h 1157"/>
                <a:gd name="T4" fmla="*/ 1172469 w 852"/>
                <a:gd name="T5" fmla="*/ 1672284 h 1157"/>
                <a:gd name="T6" fmla="*/ 1233901 w 852"/>
                <a:gd name="T7" fmla="*/ 1552372 h 1157"/>
                <a:gd name="T8" fmla="*/ 1286557 w 852"/>
                <a:gd name="T9" fmla="*/ 1429219 h 1157"/>
                <a:gd name="T10" fmla="*/ 1330437 w 852"/>
                <a:gd name="T11" fmla="*/ 1302826 h 1157"/>
                <a:gd name="T12" fmla="*/ 1360275 w 852"/>
                <a:gd name="T13" fmla="*/ 1171571 h 1157"/>
                <a:gd name="T14" fmla="*/ 1386603 w 852"/>
                <a:gd name="T15" fmla="*/ 1040316 h 1157"/>
                <a:gd name="T16" fmla="*/ 1400645 w 852"/>
                <a:gd name="T17" fmla="*/ 909061 h 1157"/>
                <a:gd name="T18" fmla="*/ 1405910 w 852"/>
                <a:gd name="T19" fmla="*/ 774566 h 1157"/>
                <a:gd name="T20" fmla="*/ 1400645 w 852"/>
                <a:gd name="T21" fmla="*/ 640070 h 1157"/>
                <a:gd name="T22" fmla="*/ 1384848 w 852"/>
                <a:gd name="T23" fmla="*/ 508815 h 1157"/>
                <a:gd name="T24" fmla="*/ 1360275 w 852"/>
                <a:gd name="T25" fmla="*/ 377560 h 1157"/>
                <a:gd name="T26" fmla="*/ 1326926 w 852"/>
                <a:gd name="T27" fmla="*/ 247926 h 1157"/>
                <a:gd name="T28" fmla="*/ 1281291 w 852"/>
                <a:gd name="T29" fmla="*/ 121532 h 1157"/>
                <a:gd name="T30" fmla="*/ 1230391 w 852"/>
                <a:gd name="T31" fmla="*/ 0 h 1157"/>
                <a:gd name="T32" fmla="*/ 956581 w 852"/>
                <a:gd name="T33" fmla="*/ 479647 h 1157"/>
                <a:gd name="T34" fmla="*/ 365080 w 852"/>
                <a:gd name="T35" fmla="*/ 471545 h 1157"/>
                <a:gd name="T36" fmla="*/ 389653 w 852"/>
                <a:gd name="T37" fmla="*/ 559048 h 1157"/>
                <a:gd name="T38" fmla="*/ 405450 w 852"/>
                <a:gd name="T39" fmla="*/ 651413 h 1157"/>
                <a:gd name="T40" fmla="*/ 412470 w 852"/>
                <a:gd name="T41" fmla="*/ 743777 h 1157"/>
                <a:gd name="T42" fmla="*/ 410715 w 852"/>
                <a:gd name="T43" fmla="*/ 832901 h 1157"/>
                <a:gd name="T44" fmla="*/ 401939 w 852"/>
                <a:gd name="T45" fmla="*/ 925266 h 1157"/>
                <a:gd name="T46" fmla="*/ 380877 w 852"/>
                <a:gd name="T47" fmla="*/ 1016010 h 1157"/>
                <a:gd name="T48" fmla="*/ 356304 w 852"/>
                <a:gd name="T49" fmla="*/ 1106754 h 1157"/>
                <a:gd name="T50" fmla="*/ 317690 w 852"/>
                <a:gd name="T51" fmla="*/ 1189396 h 1157"/>
                <a:gd name="T52" fmla="*/ 0 w 852"/>
                <a:gd name="T53" fmla="*/ 1017630 h 1157"/>
                <a:gd name="T54" fmla="*/ 461616 w 852"/>
                <a:gd name="T55" fmla="*/ 1873218 h 1157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w 852"/>
                <a:gd name="T85" fmla="*/ 0 h 1157"/>
                <a:gd name="T86" fmla="*/ 852 w 852"/>
                <a:gd name="T87" fmla="*/ 1157 h 1157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T84" t="T85" r="T86" b="T87"/>
              <a:pathLst>
                <a:path w="852" h="1157">
                  <a:moveTo>
                    <a:pt x="263" y="1156"/>
                  </a:moveTo>
                  <a:lnTo>
                    <a:pt x="851" y="1143"/>
                  </a:lnTo>
                  <a:lnTo>
                    <a:pt x="668" y="1032"/>
                  </a:lnTo>
                  <a:lnTo>
                    <a:pt x="703" y="958"/>
                  </a:lnTo>
                  <a:lnTo>
                    <a:pt x="733" y="882"/>
                  </a:lnTo>
                  <a:lnTo>
                    <a:pt x="758" y="804"/>
                  </a:lnTo>
                  <a:lnTo>
                    <a:pt x="775" y="723"/>
                  </a:lnTo>
                  <a:lnTo>
                    <a:pt x="790" y="642"/>
                  </a:lnTo>
                  <a:lnTo>
                    <a:pt x="798" y="561"/>
                  </a:lnTo>
                  <a:lnTo>
                    <a:pt x="801" y="478"/>
                  </a:lnTo>
                  <a:lnTo>
                    <a:pt x="798" y="395"/>
                  </a:lnTo>
                  <a:lnTo>
                    <a:pt x="789" y="314"/>
                  </a:lnTo>
                  <a:lnTo>
                    <a:pt x="775" y="233"/>
                  </a:lnTo>
                  <a:lnTo>
                    <a:pt x="756" y="153"/>
                  </a:lnTo>
                  <a:lnTo>
                    <a:pt x="730" y="75"/>
                  </a:lnTo>
                  <a:lnTo>
                    <a:pt x="701" y="0"/>
                  </a:lnTo>
                  <a:lnTo>
                    <a:pt x="545" y="296"/>
                  </a:lnTo>
                  <a:lnTo>
                    <a:pt x="208" y="291"/>
                  </a:lnTo>
                  <a:lnTo>
                    <a:pt x="222" y="345"/>
                  </a:lnTo>
                  <a:lnTo>
                    <a:pt x="231" y="402"/>
                  </a:lnTo>
                  <a:lnTo>
                    <a:pt x="235" y="459"/>
                  </a:lnTo>
                  <a:lnTo>
                    <a:pt x="234" y="514"/>
                  </a:lnTo>
                  <a:lnTo>
                    <a:pt x="229" y="571"/>
                  </a:lnTo>
                  <a:lnTo>
                    <a:pt x="217" y="627"/>
                  </a:lnTo>
                  <a:lnTo>
                    <a:pt x="203" y="683"/>
                  </a:lnTo>
                  <a:lnTo>
                    <a:pt x="181" y="734"/>
                  </a:lnTo>
                  <a:lnTo>
                    <a:pt x="0" y="628"/>
                  </a:lnTo>
                  <a:lnTo>
                    <a:pt x="263" y="1156"/>
                  </a:lnTo>
                </a:path>
              </a:pathLst>
            </a:custGeom>
            <a:solidFill>
              <a:schemeClr val="tx2">
                <a:lumMod val="60000"/>
                <a:lumOff val="40000"/>
              </a:schemeClr>
            </a:solidFill>
            <a:ln w="12700" cap="rnd">
              <a:solidFill>
                <a:schemeClr val="bg1"/>
              </a:solidFill>
              <a:round/>
              <a:headEnd/>
              <a:tailEnd/>
            </a:ln>
          </p:spPr>
          <p:txBody>
            <a:bodyPr lIns="36000" tIns="36000" rIns="36000" bIns="36000"/>
            <a:lstStyle/>
            <a:p>
              <a:pPr>
                <a:defRPr/>
              </a:pPr>
              <a:endParaRPr lang="en-US" sz="1400" dirty="0">
                <a:solidFill>
                  <a:schemeClr val="bg1"/>
                </a:solidFill>
              </a:endParaRPr>
            </a:p>
          </p:txBody>
        </p:sp>
        <p:sp>
          <p:nvSpPr>
            <p:cNvPr id="14" name="Rectangle 10"/>
            <p:cNvSpPr>
              <a:spLocks noChangeArrowheads="1"/>
            </p:cNvSpPr>
            <p:nvPr/>
          </p:nvSpPr>
          <p:spPr bwMode="blackWhite">
            <a:xfrm>
              <a:off x="5281788" y="3138453"/>
              <a:ext cx="1072899" cy="4308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 anchor="ctr" anchorCtr="1">
              <a:spAutoFit/>
            </a:bodyPr>
            <a:lstStyle/>
            <a:p>
              <a:r>
                <a:rPr lang="en-US" altLang="en-US" sz="1400" dirty="0">
                  <a:solidFill>
                    <a:schemeClr val="bg1"/>
                  </a:solidFill>
                  <a:latin typeface="Georgia" panose="02040502050405020303" pitchFamily="18" charset="0"/>
                </a:rPr>
                <a:t>Resource Mobilization</a:t>
              </a: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5269358" y="4026676"/>
            <a:ext cx="2226563" cy="1931658"/>
            <a:chOff x="3738063" y="3847980"/>
            <a:chExt cx="2226563" cy="1931658"/>
          </a:xfrm>
        </p:grpSpPr>
        <p:sp>
          <p:nvSpPr>
            <p:cNvPr id="16" name="Freeform 5"/>
            <p:cNvSpPr>
              <a:spLocks/>
            </p:cNvSpPr>
            <p:nvPr/>
          </p:nvSpPr>
          <p:spPr bwMode="blackWhite">
            <a:xfrm>
              <a:off x="3738063" y="3847980"/>
              <a:ext cx="2226563" cy="1931658"/>
            </a:xfrm>
            <a:custGeom>
              <a:avLst/>
              <a:gdLst>
                <a:gd name="T0" fmla="*/ 0 w 1115"/>
                <a:gd name="T1" fmla="*/ 857233 h 1059"/>
                <a:gd name="T2" fmla="*/ 489786 w 1115"/>
                <a:gd name="T3" fmla="*/ 1714467 h 1059"/>
                <a:gd name="T4" fmla="*/ 489786 w 1115"/>
                <a:gd name="T5" fmla="*/ 1320690 h 1059"/>
                <a:gd name="T6" fmla="*/ 619693 w 1115"/>
                <a:gd name="T7" fmla="*/ 1309347 h 1059"/>
                <a:gd name="T8" fmla="*/ 753111 w 1115"/>
                <a:gd name="T9" fmla="*/ 1288280 h 1059"/>
                <a:gd name="T10" fmla="*/ 881263 w 1115"/>
                <a:gd name="T11" fmla="*/ 1259112 h 1059"/>
                <a:gd name="T12" fmla="*/ 1005904 w 1115"/>
                <a:gd name="T13" fmla="*/ 1221841 h 1059"/>
                <a:gd name="T14" fmla="*/ 1128789 w 1115"/>
                <a:gd name="T15" fmla="*/ 1176467 h 1059"/>
                <a:gd name="T16" fmla="*/ 1249919 w 1115"/>
                <a:gd name="T17" fmla="*/ 1122992 h 1059"/>
                <a:gd name="T18" fmla="*/ 1365782 w 1115"/>
                <a:gd name="T19" fmla="*/ 1061413 h 1059"/>
                <a:gd name="T20" fmla="*/ 1479890 w 1115"/>
                <a:gd name="T21" fmla="*/ 993353 h 1059"/>
                <a:gd name="T22" fmla="*/ 1581709 w 1115"/>
                <a:gd name="T23" fmla="*/ 913950 h 1059"/>
                <a:gd name="T24" fmla="*/ 1687039 w 1115"/>
                <a:gd name="T25" fmla="*/ 831306 h 1059"/>
                <a:gd name="T26" fmla="*/ 1781836 w 1115"/>
                <a:gd name="T27" fmla="*/ 738938 h 1059"/>
                <a:gd name="T28" fmla="*/ 1874878 w 1115"/>
                <a:gd name="T29" fmla="*/ 640089 h 1059"/>
                <a:gd name="T30" fmla="*/ 1955631 w 1115"/>
                <a:gd name="T31" fmla="*/ 539619 h 1059"/>
                <a:gd name="T32" fmla="*/ 1362271 w 1115"/>
                <a:gd name="T33" fmla="*/ 570408 h 1059"/>
                <a:gd name="T34" fmla="*/ 1093679 w 1115"/>
                <a:gd name="T35" fmla="*/ 58337 h 1059"/>
                <a:gd name="T36" fmla="*/ 1037503 w 1115"/>
                <a:gd name="T37" fmla="*/ 111813 h 1059"/>
                <a:gd name="T38" fmla="*/ 977816 w 1115"/>
                <a:gd name="T39" fmla="*/ 158807 h 1059"/>
                <a:gd name="T40" fmla="*/ 905840 w 1115"/>
                <a:gd name="T41" fmla="*/ 207421 h 1059"/>
                <a:gd name="T42" fmla="*/ 828598 w 1115"/>
                <a:gd name="T43" fmla="*/ 254415 h 1059"/>
                <a:gd name="T44" fmla="*/ 746089 w 1115"/>
                <a:gd name="T45" fmla="*/ 288445 h 1059"/>
                <a:gd name="T46" fmla="*/ 665336 w 1115"/>
                <a:gd name="T47" fmla="*/ 319234 h 1059"/>
                <a:gd name="T48" fmla="*/ 579316 w 1115"/>
                <a:gd name="T49" fmla="*/ 341921 h 1059"/>
                <a:gd name="T50" fmla="*/ 489786 w 1115"/>
                <a:gd name="T51" fmla="*/ 356505 h 1059"/>
                <a:gd name="T52" fmla="*/ 489786 w 1115"/>
                <a:gd name="T53" fmla="*/ 0 h 1059"/>
                <a:gd name="T54" fmla="*/ 0 w 1115"/>
                <a:gd name="T55" fmla="*/ 857233 h 1059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w 1115"/>
                <a:gd name="T85" fmla="*/ 0 h 1059"/>
                <a:gd name="T86" fmla="*/ 1115 w 1115"/>
                <a:gd name="T87" fmla="*/ 1059 h 1059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T84" t="T85" r="T86" b="T87"/>
              <a:pathLst>
                <a:path w="1115" h="1059">
                  <a:moveTo>
                    <a:pt x="0" y="529"/>
                  </a:moveTo>
                  <a:lnTo>
                    <a:pt x="279" y="1058"/>
                  </a:lnTo>
                  <a:lnTo>
                    <a:pt x="279" y="815"/>
                  </a:lnTo>
                  <a:lnTo>
                    <a:pt x="353" y="808"/>
                  </a:lnTo>
                  <a:lnTo>
                    <a:pt x="429" y="795"/>
                  </a:lnTo>
                  <a:lnTo>
                    <a:pt x="502" y="777"/>
                  </a:lnTo>
                  <a:lnTo>
                    <a:pt x="573" y="754"/>
                  </a:lnTo>
                  <a:lnTo>
                    <a:pt x="643" y="726"/>
                  </a:lnTo>
                  <a:lnTo>
                    <a:pt x="712" y="693"/>
                  </a:lnTo>
                  <a:lnTo>
                    <a:pt x="778" y="655"/>
                  </a:lnTo>
                  <a:lnTo>
                    <a:pt x="843" y="613"/>
                  </a:lnTo>
                  <a:lnTo>
                    <a:pt x="901" y="564"/>
                  </a:lnTo>
                  <a:lnTo>
                    <a:pt x="961" y="513"/>
                  </a:lnTo>
                  <a:lnTo>
                    <a:pt x="1015" y="456"/>
                  </a:lnTo>
                  <a:lnTo>
                    <a:pt x="1068" y="395"/>
                  </a:lnTo>
                  <a:lnTo>
                    <a:pt x="1114" y="333"/>
                  </a:lnTo>
                  <a:lnTo>
                    <a:pt x="776" y="352"/>
                  </a:lnTo>
                  <a:lnTo>
                    <a:pt x="623" y="36"/>
                  </a:lnTo>
                  <a:lnTo>
                    <a:pt x="591" y="69"/>
                  </a:lnTo>
                  <a:lnTo>
                    <a:pt x="557" y="98"/>
                  </a:lnTo>
                  <a:lnTo>
                    <a:pt x="516" y="128"/>
                  </a:lnTo>
                  <a:lnTo>
                    <a:pt x="472" y="157"/>
                  </a:lnTo>
                  <a:lnTo>
                    <a:pt x="425" y="178"/>
                  </a:lnTo>
                  <a:lnTo>
                    <a:pt x="379" y="197"/>
                  </a:lnTo>
                  <a:lnTo>
                    <a:pt x="330" y="211"/>
                  </a:lnTo>
                  <a:lnTo>
                    <a:pt x="279" y="220"/>
                  </a:lnTo>
                  <a:lnTo>
                    <a:pt x="279" y="0"/>
                  </a:lnTo>
                  <a:lnTo>
                    <a:pt x="0" y="529"/>
                  </a:lnTo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 w="12700" cap="rnd">
              <a:solidFill>
                <a:schemeClr val="bg1"/>
              </a:solidFill>
              <a:round/>
              <a:headEnd/>
              <a:tailEnd/>
            </a:ln>
          </p:spPr>
          <p:txBody>
            <a:bodyPr lIns="36000" tIns="36000" rIns="36000" bIns="36000"/>
            <a:lstStyle/>
            <a:p>
              <a:pPr>
                <a:defRPr/>
              </a:pPr>
              <a:endParaRPr lang="en-US" sz="1400" dirty="0">
                <a:solidFill>
                  <a:schemeClr val="bg1"/>
                </a:solidFill>
              </a:endParaRPr>
            </a:p>
          </p:txBody>
        </p:sp>
        <p:sp>
          <p:nvSpPr>
            <p:cNvPr id="17" name="Rectangle 11"/>
            <p:cNvSpPr>
              <a:spLocks noChangeArrowheads="1"/>
            </p:cNvSpPr>
            <p:nvPr/>
          </p:nvSpPr>
          <p:spPr bwMode="blackWhite">
            <a:xfrm>
              <a:off x="4004165" y="4543067"/>
              <a:ext cx="1418101" cy="6463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 anchor="ctr" anchorCtr="1">
              <a:spAutoFit/>
            </a:bodyPr>
            <a:lstStyle/>
            <a:p>
              <a:r>
                <a:rPr lang="en-US" altLang="en-US" sz="1400" dirty="0">
                  <a:latin typeface="Georgia" panose="02040502050405020303" pitchFamily="18" charset="0"/>
                </a:rPr>
                <a:t>Site Preparation &amp; Readiness check</a:t>
              </a: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3330410" y="3785442"/>
            <a:ext cx="2118951" cy="1724376"/>
            <a:chOff x="1799115" y="3606746"/>
            <a:chExt cx="2118951" cy="1724376"/>
          </a:xfrm>
        </p:grpSpPr>
        <p:sp>
          <p:nvSpPr>
            <p:cNvPr id="19" name="Freeform 6"/>
            <p:cNvSpPr>
              <a:spLocks/>
            </p:cNvSpPr>
            <p:nvPr/>
          </p:nvSpPr>
          <p:spPr bwMode="blackWhite">
            <a:xfrm>
              <a:off x="1799115" y="3606746"/>
              <a:ext cx="2118951" cy="1724376"/>
            </a:xfrm>
            <a:custGeom>
              <a:avLst/>
              <a:gdLst>
                <a:gd name="T0" fmla="*/ 2147483647 w 1061"/>
                <a:gd name="T1" fmla="*/ 0 h 946"/>
                <a:gd name="T2" fmla="*/ 0 w 1061"/>
                <a:gd name="T3" fmla="*/ 2147483647 h 946"/>
                <a:gd name="T4" fmla="*/ 2147483647 w 1061"/>
                <a:gd name="T5" fmla="*/ 2147483647 h 946"/>
                <a:gd name="T6" fmla="*/ 2147483647 w 1061"/>
                <a:gd name="T7" fmla="*/ 2147483647 h 946"/>
                <a:gd name="T8" fmla="*/ 2147483647 w 1061"/>
                <a:gd name="T9" fmla="*/ 2147483647 h 946"/>
                <a:gd name="T10" fmla="*/ 2147483647 w 1061"/>
                <a:gd name="T11" fmla="*/ 2147483647 h 946"/>
                <a:gd name="T12" fmla="*/ 2147483647 w 1061"/>
                <a:gd name="T13" fmla="*/ 2147483647 h 946"/>
                <a:gd name="T14" fmla="*/ 2147483647 w 1061"/>
                <a:gd name="T15" fmla="*/ 2147483647 h 946"/>
                <a:gd name="T16" fmla="*/ 2147483647 w 1061"/>
                <a:gd name="T17" fmla="*/ 2147483647 h 946"/>
                <a:gd name="T18" fmla="*/ 2147483647 w 1061"/>
                <a:gd name="T19" fmla="*/ 2147483647 h 946"/>
                <a:gd name="T20" fmla="*/ 2147483647 w 1061"/>
                <a:gd name="T21" fmla="*/ 2147483647 h 946"/>
                <a:gd name="T22" fmla="*/ 2147483647 w 1061"/>
                <a:gd name="T23" fmla="*/ 2147483647 h 946"/>
                <a:gd name="T24" fmla="*/ 2147483647 w 1061"/>
                <a:gd name="T25" fmla="*/ 2147483647 h 946"/>
                <a:gd name="T26" fmla="*/ 2147483647 w 1061"/>
                <a:gd name="T27" fmla="*/ 2147483647 h 946"/>
                <a:gd name="T28" fmla="*/ 2147483647 w 1061"/>
                <a:gd name="T29" fmla="*/ 2147483647 h 946"/>
                <a:gd name="T30" fmla="*/ 2147483647 w 1061"/>
                <a:gd name="T31" fmla="*/ 2147483647 h 946"/>
                <a:gd name="T32" fmla="*/ 2147483647 w 1061"/>
                <a:gd name="T33" fmla="*/ 2147483647 h 946"/>
                <a:gd name="T34" fmla="*/ 2147483647 w 1061"/>
                <a:gd name="T35" fmla="*/ 2147483647 h 946"/>
                <a:gd name="T36" fmla="*/ 2147483647 w 1061"/>
                <a:gd name="T37" fmla="*/ 2147483647 h 946"/>
                <a:gd name="T38" fmla="*/ 2147483647 w 1061"/>
                <a:gd name="T39" fmla="*/ 2147483647 h 946"/>
                <a:gd name="T40" fmla="*/ 2147483647 w 1061"/>
                <a:gd name="T41" fmla="*/ 2147483647 h 946"/>
                <a:gd name="T42" fmla="*/ 2147483647 w 1061"/>
                <a:gd name="T43" fmla="*/ 2147483647 h 946"/>
                <a:gd name="T44" fmla="*/ 2147483647 w 1061"/>
                <a:gd name="T45" fmla="*/ 2147483647 h 946"/>
                <a:gd name="T46" fmla="*/ 2147483647 w 1061"/>
                <a:gd name="T47" fmla="*/ 2147483647 h 946"/>
                <a:gd name="T48" fmla="*/ 2147483647 w 1061"/>
                <a:gd name="T49" fmla="*/ 2147483647 h 946"/>
                <a:gd name="T50" fmla="*/ 2147483647 w 1061"/>
                <a:gd name="T51" fmla="*/ 0 h 94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1061"/>
                <a:gd name="T79" fmla="*/ 0 h 946"/>
                <a:gd name="T80" fmla="*/ 1061 w 1061"/>
                <a:gd name="T81" fmla="*/ 946 h 94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1061" h="946">
                  <a:moveTo>
                    <a:pt x="372" y="0"/>
                  </a:moveTo>
                  <a:lnTo>
                    <a:pt x="0" y="477"/>
                  </a:lnTo>
                  <a:lnTo>
                    <a:pt x="207" y="395"/>
                  </a:lnTo>
                  <a:lnTo>
                    <a:pt x="252" y="466"/>
                  </a:lnTo>
                  <a:lnTo>
                    <a:pt x="302" y="531"/>
                  </a:lnTo>
                  <a:lnTo>
                    <a:pt x="354" y="592"/>
                  </a:lnTo>
                  <a:lnTo>
                    <a:pt x="410" y="649"/>
                  </a:lnTo>
                  <a:lnTo>
                    <a:pt x="471" y="703"/>
                  </a:lnTo>
                  <a:lnTo>
                    <a:pt x="535" y="751"/>
                  </a:lnTo>
                  <a:lnTo>
                    <a:pt x="602" y="795"/>
                  </a:lnTo>
                  <a:lnTo>
                    <a:pt x="670" y="833"/>
                  </a:lnTo>
                  <a:lnTo>
                    <a:pt x="745" y="867"/>
                  </a:lnTo>
                  <a:lnTo>
                    <a:pt x="818" y="894"/>
                  </a:lnTo>
                  <a:lnTo>
                    <a:pt x="894" y="917"/>
                  </a:lnTo>
                  <a:lnTo>
                    <a:pt x="970" y="934"/>
                  </a:lnTo>
                  <a:lnTo>
                    <a:pt x="1048" y="945"/>
                  </a:lnTo>
                  <a:lnTo>
                    <a:pt x="896" y="669"/>
                  </a:lnTo>
                  <a:lnTo>
                    <a:pt x="1060" y="347"/>
                  </a:lnTo>
                  <a:lnTo>
                    <a:pt x="1004" y="334"/>
                  </a:lnTo>
                  <a:lnTo>
                    <a:pt x="951" y="315"/>
                  </a:lnTo>
                  <a:lnTo>
                    <a:pt x="898" y="290"/>
                  </a:lnTo>
                  <a:lnTo>
                    <a:pt x="850" y="260"/>
                  </a:lnTo>
                  <a:lnTo>
                    <a:pt x="802" y="223"/>
                  </a:lnTo>
                  <a:lnTo>
                    <a:pt x="761" y="184"/>
                  </a:lnTo>
                  <a:lnTo>
                    <a:pt x="938" y="113"/>
                  </a:lnTo>
                  <a:lnTo>
                    <a:pt x="372" y="0"/>
                  </a:lnTo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 w="12700" cap="rnd">
              <a:solidFill>
                <a:schemeClr val="bg1"/>
              </a:solidFill>
              <a:round/>
              <a:headEnd/>
              <a:tailEnd/>
            </a:ln>
          </p:spPr>
          <p:txBody>
            <a:bodyPr lIns="36000" tIns="36000" rIns="36000" bIns="36000"/>
            <a:lstStyle/>
            <a:p>
              <a:pPr>
                <a:defRPr/>
              </a:pPr>
              <a:endParaRPr lang="en-US" sz="1400" dirty="0">
                <a:solidFill>
                  <a:schemeClr val="tx2"/>
                </a:solidFill>
              </a:endParaRPr>
            </a:p>
          </p:txBody>
        </p:sp>
        <p:sp>
          <p:nvSpPr>
            <p:cNvPr id="20" name="Rectangle 12"/>
            <p:cNvSpPr>
              <a:spLocks noChangeArrowheads="1"/>
            </p:cNvSpPr>
            <p:nvPr/>
          </p:nvSpPr>
          <p:spPr bwMode="blackWhite">
            <a:xfrm>
              <a:off x="2278965" y="4140945"/>
              <a:ext cx="1409393" cy="4308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 anchor="ctr" anchorCtr="1">
              <a:spAutoFit/>
            </a:bodyPr>
            <a:lstStyle/>
            <a:p>
              <a:r>
                <a:rPr lang="en-US" altLang="en-US" sz="1400" dirty="0">
                  <a:latin typeface="Georgia" panose="02040502050405020303" pitchFamily="18" charset="0"/>
                </a:rPr>
                <a:t>Installation and Commissioning</a:t>
              </a: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3007011" y="2628820"/>
            <a:ext cx="1771887" cy="1603351"/>
            <a:chOff x="1475716" y="2128965"/>
            <a:chExt cx="1887259" cy="1924510"/>
          </a:xfrm>
        </p:grpSpPr>
        <p:sp>
          <p:nvSpPr>
            <p:cNvPr id="22" name="Freeform 7"/>
            <p:cNvSpPr>
              <a:spLocks/>
            </p:cNvSpPr>
            <p:nvPr/>
          </p:nvSpPr>
          <p:spPr bwMode="blackWhite">
            <a:xfrm>
              <a:off x="1475716" y="2128965"/>
              <a:ext cx="1887259" cy="1924510"/>
            </a:xfrm>
            <a:prstGeom prst="ellipse">
              <a:avLst/>
            </a:prstGeom>
            <a:solidFill>
              <a:schemeClr val="tx2">
                <a:lumMod val="20000"/>
                <a:lumOff val="80000"/>
              </a:schemeClr>
            </a:solidFill>
            <a:ln w="12700" cap="rnd">
              <a:solidFill>
                <a:schemeClr val="bg1"/>
              </a:solidFill>
              <a:round/>
              <a:headEnd/>
              <a:tailEnd/>
            </a:ln>
          </p:spPr>
          <p:txBody>
            <a:bodyPr lIns="36000" tIns="36000" rIns="36000" bIns="36000"/>
            <a:lstStyle/>
            <a:p>
              <a:pPr>
                <a:defRPr/>
              </a:pPr>
              <a:endParaRPr lang="en-US" sz="1400" dirty="0">
                <a:solidFill>
                  <a:schemeClr val="tx2"/>
                </a:solidFill>
              </a:endParaRPr>
            </a:p>
          </p:txBody>
        </p:sp>
        <p:sp>
          <p:nvSpPr>
            <p:cNvPr id="23" name="Rectangle 13"/>
            <p:cNvSpPr>
              <a:spLocks noChangeArrowheads="1"/>
            </p:cNvSpPr>
            <p:nvPr/>
          </p:nvSpPr>
          <p:spPr bwMode="blackWhite">
            <a:xfrm>
              <a:off x="1715557" y="2598806"/>
              <a:ext cx="1383543" cy="9848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 anchor="ctr" anchorCtr="1">
              <a:spAutoFit/>
            </a:bodyPr>
            <a:lstStyle/>
            <a:p>
              <a:pPr algn="ctr" defTabSz="787400">
                <a:lnSpc>
                  <a:spcPct val="95000"/>
                </a:lnSpc>
                <a:spcBef>
                  <a:spcPct val="80000"/>
                </a:spcBef>
                <a:buClr>
                  <a:schemeClr val="tx1"/>
                </a:buClr>
              </a:pPr>
              <a:r>
                <a:rPr lang="en-US" altLang="en-US" sz="1400" dirty="0">
                  <a:latin typeface="Georgia" panose="02040502050405020303" pitchFamily="18" charset="0"/>
                </a:rPr>
                <a:t>Operation, Maintenance, and Sustainability</a:t>
              </a:r>
              <a:endParaRPr lang="en-US" sz="1400" dirty="0">
                <a:solidFill>
                  <a:schemeClr val="tx2"/>
                </a:solidFill>
              </a:endParaRPr>
            </a:p>
          </p:txBody>
        </p:sp>
      </p:grpSp>
      <p:graphicFrame>
        <p:nvGraphicFramePr>
          <p:cNvPr id="24" name="Table 2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34232284"/>
              </p:ext>
            </p:extLst>
          </p:nvPr>
        </p:nvGraphicFramePr>
        <p:xfrm>
          <a:off x="9190570" y="1467753"/>
          <a:ext cx="2162857" cy="4754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62857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</a:tblGrid>
              <a:tr h="347451">
                <a:tc>
                  <a:txBody>
                    <a:bodyPr/>
                    <a:lstStyle/>
                    <a:p>
                      <a:pPr algn="ctr"/>
                      <a:r>
                        <a:rPr lang="en-IN" dirty="0" smtClean="0">
                          <a:latin typeface="+mn-lt"/>
                        </a:rPr>
                        <a:t>Activities </a:t>
                      </a:r>
                      <a:endParaRPr lang="en-IN" dirty="0">
                        <a:latin typeface="+mn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434784">
                <a:tc>
                  <a:txBody>
                    <a:bodyPr/>
                    <a:lstStyle/>
                    <a:p>
                      <a:pPr marL="0" indent="0" algn="just">
                        <a:buFont typeface="Arial" pitchFamily="34" charset="0"/>
                        <a:buNone/>
                      </a:pPr>
                      <a:r>
                        <a:rPr lang="en-US" altLang="en-US" sz="1200" b="1" dirty="0" smtClean="0">
                          <a:latin typeface="+mn-lt"/>
                        </a:rPr>
                        <a:t>Project Initiation</a:t>
                      </a:r>
                    </a:p>
                    <a:p>
                      <a:pPr marL="171450" indent="-171450" algn="just">
                        <a:buFont typeface="Arial" pitchFamily="34" charset="0"/>
                        <a:buChar char="•"/>
                      </a:pPr>
                      <a:r>
                        <a:rPr lang="en-US" altLang="en-US" sz="1200" dirty="0" smtClean="0">
                          <a:latin typeface="+mn-lt"/>
                        </a:rPr>
                        <a:t>Kick-off meeting with all</a:t>
                      </a:r>
                      <a:r>
                        <a:rPr lang="en-US" altLang="en-US" sz="1200" baseline="0" dirty="0" smtClean="0">
                          <a:latin typeface="+mn-lt"/>
                        </a:rPr>
                        <a:t> </a:t>
                      </a:r>
                      <a:r>
                        <a:rPr lang="en-US" altLang="en-US" sz="1200" baseline="0" dirty="0" err="1" smtClean="0">
                          <a:latin typeface="+mn-lt"/>
                        </a:rPr>
                        <a:t>stakekeholders</a:t>
                      </a:r>
                      <a:endParaRPr lang="en-US" altLang="en-US" sz="1200" baseline="0" dirty="0" smtClean="0">
                        <a:latin typeface="+mn-lt"/>
                      </a:endParaRPr>
                    </a:p>
                    <a:p>
                      <a:pPr marL="171450" marR="0" indent="-171450" algn="just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en-US" altLang="en-US" sz="1200" dirty="0" smtClean="0">
                          <a:latin typeface="+mn-lt"/>
                        </a:rPr>
                        <a:t>Project plan and documentation preparation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434784">
                <a:tc>
                  <a:txBody>
                    <a:bodyPr/>
                    <a:lstStyle/>
                    <a:p>
                      <a:pPr marL="0" indent="0" algn="just">
                        <a:buFont typeface="Arial" pitchFamily="34" charset="0"/>
                        <a:buNone/>
                      </a:pPr>
                      <a:r>
                        <a:rPr lang="en-US" altLang="en-US" sz="1200" b="1" dirty="0" smtClean="0">
                          <a:latin typeface="+mn-lt"/>
                        </a:rPr>
                        <a:t>Detailed Site Survey</a:t>
                      </a:r>
                    </a:p>
                    <a:p>
                      <a:pPr marL="171450" indent="-171450" algn="just">
                        <a:buFont typeface="Arial" pitchFamily="34" charset="0"/>
                        <a:buChar char="•"/>
                      </a:pPr>
                      <a:r>
                        <a:rPr lang="en-US" altLang="en-US" sz="1200" dirty="0" smtClean="0">
                          <a:latin typeface="+mn-lt"/>
                        </a:rPr>
                        <a:t>Finalizing development interventions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434784">
                <a:tc>
                  <a:txBody>
                    <a:bodyPr/>
                    <a:lstStyle/>
                    <a:p>
                      <a:pPr marL="0" indent="0" algn="just">
                        <a:buFont typeface="Arial" pitchFamily="34" charset="0"/>
                        <a:buNone/>
                      </a:pPr>
                      <a:r>
                        <a:rPr lang="en-US" altLang="en-US" sz="1200" b="1" dirty="0" smtClean="0">
                          <a:latin typeface="+mn-lt"/>
                        </a:rPr>
                        <a:t>Resource Mobilization</a:t>
                      </a:r>
                    </a:p>
                    <a:p>
                      <a:pPr marL="285750" indent="-285750" algn="just">
                        <a:buFont typeface="Arial" pitchFamily="34" charset="0"/>
                        <a:buChar char="•"/>
                      </a:pPr>
                      <a:r>
                        <a:rPr lang="en-US" altLang="en-US" sz="1200" dirty="0" smtClean="0">
                          <a:latin typeface="+mn-lt"/>
                        </a:rPr>
                        <a:t>Technical design verification</a:t>
                      </a:r>
                    </a:p>
                    <a:p>
                      <a:pPr marL="285750" indent="-285750" algn="just">
                        <a:buFont typeface="Arial" pitchFamily="34" charset="0"/>
                        <a:buChar char="•"/>
                      </a:pPr>
                      <a:r>
                        <a:rPr lang="en-US" altLang="en-US" sz="1200" dirty="0" smtClean="0">
                          <a:latin typeface="+mn-lt"/>
                        </a:rPr>
                        <a:t>Material procurement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464115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en-US" altLang="en-US" sz="1200" b="1" dirty="0" smtClean="0">
                          <a:latin typeface="+mn-lt"/>
                        </a:rPr>
                        <a:t>Site Preparation &amp; Readiness check</a:t>
                      </a:r>
                    </a:p>
                    <a:p>
                      <a:pPr marL="171450" indent="-171450">
                        <a:buFont typeface="Arial" pitchFamily="34" charset="0"/>
                        <a:buChar char="•"/>
                      </a:pPr>
                      <a:r>
                        <a:rPr lang="en-US" altLang="en-US" sz="1200" dirty="0" smtClean="0">
                          <a:latin typeface="+mn-lt"/>
                        </a:rPr>
                        <a:t>Formation of Teams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434784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en-US" altLang="en-US" sz="12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Installation and Commissioning</a:t>
                      </a:r>
                      <a:endParaRPr lang="en-US" altLang="en-US" sz="1200" b="1" dirty="0" smtClean="0">
                        <a:latin typeface="+mn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31056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en-US" altLang="en-US" sz="1200" b="1" dirty="0" smtClean="0">
                          <a:latin typeface="+mn-lt"/>
                        </a:rPr>
                        <a:t>Operation &amp; Maintenance</a:t>
                      </a:r>
                    </a:p>
                    <a:p>
                      <a:pPr marL="171450" indent="-171450">
                        <a:buFont typeface="Arial" pitchFamily="34" charset="0"/>
                        <a:buChar char="•"/>
                      </a:pPr>
                      <a:r>
                        <a:rPr lang="en-US" altLang="en-US" sz="1200" dirty="0" smtClean="0">
                          <a:latin typeface="+mn-lt"/>
                        </a:rPr>
                        <a:t>On-going sustainability</a:t>
                      </a:r>
                    </a:p>
                    <a:p>
                      <a:pPr marL="171450" indent="-171450">
                        <a:buFont typeface="Arial" pitchFamily="34" charset="0"/>
                        <a:buChar char="•"/>
                      </a:pPr>
                      <a:r>
                        <a:rPr lang="en-US" altLang="en-US" sz="1200" dirty="0" smtClean="0">
                          <a:latin typeface="+mn-lt"/>
                        </a:rPr>
                        <a:t>Warranty and support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25" name="Rectangle 24"/>
          <p:cNvSpPr/>
          <p:nvPr/>
        </p:nvSpPr>
        <p:spPr>
          <a:xfrm>
            <a:off x="195437" y="5933702"/>
            <a:ext cx="9166921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IN" sz="2000" dirty="0"/>
              <a:t>The methodology has been documented in the form of a Project Management Manual containing SOPs for the above steps.</a:t>
            </a:r>
            <a:endParaRPr lang="en-US" sz="2000" dirty="0"/>
          </a:p>
        </p:txBody>
      </p:sp>
      <p:pic>
        <p:nvPicPr>
          <p:cNvPr id="26" name="Picture 2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1875" y="0"/>
            <a:ext cx="1610125" cy="14430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54393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9848" y="0"/>
            <a:ext cx="10058400" cy="1609344"/>
          </a:xfrm>
        </p:spPr>
        <p:txBody>
          <a:bodyPr/>
          <a:lstStyle/>
          <a:p>
            <a:r>
              <a:rPr lang="en-US" altLang="en-US" dirty="0"/>
              <a:t>PROJECT</a:t>
            </a:r>
            <a:r>
              <a:rPr lang="en-US" altLang="en-US" dirty="0">
                <a:latin typeface="Georgia" panose="02040502050405020303" pitchFamily="18" charset="0"/>
              </a:rPr>
              <a:t> </a:t>
            </a:r>
            <a:r>
              <a:rPr lang="en-US" altLang="en-US" dirty="0"/>
              <a:t>ORGANOGRAM</a:t>
            </a:r>
            <a:endParaRPr lang="en-IN" dirty="0"/>
          </a:p>
        </p:txBody>
      </p:sp>
      <p:sp>
        <p:nvSpPr>
          <p:cNvPr id="4" name="AutoShape 4"/>
          <p:cNvSpPr>
            <a:spLocks noChangeAspect="1" noChangeArrowheads="1"/>
          </p:cNvSpPr>
          <p:nvPr/>
        </p:nvSpPr>
        <p:spPr bwMode="auto">
          <a:xfrm>
            <a:off x="1981228" y="1417342"/>
            <a:ext cx="8458200" cy="4856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algn="ctr"/>
            <a:endParaRPr lang="en-US" altLang="en-US" dirty="0"/>
          </a:p>
        </p:txBody>
      </p:sp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4144562" y="1374207"/>
            <a:ext cx="1423885" cy="626438"/>
          </a:xfrm>
          <a:prstGeom prst="rect">
            <a:avLst/>
          </a:prstGeom>
          <a:solidFill>
            <a:schemeClr val="tx2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US" altLang="en-US" sz="1600" dirty="0" smtClean="0">
                <a:solidFill>
                  <a:schemeClr val="bg1"/>
                </a:solidFill>
              </a:rPr>
              <a:t>Chair</a:t>
            </a:r>
          </a:p>
          <a:p>
            <a:pPr algn="ctr"/>
            <a:r>
              <a:rPr lang="en-US" altLang="en-US" sz="1600" dirty="0" smtClean="0">
                <a:solidFill>
                  <a:schemeClr val="bg1"/>
                </a:solidFill>
              </a:rPr>
              <a:t> ISA</a:t>
            </a:r>
            <a:endParaRPr lang="en-US" altLang="en-US" sz="1600" dirty="0">
              <a:solidFill>
                <a:schemeClr val="bg1"/>
              </a:solidFill>
            </a:endParaRPr>
          </a:p>
        </p:txBody>
      </p:sp>
      <p:sp>
        <p:nvSpPr>
          <p:cNvPr id="12" name="Text Box 12"/>
          <p:cNvSpPr txBox="1">
            <a:spLocks noChangeArrowheads="1"/>
          </p:cNvSpPr>
          <p:nvPr/>
        </p:nvSpPr>
        <p:spPr bwMode="auto">
          <a:xfrm>
            <a:off x="3648852" y="5051087"/>
            <a:ext cx="1566333" cy="99803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 algn="ctr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 anchorCtr="1"/>
          <a:lstStyle/>
          <a:p>
            <a:pPr algn="ctr"/>
            <a:r>
              <a:rPr lang="en-US" altLang="en-US" sz="1400" dirty="0">
                <a:cs typeface="Mangal" panose="02040503050203030202" pitchFamily="18" charset="0"/>
              </a:rPr>
              <a:t>Audit</a:t>
            </a:r>
          </a:p>
        </p:txBody>
      </p:sp>
      <p:sp>
        <p:nvSpPr>
          <p:cNvPr id="13" name="Text Box 13"/>
          <p:cNvSpPr txBox="1">
            <a:spLocks noChangeArrowheads="1"/>
          </p:cNvSpPr>
          <p:nvPr/>
        </p:nvSpPr>
        <p:spPr bwMode="auto">
          <a:xfrm>
            <a:off x="1939460" y="5051087"/>
            <a:ext cx="1566333" cy="99803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anchor="ctr" anchorCtr="1"/>
          <a:lstStyle/>
          <a:p>
            <a:pPr algn="ctr"/>
            <a:r>
              <a:rPr lang="en-US" altLang="en-US" sz="1400" dirty="0">
                <a:cs typeface="Mangal" panose="02040503050203030202" pitchFamily="18" charset="0"/>
              </a:rPr>
              <a:t>Logistics</a:t>
            </a:r>
            <a:endParaRPr lang="en-US" altLang="en-US" sz="1400" dirty="0"/>
          </a:p>
        </p:txBody>
      </p:sp>
      <p:sp>
        <p:nvSpPr>
          <p:cNvPr id="14" name="Text Box 14"/>
          <p:cNvSpPr txBox="1">
            <a:spLocks noChangeArrowheads="1"/>
          </p:cNvSpPr>
          <p:nvPr/>
        </p:nvSpPr>
        <p:spPr bwMode="auto">
          <a:xfrm>
            <a:off x="6917266" y="3954567"/>
            <a:ext cx="1409700" cy="626438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9525" algn="ctr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 anchorCtr="1"/>
          <a:lstStyle/>
          <a:p>
            <a:pPr algn="ctr"/>
            <a:r>
              <a:rPr lang="en-US" altLang="en-US" sz="1400" dirty="0">
                <a:cs typeface="Mangal" panose="02040503050203030202" pitchFamily="18" charset="0"/>
              </a:rPr>
              <a:t>Knowledge Experts</a:t>
            </a:r>
          </a:p>
        </p:txBody>
      </p:sp>
      <p:sp>
        <p:nvSpPr>
          <p:cNvPr id="15" name="Text Box 15"/>
          <p:cNvSpPr txBox="1">
            <a:spLocks noChangeArrowheads="1"/>
          </p:cNvSpPr>
          <p:nvPr/>
        </p:nvSpPr>
        <p:spPr bwMode="auto">
          <a:xfrm>
            <a:off x="5507567" y="3954568"/>
            <a:ext cx="1253067" cy="625423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9525" algn="ctr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 anchorCtr="1"/>
          <a:lstStyle/>
          <a:p>
            <a:pPr algn="ctr"/>
            <a:r>
              <a:rPr lang="en-US" altLang="en-US" sz="1400" dirty="0">
                <a:cs typeface="Mangal" panose="02040503050203030202" pitchFamily="18" charset="0"/>
              </a:rPr>
              <a:t>PMO &amp; Practices</a:t>
            </a:r>
          </a:p>
        </p:txBody>
      </p:sp>
      <p:sp>
        <p:nvSpPr>
          <p:cNvPr id="16" name="Text Box 16"/>
          <p:cNvSpPr txBox="1">
            <a:spLocks noChangeArrowheads="1"/>
          </p:cNvSpPr>
          <p:nvPr/>
        </p:nvSpPr>
        <p:spPr bwMode="auto">
          <a:xfrm>
            <a:off x="3471333" y="3954568"/>
            <a:ext cx="1879600" cy="624407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9525" algn="ctr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 anchorCtr="1"/>
          <a:lstStyle/>
          <a:p>
            <a:pPr algn="ctr"/>
            <a:r>
              <a:rPr lang="en-US" altLang="en-US" sz="1400" dirty="0">
                <a:cs typeface="Mangal" panose="02040503050203030202" pitchFamily="18" charset="0"/>
              </a:rPr>
              <a:t>Processes and Documentation</a:t>
            </a:r>
          </a:p>
        </p:txBody>
      </p:sp>
      <p:sp>
        <p:nvSpPr>
          <p:cNvPr id="17" name="Text Box 17"/>
          <p:cNvSpPr txBox="1">
            <a:spLocks noChangeArrowheads="1"/>
          </p:cNvSpPr>
          <p:nvPr/>
        </p:nvSpPr>
        <p:spPr bwMode="auto">
          <a:xfrm>
            <a:off x="2061634" y="3954567"/>
            <a:ext cx="1253067" cy="626438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anchor="ctr" anchorCtr="1"/>
          <a:lstStyle/>
          <a:p>
            <a:pPr algn="ctr"/>
            <a:r>
              <a:rPr lang="en-US" altLang="en-US" sz="1400" dirty="0">
                <a:cs typeface="Mangal" panose="02040503050203030202" pitchFamily="18" charset="0"/>
              </a:rPr>
              <a:t>Contract Mgmt.</a:t>
            </a:r>
            <a:endParaRPr lang="en-US" altLang="en-US" sz="1400" dirty="0"/>
          </a:p>
        </p:txBody>
      </p:sp>
      <p:sp>
        <p:nvSpPr>
          <p:cNvPr id="18" name="Text Box 18"/>
          <p:cNvSpPr txBox="1">
            <a:spLocks noChangeArrowheads="1"/>
          </p:cNvSpPr>
          <p:nvPr/>
        </p:nvSpPr>
        <p:spPr bwMode="auto">
          <a:xfrm>
            <a:off x="8483601" y="3954568"/>
            <a:ext cx="1566333" cy="627453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9525" algn="ctr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 anchorCtr="1"/>
          <a:lstStyle/>
          <a:p>
            <a:pPr algn="ctr"/>
            <a:r>
              <a:rPr lang="en-US" altLang="en-US" sz="1400" dirty="0">
                <a:cs typeface="Mangal" panose="02040503050203030202" pitchFamily="18" charset="0"/>
              </a:rPr>
              <a:t>Implementation Team</a:t>
            </a:r>
          </a:p>
        </p:txBody>
      </p:sp>
      <p:sp>
        <p:nvSpPr>
          <p:cNvPr id="19" name="Line 19"/>
          <p:cNvSpPr>
            <a:spLocks noChangeShapeType="1"/>
          </p:cNvSpPr>
          <p:nvPr/>
        </p:nvSpPr>
        <p:spPr bwMode="auto">
          <a:xfrm>
            <a:off x="2688167" y="3640840"/>
            <a:ext cx="6735233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21" name="Line 21"/>
          <p:cNvSpPr>
            <a:spLocks noChangeShapeType="1"/>
          </p:cNvSpPr>
          <p:nvPr/>
        </p:nvSpPr>
        <p:spPr bwMode="auto">
          <a:xfrm>
            <a:off x="2688166" y="3640841"/>
            <a:ext cx="0" cy="313727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22" name="Line 22"/>
          <p:cNvSpPr>
            <a:spLocks noChangeShapeType="1"/>
          </p:cNvSpPr>
          <p:nvPr/>
        </p:nvSpPr>
        <p:spPr bwMode="auto">
          <a:xfrm>
            <a:off x="4411133" y="3640841"/>
            <a:ext cx="0" cy="313727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23" name="Line 23"/>
          <p:cNvSpPr>
            <a:spLocks noChangeShapeType="1"/>
          </p:cNvSpPr>
          <p:nvPr/>
        </p:nvSpPr>
        <p:spPr bwMode="auto">
          <a:xfrm>
            <a:off x="6134100" y="3640841"/>
            <a:ext cx="0" cy="313727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24" name="Line 24"/>
          <p:cNvSpPr>
            <a:spLocks noChangeShapeType="1"/>
          </p:cNvSpPr>
          <p:nvPr/>
        </p:nvSpPr>
        <p:spPr bwMode="auto">
          <a:xfrm>
            <a:off x="7543800" y="3640841"/>
            <a:ext cx="0" cy="313727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25" name="Line 25"/>
          <p:cNvSpPr>
            <a:spLocks noChangeShapeType="1"/>
          </p:cNvSpPr>
          <p:nvPr/>
        </p:nvSpPr>
        <p:spPr bwMode="auto">
          <a:xfrm>
            <a:off x="9423400" y="3640841"/>
            <a:ext cx="0" cy="313727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26" name="Text Box 26"/>
          <p:cNvSpPr txBox="1">
            <a:spLocks noChangeArrowheads="1"/>
          </p:cNvSpPr>
          <p:nvPr/>
        </p:nvSpPr>
        <p:spPr bwMode="auto">
          <a:xfrm>
            <a:off x="5385393" y="5051087"/>
            <a:ext cx="1566333" cy="99803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 algn="ctr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 anchorCtr="1"/>
          <a:lstStyle/>
          <a:p>
            <a:pPr algn="ctr"/>
            <a:r>
              <a:rPr lang="en-US" altLang="en-US" sz="1400" dirty="0">
                <a:cs typeface="Mangal" panose="02040503050203030202" pitchFamily="18" charset="0"/>
              </a:rPr>
              <a:t>Tools and Technology</a:t>
            </a:r>
          </a:p>
        </p:txBody>
      </p:sp>
      <p:sp>
        <p:nvSpPr>
          <p:cNvPr id="27" name="Line 27"/>
          <p:cNvSpPr>
            <a:spLocks noChangeShapeType="1"/>
          </p:cNvSpPr>
          <p:nvPr/>
        </p:nvSpPr>
        <p:spPr bwMode="auto">
          <a:xfrm>
            <a:off x="2688166" y="4581005"/>
            <a:ext cx="0" cy="470082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28" name="Line 28"/>
          <p:cNvSpPr>
            <a:spLocks noChangeShapeType="1"/>
          </p:cNvSpPr>
          <p:nvPr/>
        </p:nvSpPr>
        <p:spPr bwMode="auto">
          <a:xfrm>
            <a:off x="4411133" y="4581005"/>
            <a:ext cx="0" cy="470082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29" name="Line 29"/>
          <p:cNvSpPr>
            <a:spLocks noChangeShapeType="1"/>
          </p:cNvSpPr>
          <p:nvPr/>
        </p:nvSpPr>
        <p:spPr bwMode="auto">
          <a:xfrm>
            <a:off x="6134100" y="4581005"/>
            <a:ext cx="0" cy="470082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30" name="Text Box 26"/>
          <p:cNvSpPr txBox="1">
            <a:spLocks noChangeArrowheads="1"/>
          </p:cNvSpPr>
          <p:nvPr/>
        </p:nvSpPr>
        <p:spPr bwMode="auto">
          <a:xfrm>
            <a:off x="7230534" y="5052102"/>
            <a:ext cx="2976033" cy="997006"/>
          </a:xfrm>
          <a:prstGeom prst="rect">
            <a:avLst/>
          </a:prstGeom>
          <a:solidFill>
            <a:srgbClr val="DCE6F2"/>
          </a:solidFill>
          <a:ln w="9525" algn="ctr">
            <a:solidFill>
              <a:srgbClr val="000000"/>
            </a:solidFill>
            <a:miter lim="800000"/>
            <a:headEnd/>
            <a:tailEnd/>
          </a:ln>
          <a:effectLst/>
          <a:extLst/>
        </p:spPr>
        <p:txBody>
          <a:bodyPr anchor="ctr" anchorCtr="1"/>
          <a:lstStyle/>
          <a:p>
            <a:pPr marL="285750" indent="-285750">
              <a:buFont typeface="Arial" pitchFamily="34" charset="0"/>
              <a:buChar char="•"/>
            </a:pPr>
            <a:endParaRPr lang="en-US" altLang="en-US" sz="1400" dirty="0">
              <a:cs typeface="Mangal" panose="02040503050203030202" pitchFamily="18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US" altLang="en-US" sz="1400" dirty="0">
                <a:cs typeface="Mangal" panose="02040503050203030202" pitchFamily="18" charset="0"/>
              </a:rPr>
              <a:t>Team Leaders and technical resources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altLang="en-US" sz="1400" dirty="0">
                <a:cs typeface="Mangal" panose="02040503050203030202" pitchFamily="18" charset="0"/>
              </a:rPr>
              <a:t>Field Staff to facilitate implementation</a:t>
            </a:r>
          </a:p>
          <a:p>
            <a:pPr algn="ctr"/>
            <a:endParaRPr lang="en-US" altLang="en-US" sz="1400" dirty="0">
              <a:cs typeface="Mangal" panose="02040503050203030202" pitchFamily="18" charset="0"/>
            </a:endParaRPr>
          </a:p>
        </p:txBody>
      </p:sp>
      <p:sp>
        <p:nvSpPr>
          <p:cNvPr id="31" name="Line 29"/>
          <p:cNvSpPr>
            <a:spLocks noChangeShapeType="1"/>
          </p:cNvSpPr>
          <p:nvPr/>
        </p:nvSpPr>
        <p:spPr bwMode="auto">
          <a:xfrm>
            <a:off x="9365243" y="4582020"/>
            <a:ext cx="0" cy="470082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dirty="0"/>
          </a:p>
        </p:txBody>
      </p:sp>
      <p:pic>
        <p:nvPicPr>
          <p:cNvPr id="32" name="Picture 3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1875" y="0"/>
            <a:ext cx="1610125" cy="1443037"/>
          </a:xfrm>
          <a:prstGeom prst="rect">
            <a:avLst/>
          </a:prstGeom>
        </p:spPr>
      </p:pic>
      <p:sp>
        <p:nvSpPr>
          <p:cNvPr id="35" name="Text Box 5"/>
          <p:cNvSpPr txBox="1">
            <a:spLocks noChangeArrowheads="1"/>
          </p:cNvSpPr>
          <p:nvPr/>
        </p:nvSpPr>
        <p:spPr bwMode="auto">
          <a:xfrm>
            <a:off x="5989109" y="1367111"/>
            <a:ext cx="1423885" cy="626438"/>
          </a:xfrm>
          <a:prstGeom prst="rect">
            <a:avLst/>
          </a:prstGeom>
          <a:solidFill>
            <a:schemeClr val="tx2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US" altLang="en-US" sz="1600" dirty="0" smtClean="0">
                <a:solidFill>
                  <a:schemeClr val="bg1"/>
                </a:solidFill>
              </a:rPr>
              <a:t>Co Chair</a:t>
            </a:r>
          </a:p>
          <a:p>
            <a:pPr algn="ctr"/>
            <a:r>
              <a:rPr lang="en-US" altLang="en-US" sz="1600" dirty="0" smtClean="0">
                <a:solidFill>
                  <a:schemeClr val="bg1"/>
                </a:solidFill>
              </a:rPr>
              <a:t> MEA</a:t>
            </a:r>
            <a:endParaRPr lang="en-US" altLang="en-US" sz="1600" dirty="0">
              <a:solidFill>
                <a:schemeClr val="bg1"/>
              </a:solidFill>
            </a:endParaRPr>
          </a:p>
        </p:txBody>
      </p:sp>
      <p:sp>
        <p:nvSpPr>
          <p:cNvPr id="38" name="Text Box 5"/>
          <p:cNvSpPr txBox="1">
            <a:spLocks noChangeArrowheads="1"/>
          </p:cNvSpPr>
          <p:nvPr/>
        </p:nvSpPr>
        <p:spPr bwMode="auto">
          <a:xfrm>
            <a:off x="4138955" y="2276567"/>
            <a:ext cx="1423885" cy="820596"/>
          </a:xfrm>
          <a:prstGeom prst="rect">
            <a:avLst/>
          </a:prstGeom>
          <a:solidFill>
            <a:schemeClr val="tx2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US" altLang="en-US" sz="1600" dirty="0" smtClean="0">
                <a:solidFill>
                  <a:schemeClr val="bg1"/>
                </a:solidFill>
              </a:rPr>
              <a:t>PM</a:t>
            </a:r>
          </a:p>
          <a:p>
            <a:pPr algn="ctr"/>
            <a:r>
              <a:rPr lang="en-US" altLang="en-US" sz="1600" dirty="0" smtClean="0">
                <a:solidFill>
                  <a:schemeClr val="bg1"/>
                </a:solidFill>
              </a:rPr>
              <a:t>CEL</a:t>
            </a:r>
            <a:endParaRPr lang="en-US" altLang="en-US" sz="1600" dirty="0">
              <a:solidFill>
                <a:schemeClr val="bg1"/>
              </a:solidFill>
            </a:endParaRPr>
          </a:p>
        </p:txBody>
      </p:sp>
      <p:sp>
        <p:nvSpPr>
          <p:cNvPr id="39" name="Text Box 5"/>
          <p:cNvSpPr txBox="1">
            <a:spLocks noChangeArrowheads="1"/>
          </p:cNvSpPr>
          <p:nvPr/>
        </p:nvSpPr>
        <p:spPr bwMode="auto">
          <a:xfrm>
            <a:off x="6024161" y="2276904"/>
            <a:ext cx="1423885" cy="820259"/>
          </a:xfrm>
          <a:prstGeom prst="rect">
            <a:avLst/>
          </a:prstGeom>
          <a:solidFill>
            <a:schemeClr val="tx2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US" altLang="en-US" sz="1600" dirty="0" smtClean="0">
                <a:solidFill>
                  <a:schemeClr val="bg1"/>
                </a:solidFill>
              </a:rPr>
              <a:t>PM</a:t>
            </a:r>
          </a:p>
          <a:p>
            <a:pPr algn="ctr"/>
            <a:r>
              <a:rPr lang="en-US" altLang="en-US" sz="1600" dirty="0" smtClean="0">
                <a:solidFill>
                  <a:schemeClr val="bg1"/>
                </a:solidFill>
              </a:rPr>
              <a:t>MEMBER COUNTRY</a:t>
            </a:r>
            <a:endParaRPr lang="en-US" altLang="en-US" sz="1600" dirty="0">
              <a:solidFill>
                <a:schemeClr val="bg1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3502773" y="1204982"/>
            <a:ext cx="4686299" cy="2328863"/>
          </a:xfrm>
          <a:prstGeom prst="rect">
            <a:avLst/>
          </a:prstGeom>
          <a:noFill/>
          <a:ln>
            <a:solidFill>
              <a:schemeClr val="tx1"/>
            </a:solidFill>
            <a:prstDash val="dashDot"/>
          </a:ln>
        </p:spPr>
        <p:txBody>
          <a:bodyPr wrap="square" rtlCol="0">
            <a:spAutoFit/>
          </a:bodyPr>
          <a:lstStyle/>
          <a:p>
            <a:endParaRPr lang="en-IN" dirty="0"/>
          </a:p>
        </p:txBody>
      </p:sp>
      <p:sp>
        <p:nvSpPr>
          <p:cNvPr id="40" name="TextBox 39"/>
          <p:cNvSpPr txBox="1"/>
          <p:nvPr/>
        </p:nvSpPr>
        <p:spPr>
          <a:xfrm>
            <a:off x="4065288" y="3164513"/>
            <a:ext cx="3478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dirty="0"/>
              <a:t>STEERING COMMITTEE</a:t>
            </a:r>
          </a:p>
        </p:txBody>
      </p:sp>
      <p:cxnSp>
        <p:nvCxnSpPr>
          <p:cNvPr id="42" name="Straight Connector 41"/>
          <p:cNvCxnSpPr>
            <a:stCxn id="40" idx="2"/>
          </p:cNvCxnSpPr>
          <p:nvPr/>
        </p:nvCxnSpPr>
        <p:spPr>
          <a:xfrm>
            <a:off x="5804544" y="3533845"/>
            <a:ext cx="0" cy="10699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30979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 smtClean="0"/>
              <a:t>Broad responsibilities of steering committee 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N" dirty="0" smtClean="0"/>
              <a:t>Allocation </a:t>
            </a:r>
          </a:p>
          <a:p>
            <a:r>
              <a:rPr lang="en-IN" dirty="0" smtClean="0"/>
              <a:t>Program &amp; Project Monitoring, </a:t>
            </a:r>
          </a:p>
          <a:p>
            <a:r>
              <a:rPr lang="en-IN" dirty="0" smtClean="0"/>
              <a:t>Evaluation of Project Success Factors</a:t>
            </a:r>
          </a:p>
          <a:p>
            <a:r>
              <a:rPr lang="en-IN" dirty="0" smtClean="0"/>
              <a:t>Review the implementation</a:t>
            </a:r>
          </a:p>
          <a:p>
            <a:r>
              <a:rPr lang="en-IN" dirty="0" smtClean="0"/>
              <a:t>Issue Resolution</a:t>
            </a:r>
          </a:p>
          <a:p>
            <a:r>
              <a:rPr lang="en-IN" dirty="0" smtClean="0"/>
              <a:t>Escalating to appropriate authority for resolution and follow-up </a:t>
            </a:r>
            <a:endParaRPr lang="en-IN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1875" y="0"/>
            <a:ext cx="1610125" cy="14430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2916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9848" y="-115443"/>
            <a:ext cx="10058400" cy="1609344"/>
          </a:xfrm>
        </p:spPr>
        <p:txBody>
          <a:bodyPr/>
          <a:lstStyle/>
          <a:p>
            <a:r>
              <a:rPr lang="pt-BR" altLang="en-US" dirty="0"/>
              <a:t>CRITICAL</a:t>
            </a:r>
            <a:r>
              <a:rPr lang="pt-BR" altLang="en-US" dirty="0">
                <a:solidFill>
                  <a:schemeClr val="tx2"/>
                </a:solidFill>
                <a:latin typeface="Georgia" panose="02040502050405020303" pitchFamily="18" charset="0"/>
              </a:rPr>
              <a:t> </a:t>
            </a:r>
            <a:r>
              <a:rPr lang="pt-BR" altLang="en-US" dirty="0"/>
              <a:t>SUCCESS</a:t>
            </a:r>
            <a:r>
              <a:rPr lang="pt-BR" altLang="en-US" dirty="0">
                <a:solidFill>
                  <a:schemeClr val="tx2"/>
                </a:solidFill>
                <a:latin typeface="Georgia" panose="02040502050405020303" pitchFamily="18" charset="0"/>
              </a:rPr>
              <a:t> </a:t>
            </a:r>
            <a:r>
              <a:rPr lang="pt-BR" altLang="en-US" dirty="0"/>
              <a:t>FACTORS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9848" y="1493900"/>
            <a:ext cx="10058400" cy="5206937"/>
          </a:xfrm>
        </p:spPr>
        <p:txBody>
          <a:bodyPr>
            <a:noAutofit/>
          </a:bodyPr>
          <a:lstStyle/>
          <a:p>
            <a:pPr algn="just"/>
            <a:r>
              <a:rPr lang="en-US" altLang="en-US" sz="2400" dirty="0"/>
              <a:t>Quality Control of the all the Solar components in order to meet the warranty timelines. </a:t>
            </a:r>
          </a:p>
          <a:p>
            <a:pPr algn="just"/>
            <a:r>
              <a:rPr lang="en-US" altLang="en-US" sz="2400" dirty="0" smtClean="0"/>
              <a:t>Proven </a:t>
            </a:r>
            <a:r>
              <a:rPr lang="en-US" altLang="en-US" sz="2400" dirty="0"/>
              <a:t>delivery methodology</a:t>
            </a:r>
          </a:p>
          <a:p>
            <a:pPr algn="just"/>
            <a:r>
              <a:rPr lang="en-US" altLang="en-US" sz="2400" dirty="0"/>
              <a:t>Timely Approval/ clearances from </a:t>
            </a:r>
            <a:r>
              <a:rPr lang="en-US" altLang="en-US" sz="2400" dirty="0" smtClean="0"/>
              <a:t>statutory/ government authorities.</a:t>
            </a:r>
            <a:endParaRPr lang="en-US" altLang="en-US" sz="2400" dirty="0"/>
          </a:p>
          <a:p>
            <a:pPr algn="just"/>
            <a:r>
              <a:rPr lang="en-US" altLang="en-US" sz="2400" dirty="0"/>
              <a:t>Adequate local </a:t>
            </a:r>
            <a:r>
              <a:rPr lang="en-US" altLang="en-US" sz="2400" dirty="0" smtClean="0"/>
              <a:t>manpower &amp; </a:t>
            </a:r>
            <a:r>
              <a:rPr lang="en-US" altLang="en-US" sz="2400" dirty="0"/>
              <a:t>infrastructure for maintenance &amp; support</a:t>
            </a:r>
          </a:p>
          <a:p>
            <a:pPr algn="just"/>
            <a:r>
              <a:rPr lang="en-US" altLang="en-US" sz="2400" dirty="0"/>
              <a:t>Maximum use of local resources – Employment generation in </a:t>
            </a:r>
            <a:r>
              <a:rPr lang="en-US" altLang="en-US" sz="2400" dirty="0" smtClean="0"/>
              <a:t>ISA Member Country.</a:t>
            </a:r>
          </a:p>
          <a:p>
            <a:pPr algn="just"/>
            <a:r>
              <a:rPr lang="en-US" altLang="en-US" sz="2400" dirty="0" smtClean="0"/>
              <a:t>Training to local resources for I &amp; C and O &amp; M. </a:t>
            </a:r>
            <a:endParaRPr lang="en-US" altLang="en-US" sz="2400" dirty="0"/>
          </a:p>
          <a:p>
            <a:pPr algn="just"/>
            <a:r>
              <a:rPr lang="en-US" altLang="en-US" sz="2400" dirty="0"/>
              <a:t>Commitment to meet SLAs</a:t>
            </a:r>
          </a:p>
          <a:p>
            <a:pPr algn="just"/>
            <a:r>
              <a:rPr lang="en-US" altLang="en-US" sz="2400" dirty="0"/>
              <a:t>Robust control and </a:t>
            </a:r>
            <a:r>
              <a:rPr lang="en-US" altLang="en-US" sz="2400" dirty="0" smtClean="0"/>
              <a:t>monitoring</a:t>
            </a:r>
          </a:p>
          <a:p>
            <a:pPr algn="just"/>
            <a:r>
              <a:rPr lang="en-US" altLang="en-US" sz="2400" dirty="0"/>
              <a:t>Timely escalation of project issues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1875" y="0"/>
            <a:ext cx="1610125" cy="14430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9647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771775" y="2228851"/>
            <a:ext cx="618648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hi-IN" sz="7200" dirty="0" smtClean="0"/>
              <a:t>धन्यवाद</a:t>
            </a:r>
            <a:endParaRPr lang="en-IN" sz="7200" dirty="0" smtClean="0"/>
          </a:p>
          <a:p>
            <a:pPr algn="ctr"/>
            <a:r>
              <a:rPr lang="en-IN" sz="7200" dirty="0" smtClean="0"/>
              <a:t>Thank You</a:t>
            </a:r>
            <a:endParaRPr lang="en-IN" sz="72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1875" y="0"/>
            <a:ext cx="1610125" cy="14430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2566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9848" y="0"/>
            <a:ext cx="10058400" cy="1609344"/>
          </a:xfrm>
        </p:spPr>
        <p:txBody>
          <a:bodyPr/>
          <a:lstStyle/>
          <a:p>
            <a:r>
              <a:rPr lang="en-IN" dirty="0" smtClean="0"/>
              <a:t>About CEL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9848" y="1307021"/>
            <a:ext cx="10058400" cy="5193792"/>
          </a:xfrm>
        </p:spPr>
        <p:txBody>
          <a:bodyPr>
            <a:normAutofit/>
          </a:bodyPr>
          <a:lstStyle/>
          <a:p>
            <a:pPr algn="just"/>
            <a:r>
              <a:rPr lang="en-IN" dirty="0" smtClean="0"/>
              <a:t>CEL is a CPSE under Ministry of Science &amp; Technology, Govt. of India. </a:t>
            </a:r>
          </a:p>
          <a:p>
            <a:pPr algn="just"/>
            <a:r>
              <a:rPr lang="en-US" dirty="0"/>
              <a:t>P</a:t>
            </a:r>
            <a:r>
              <a:rPr lang="en-US" dirty="0" smtClean="0"/>
              <a:t>ioneer </a:t>
            </a:r>
            <a:r>
              <a:rPr lang="en-US" dirty="0"/>
              <a:t>in the field of Solar Energy </a:t>
            </a:r>
            <a:r>
              <a:rPr lang="en-US" dirty="0" smtClean="0"/>
              <a:t>in India. </a:t>
            </a:r>
            <a:endParaRPr lang="en-IN" dirty="0" smtClean="0"/>
          </a:p>
          <a:p>
            <a:pPr algn="just"/>
            <a:r>
              <a:rPr lang="en-US" dirty="0"/>
              <a:t>CEL has distinction of having </a:t>
            </a:r>
            <a:r>
              <a:rPr lang="en-US" dirty="0" smtClean="0"/>
              <a:t>manufactured </a:t>
            </a:r>
            <a:r>
              <a:rPr lang="en-IN" dirty="0" smtClean="0"/>
              <a:t>India’s </a:t>
            </a:r>
            <a:r>
              <a:rPr lang="en-IN" dirty="0"/>
              <a:t>First Solar cell in 1977, India’s First Solar Module in 1978 and designed &amp; installed India’s First Solar Power Plant in 1992. </a:t>
            </a:r>
            <a:endParaRPr lang="en-IN" dirty="0" smtClean="0"/>
          </a:p>
          <a:p>
            <a:pPr algn="just"/>
            <a:r>
              <a:rPr lang="en-IN" dirty="0"/>
              <a:t>Manufacturer of Solar Cells, Solar Modules &amp; Solar </a:t>
            </a:r>
            <a:r>
              <a:rPr lang="en-IN" dirty="0" smtClean="0"/>
              <a:t>Systems from last 40+ years.</a:t>
            </a:r>
          </a:p>
          <a:p>
            <a:pPr algn="just"/>
            <a:r>
              <a:rPr lang="en-IN" dirty="0"/>
              <a:t>Strong EPC Capabilities – More than 5 lakhs solar powered systems like </a:t>
            </a:r>
            <a:r>
              <a:rPr lang="en-IN" dirty="0" smtClean="0"/>
              <a:t>Home Lighting System, Street Lighting System, Grid </a:t>
            </a:r>
            <a:r>
              <a:rPr lang="en-IN" dirty="0"/>
              <a:t>Tied Solar Power </a:t>
            </a:r>
            <a:r>
              <a:rPr lang="en-IN" dirty="0" smtClean="0"/>
              <a:t>Plants, Off </a:t>
            </a:r>
            <a:r>
              <a:rPr lang="en-IN" dirty="0"/>
              <a:t>Grid/Storage Solar Power </a:t>
            </a:r>
            <a:r>
              <a:rPr lang="en-IN" dirty="0" smtClean="0"/>
              <a:t>Plant, Solar </a:t>
            </a:r>
            <a:r>
              <a:rPr lang="en-IN" dirty="0"/>
              <a:t>Water Pumping </a:t>
            </a:r>
            <a:r>
              <a:rPr lang="en-IN" dirty="0" smtClean="0"/>
              <a:t>Systems installed by CEL in India and abroad.</a:t>
            </a:r>
          </a:p>
          <a:p>
            <a:pPr algn="just"/>
            <a:r>
              <a:rPr lang="en-IN" dirty="0" smtClean="0"/>
              <a:t>CEL </a:t>
            </a:r>
            <a:r>
              <a:rPr lang="en-IN" dirty="0"/>
              <a:t>is also being engaged by various government departments as </a:t>
            </a:r>
            <a:r>
              <a:rPr lang="en-IN" dirty="0" smtClean="0"/>
              <a:t>Project Management Consultant (PMC) and also Program Administrator.</a:t>
            </a:r>
            <a:endParaRPr lang="en-IN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1875" y="0"/>
            <a:ext cx="1610125" cy="14430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7312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9848" y="0"/>
            <a:ext cx="10058400" cy="1609344"/>
          </a:xfrm>
        </p:spPr>
        <p:txBody>
          <a:bodyPr/>
          <a:lstStyle/>
          <a:p>
            <a:r>
              <a:rPr lang="en-IN" dirty="0" smtClean="0"/>
              <a:t>CEL INSTALLATION BASE</a:t>
            </a:r>
            <a:endParaRPr lang="en-IN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1875" y="0"/>
            <a:ext cx="1610125" cy="1443037"/>
          </a:xfrm>
          <a:prstGeom prst="rect">
            <a:avLst/>
          </a:prstGeom>
        </p:spPr>
      </p:pic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28933727"/>
              </p:ext>
            </p:extLst>
          </p:nvPr>
        </p:nvGraphicFramePr>
        <p:xfrm>
          <a:off x="1260474" y="1609344"/>
          <a:ext cx="7869238" cy="2834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25861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4420298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2623079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388014">
                <a:tc>
                  <a:txBody>
                    <a:bodyPr/>
                    <a:lstStyle/>
                    <a:p>
                      <a:r>
                        <a:rPr lang="en-IN" dirty="0" smtClean="0"/>
                        <a:t>#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dirty="0" smtClean="0"/>
                        <a:t>Type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dirty="0" smtClean="0"/>
                        <a:t>No’s of System Installed</a:t>
                      </a:r>
                      <a:endParaRPr lang="en-IN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224802">
                <a:tc>
                  <a:txBody>
                    <a:bodyPr/>
                    <a:lstStyle/>
                    <a:p>
                      <a:r>
                        <a:rPr lang="en-IN" dirty="0" smtClean="0"/>
                        <a:t>1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dirty="0" smtClean="0"/>
                        <a:t>Solar Home Lighting System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IN" dirty="0" smtClean="0"/>
                        <a:t>2,22,495</a:t>
                      </a:r>
                      <a:endParaRPr lang="en-IN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224802">
                <a:tc>
                  <a:txBody>
                    <a:bodyPr/>
                    <a:lstStyle/>
                    <a:p>
                      <a:r>
                        <a:rPr lang="en-IN" dirty="0" smtClean="0"/>
                        <a:t>2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dirty="0" smtClean="0"/>
                        <a:t>Solar Street</a:t>
                      </a:r>
                      <a:r>
                        <a:rPr lang="en-IN" baseline="0" dirty="0" smtClean="0"/>
                        <a:t> Lighting System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IN" dirty="0" smtClean="0"/>
                        <a:t>56,558</a:t>
                      </a:r>
                      <a:endParaRPr lang="en-IN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224802">
                <a:tc>
                  <a:txBody>
                    <a:bodyPr/>
                    <a:lstStyle/>
                    <a:p>
                      <a:r>
                        <a:rPr lang="en-IN" dirty="0" smtClean="0"/>
                        <a:t>3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dirty="0" smtClean="0"/>
                        <a:t>Solar Home Lantern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IN" dirty="0" smtClean="0"/>
                        <a:t>1,44,239</a:t>
                      </a:r>
                      <a:endParaRPr lang="en-IN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224802">
                <a:tc>
                  <a:txBody>
                    <a:bodyPr/>
                    <a:lstStyle/>
                    <a:p>
                      <a:r>
                        <a:rPr lang="en-IN" dirty="0" smtClean="0"/>
                        <a:t>4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dirty="0" smtClean="0"/>
                        <a:t>Solar</a:t>
                      </a:r>
                      <a:r>
                        <a:rPr lang="en-IN" baseline="0" dirty="0" smtClean="0"/>
                        <a:t> Water Pumping System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IN" dirty="0" smtClean="0"/>
                        <a:t>5,276</a:t>
                      </a:r>
                      <a:endParaRPr lang="en-IN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224802">
                <a:tc>
                  <a:txBody>
                    <a:bodyPr/>
                    <a:lstStyle/>
                    <a:p>
                      <a:r>
                        <a:rPr lang="en-IN" dirty="0" smtClean="0"/>
                        <a:t>5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dirty="0" smtClean="0"/>
                        <a:t>Solar Power Plant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IN" dirty="0" smtClean="0"/>
                        <a:t>919</a:t>
                      </a:r>
                      <a:endParaRPr lang="en-IN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224802">
                <a:tc>
                  <a:txBody>
                    <a:bodyPr/>
                    <a:lstStyle/>
                    <a:p>
                      <a:r>
                        <a:rPr lang="en-IN" dirty="0" smtClean="0"/>
                        <a:t>6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dirty="0" smtClean="0"/>
                        <a:t>Solar</a:t>
                      </a:r>
                      <a:r>
                        <a:rPr lang="en-IN" baseline="0" dirty="0" smtClean="0"/>
                        <a:t> Power Packs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IN" dirty="0" smtClean="0"/>
                        <a:t>67,303</a:t>
                      </a:r>
                      <a:endParaRPr lang="en-IN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97505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-195164"/>
            <a:ext cx="10058400" cy="1609344"/>
          </a:xfrm>
        </p:spPr>
        <p:txBody>
          <a:bodyPr/>
          <a:lstStyle/>
          <a:p>
            <a:r>
              <a:rPr lang="en-IN" dirty="0" smtClean="0"/>
              <a:t>CEL’s International exposure</a:t>
            </a:r>
            <a:endParaRPr lang="en-IN" dirty="0"/>
          </a:p>
        </p:txBody>
      </p:sp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1014286" y="856357"/>
            <a:ext cx="2420937" cy="4838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2400" b="1" i="1" u="sng" dirty="0">
                <a:solidFill>
                  <a:srgbClr val="660033"/>
                </a:solidFill>
                <a:latin typeface="Arial" panose="020B0604020202020204" pitchFamily="34" charset="0"/>
              </a:rPr>
              <a:t>ASIA</a:t>
            </a:r>
          </a:p>
          <a:p>
            <a:r>
              <a:rPr lang="en-US" altLang="en-US" sz="2400" b="1" i="1" dirty="0">
                <a:solidFill>
                  <a:srgbClr val="00279F"/>
                </a:solidFill>
                <a:latin typeface="Arial" panose="020B0604020202020204" pitchFamily="34" charset="0"/>
              </a:rPr>
              <a:t>AFGHANISTAN</a:t>
            </a:r>
            <a:endParaRPr lang="en-US" altLang="en-US" sz="2400" b="1" i="1" dirty="0">
              <a:solidFill>
                <a:srgbClr val="FC0128"/>
              </a:solidFill>
              <a:latin typeface="Arial" panose="020B0604020202020204" pitchFamily="34" charset="0"/>
            </a:endParaRPr>
          </a:p>
          <a:p>
            <a:r>
              <a:rPr lang="en-US" altLang="en-US" sz="2400" b="1" i="1" dirty="0">
                <a:solidFill>
                  <a:srgbClr val="00279F"/>
                </a:solidFill>
                <a:latin typeface="Arial" panose="020B0604020202020204" pitchFamily="34" charset="0"/>
              </a:rPr>
              <a:t>BANGLA DESH</a:t>
            </a:r>
          </a:p>
          <a:p>
            <a:r>
              <a:rPr lang="en-US" altLang="en-US" sz="2400" b="1" i="1" dirty="0">
                <a:solidFill>
                  <a:srgbClr val="00279F"/>
                </a:solidFill>
                <a:latin typeface="Arial" panose="020B0604020202020204" pitchFamily="34" charset="0"/>
              </a:rPr>
              <a:t>BHUTAN</a:t>
            </a:r>
          </a:p>
          <a:p>
            <a:r>
              <a:rPr lang="en-US" altLang="en-US" sz="2400" b="1" i="1" dirty="0">
                <a:solidFill>
                  <a:srgbClr val="00279F"/>
                </a:solidFill>
                <a:latin typeface="Arial" panose="020B0604020202020204" pitchFamily="34" charset="0"/>
              </a:rPr>
              <a:t>INDONESIA</a:t>
            </a:r>
          </a:p>
          <a:p>
            <a:r>
              <a:rPr lang="en-US" altLang="en-US" sz="2400" b="1" i="1" dirty="0">
                <a:solidFill>
                  <a:srgbClr val="00279F"/>
                </a:solidFill>
                <a:latin typeface="Arial" panose="020B0604020202020204" pitchFamily="34" charset="0"/>
              </a:rPr>
              <a:t>MYANMAR</a:t>
            </a:r>
          </a:p>
          <a:p>
            <a:r>
              <a:rPr lang="en-US" altLang="en-US" sz="2400" b="1" i="1" dirty="0">
                <a:solidFill>
                  <a:srgbClr val="00279F"/>
                </a:solidFill>
                <a:latin typeface="Arial" panose="020B0604020202020204" pitchFamily="34" charset="0"/>
              </a:rPr>
              <a:t>MONGOLIA</a:t>
            </a:r>
          </a:p>
          <a:p>
            <a:r>
              <a:rPr lang="en-US" altLang="en-US" sz="2400" b="1" i="1" dirty="0">
                <a:solidFill>
                  <a:srgbClr val="00279F"/>
                </a:solidFill>
                <a:latin typeface="Arial" panose="020B0604020202020204" pitchFamily="34" charset="0"/>
              </a:rPr>
              <a:t>NEPAL</a:t>
            </a:r>
          </a:p>
          <a:p>
            <a:r>
              <a:rPr lang="en-US" altLang="en-US" sz="2400" b="1" i="1" dirty="0">
                <a:solidFill>
                  <a:srgbClr val="00279F"/>
                </a:solidFill>
                <a:latin typeface="Arial" panose="020B0604020202020204" pitchFamily="34" charset="0"/>
              </a:rPr>
              <a:t>OMAN</a:t>
            </a:r>
          </a:p>
          <a:p>
            <a:r>
              <a:rPr lang="en-US" altLang="en-US" sz="2400" b="1" i="1" dirty="0">
                <a:solidFill>
                  <a:srgbClr val="00279F"/>
                </a:solidFill>
                <a:latin typeface="Arial" panose="020B0604020202020204" pitchFamily="34" charset="0"/>
              </a:rPr>
              <a:t>PHILLIPINES</a:t>
            </a:r>
          </a:p>
          <a:p>
            <a:r>
              <a:rPr lang="en-US" altLang="en-US" sz="2400" b="1" i="1" dirty="0">
                <a:solidFill>
                  <a:srgbClr val="00279F"/>
                </a:solidFill>
                <a:latin typeface="Arial" panose="020B0604020202020204" pitchFamily="34" charset="0"/>
              </a:rPr>
              <a:t>SRILANKA</a:t>
            </a:r>
          </a:p>
          <a:p>
            <a:r>
              <a:rPr lang="en-US" altLang="en-US" sz="2400" b="1" i="1" dirty="0">
                <a:solidFill>
                  <a:srgbClr val="00279F"/>
                </a:solidFill>
                <a:latin typeface="Arial" panose="020B0604020202020204" pitchFamily="34" charset="0"/>
              </a:rPr>
              <a:t>SYRIA</a:t>
            </a:r>
          </a:p>
          <a:p>
            <a:endParaRPr lang="en-US" altLang="en-US" sz="2400" b="1" i="1" dirty="0">
              <a:solidFill>
                <a:srgbClr val="00279F"/>
              </a:solidFill>
              <a:latin typeface="Arial" panose="020B0604020202020204" pitchFamily="34" charset="0"/>
            </a:endParaRPr>
          </a:p>
        </p:txBody>
      </p:sp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4649631" y="856357"/>
            <a:ext cx="2619435" cy="60016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2400" b="1" i="1" u="sng" dirty="0">
                <a:solidFill>
                  <a:srgbClr val="660033"/>
                </a:solidFill>
                <a:latin typeface="Arial" panose="020B0604020202020204" pitchFamily="34" charset="0"/>
              </a:rPr>
              <a:t>AFRICA</a:t>
            </a:r>
          </a:p>
          <a:p>
            <a:r>
              <a:rPr lang="en-US" altLang="en-US" sz="2400" b="1" i="1" dirty="0">
                <a:solidFill>
                  <a:srgbClr val="00279F"/>
                </a:solidFill>
                <a:latin typeface="Arial" panose="020B0604020202020204" pitchFamily="34" charset="0"/>
              </a:rPr>
              <a:t>BURKINA FASO</a:t>
            </a:r>
          </a:p>
          <a:p>
            <a:r>
              <a:rPr lang="en-US" altLang="en-US" sz="2400" b="1" i="1" dirty="0">
                <a:solidFill>
                  <a:srgbClr val="00279F"/>
                </a:solidFill>
                <a:latin typeface="Arial" panose="020B0604020202020204" pitchFamily="34" charset="0"/>
              </a:rPr>
              <a:t>CONGO</a:t>
            </a:r>
          </a:p>
          <a:p>
            <a:r>
              <a:rPr lang="en-US" altLang="en-US" sz="2400" b="1" i="1" dirty="0">
                <a:solidFill>
                  <a:srgbClr val="00279F"/>
                </a:solidFill>
                <a:latin typeface="Arial" panose="020B0604020202020204" pitchFamily="34" charset="0"/>
              </a:rPr>
              <a:t>EGYPT</a:t>
            </a:r>
          </a:p>
          <a:p>
            <a:r>
              <a:rPr lang="en-US" altLang="en-US" sz="2400" b="1" i="1" dirty="0">
                <a:solidFill>
                  <a:srgbClr val="00279F"/>
                </a:solidFill>
                <a:latin typeface="Arial" panose="020B0604020202020204" pitchFamily="34" charset="0"/>
              </a:rPr>
              <a:t>GHAMBIA</a:t>
            </a:r>
          </a:p>
          <a:p>
            <a:r>
              <a:rPr lang="en-US" altLang="en-US" sz="2400" b="1" i="1" dirty="0">
                <a:solidFill>
                  <a:srgbClr val="00279F"/>
                </a:solidFill>
                <a:latin typeface="Arial" panose="020B0604020202020204" pitchFamily="34" charset="0"/>
              </a:rPr>
              <a:t>GUINEA BISSAU</a:t>
            </a:r>
          </a:p>
          <a:p>
            <a:r>
              <a:rPr lang="en-US" altLang="en-US" sz="2400" b="1" i="1" dirty="0">
                <a:solidFill>
                  <a:srgbClr val="00279F"/>
                </a:solidFill>
                <a:latin typeface="Arial" panose="020B0604020202020204" pitchFamily="34" charset="0"/>
              </a:rPr>
              <a:t>LIBYA</a:t>
            </a:r>
          </a:p>
          <a:p>
            <a:r>
              <a:rPr lang="en-US" altLang="en-US" sz="2400" b="1" i="1" dirty="0">
                <a:solidFill>
                  <a:srgbClr val="00279F"/>
                </a:solidFill>
                <a:latin typeface="Arial" panose="020B0604020202020204" pitchFamily="34" charset="0"/>
              </a:rPr>
              <a:t>MALI</a:t>
            </a:r>
          </a:p>
          <a:p>
            <a:r>
              <a:rPr lang="en-US" altLang="en-US" sz="2400" b="1" i="1" dirty="0">
                <a:solidFill>
                  <a:srgbClr val="00279F"/>
                </a:solidFill>
                <a:latin typeface="Arial" panose="020B0604020202020204" pitchFamily="34" charset="0"/>
              </a:rPr>
              <a:t>MOZAMBIQUE</a:t>
            </a:r>
          </a:p>
          <a:p>
            <a:r>
              <a:rPr lang="en-US" altLang="en-US" sz="2400" b="1" i="1" dirty="0">
                <a:solidFill>
                  <a:srgbClr val="00279F"/>
                </a:solidFill>
                <a:latin typeface="Arial" panose="020B0604020202020204" pitchFamily="34" charset="0"/>
              </a:rPr>
              <a:t>NAMIBIA</a:t>
            </a:r>
          </a:p>
          <a:p>
            <a:r>
              <a:rPr lang="en-US" altLang="en-US" sz="2400" b="1" i="1" dirty="0">
                <a:solidFill>
                  <a:srgbClr val="00279F"/>
                </a:solidFill>
                <a:latin typeface="Arial" panose="020B0604020202020204" pitchFamily="34" charset="0"/>
              </a:rPr>
              <a:t>NIGERIA</a:t>
            </a:r>
          </a:p>
          <a:p>
            <a:r>
              <a:rPr lang="en-US" altLang="en-US" sz="2400" b="1" i="1" dirty="0">
                <a:solidFill>
                  <a:srgbClr val="00279F"/>
                </a:solidFill>
                <a:latin typeface="Arial" panose="020B0604020202020204" pitchFamily="34" charset="0"/>
              </a:rPr>
              <a:t>SENEGAL</a:t>
            </a:r>
          </a:p>
          <a:p>
            <a:r>
              <a:rPr lang="en-US" altLang="en-US" sz="2400" b="1" i="1" dirty="0">
                <a:solidFill>
                  <a:srgbClr val="00279F"/>
                </a:solidFill>
                <a:latin typeface="Arial" panose="020B0604020202020204" pitchFamily="34" charset="0"/>
              </a:rPr>
              <a:t>SUDAN</a:t>
            </a:r>
          </a:p>
          <a:p>
            <a:r>
              <a:rPr lang="en-US" altLang="en-US" sz="2400" b="1" i="1" dirty="0">
                <a:solidFill>
                  <a:srgbClr val="00279F"/>
                </a:solidFill>
                <a:latin typeface="Arial" panose="020B0604020202020204" pitchFamily="34" charset="0"/>
              </a:rPr>
              <a:t>SOUTH SUDAN</a:t>
            </a:r>
          </a:p>
          <a:p>
            <a:r>
              <a:rPr lang="en-US" altLang="en-US" sz="2400" b="1" i="1" dirty="0">
                <a:solidFill>
                  <a:srgbClr val="00279F"/>
                </a:solidFill>
                <a:latin typeface="Arial" panose="020B0604020202020204" pitchFamily="34" charset="0"/>
              </a:rPr>
              <a:t>UGANDA</a:t>
            </a:r>
          </a:p>
          <a:p>
            <a:r>
              <a:rPr lang="en-US" altLang="en-US" sz="2400" b="1" i="1" dirty="0">
                <a:solidFill>
                  <a:srgbClr val="00279F"/>
                </a:solidFill>
                <a:latin typeface="Arial" panose="020B0604020202020204" pitchFamily="34" charset="0"/>
              </a:rPr>
              <a:t>ZAMBIA</a:t>
            </a:r>
          </a:p>
        </p:txBody>
      </p:sp>
      <p:sp>
        <p:nvSpPr>
          <p:cNvPr id="6" name="Text Box 4"/>
          <p:cNvSpPr txBox="1">
            <a:spLocks noChangeArrowheads="1"/>
          </p:cNvSpPr>
          <p:nvPr/>
        </p:nvSpPr>
        <p:spPr bwMode="auto">
          <a:xfrm>
            <a:off x="8083410" y="856357"/>
            <a:ext cx="2589212" cy="1552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2400" b="1" i="1" u="sng" dirty="0">
                <a:solidFill>
                  <a:srgbClr val="660033"/>
                </a:solidFill>
                <a:latin typeface="Arial" panose="020B0604020202020204" pitchFamily="34" charset="0"/>
              </a:rPr>
              <a:t>LATIN AMERICA</a:t>
            </a:r>
          </a:p>
          <a:p>
            <a:r>
              <a:rPr lang="en-US" altLang="en-US" sz="2400" b="1" i="1" dirty="0">
                <a:solidFill>
                  <a:srgbClr val="00279F"/>
                </a:solidFill>
                <a:latin typeface="Arial" panose="020B0604020202020204" pitchFamily="34" charset="0"/>
              </a:rPr>
              <a:t>CUBA </a:t>
            </a:r>
          </a:p>
          <a:p>
            <a:r>
              <a:rPr lang="en-US" altLang="en-US" sz="2400" b="1" i="1" dirty="0">
                <a:solidFill>
                  <a:srgbClr val="00279F"/>
                </a:solidFill>
                <a:latin typeface="Arial" panose="020B0604020202020204" pitchFamily="34" charset="0"/>
              </a:rPr>
              <a:t>COLOMBIA</a:t>
            </a:r>
          </a:p>
          <a:p>
            <a:r>
              <a:rPr lang="en-US" altLang="en-US" sz="2400" b="1" i="1" dirty="0">
                <a:solidFill>
                  <a:srgbClr val="00279F"/>
                </a:solidFill>
                <a:latin typeface="Arial" panose="020B0604020202020204" pitchFamily="34" charset="0"/>
              </a:rPr>
              <a:t>GUYANA</a:t>
            </a:r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8310422" y="1667570"/>
            <a:ext cx="26828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2400">
                <a:solidFill>
                  <a:srgbClr val="0000FF"/>
                </a:solidFill>
                <a:latin typeface="Arial Rounded MT Bold" panose="020F0704030504030204" pitchFamily="34" charset="0"/>
              </a:rPr>
              <a:t> </a:t>
            </a:r>
          </a:p>
        </p:txBody>
      </p:sp>
      <p:sp>
        <p:nvSpPr>
          <p:cNvPr id="8" name="Text Box 8"/>
          <p:cNvSpPr txBox="1">
            <a:spLocks noChangeArrowheads="1"/>
          </p:cNvSpPr>
          <p:nvPr/>
        </p:nvSpPr>
        <p:spPr bwMode="auto">
          <a:xfrm>
            <a:off x="8083410" y="2456557"/>
            <a:ext cx="1743075" cy="1187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2400" b="1" i="1" u="sng" dirty="0">
                <a:solidFill>
                  <a:srgbClr val="660033"/>
                </a:solidFill>
                <a:latin typeface="Arial" panose="020B0604020202020204" pitchFamily="34" charset="0"/>
              </a:rPr>
              <a:t>EUROPE</a:t>
            </a:r>
          </a:p>
          <a:p>
            <a:r>
              <a:rPr lang="en-US" altLang="en-US" sz="2400" b="1" i="1" dirty="0">
                <a:solidFill>
                  <a:srgbClr val="00279F"/>
                </a:solidFill>
                <a:latin typeface="Arial" panose="020B0604020202020204" pitchFamily="34" charset="0"/>
              </a:rPr>
              <a:t>AUSTRIA </a:t>
            </a:r>
          </a:p>
          <a:p>
            <a:r>
              <a:rPr lang="en-US" altLang="en-US" sz="2400" b="1" i="1" dirty="0">
                <a:solidFill>
                  <a:srgbClr val="00279F"/>
                </a:solidFill>
                <a:latin typeface="Arial" panose="020B0604020202020204" pitchFamily="34" charset="0"/>
              </a:rPr>
              <a:t>GERMANY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1875" y="0"/>
            <a:ext cx="1610125" cy="14430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1765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6701" y="571500"/>
            <a:ext cx="5754687" cy="1431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9151" y="485775"/>
            <a:ext cx="3170237" cy="1444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48526" y="2003425"/>
            <a:ext cx="3163887" cy="1358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1" y="1979612"/>
            <a:ext cx="5535612" cy="145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8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6701" y="3411537"/>
            <a:ext cx="3084512" cy="1590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9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10126" y="3362325"/>
            <a:ext cx="2633662" cy="1597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grpSp>
        <p:nvGrpSpPr>
          <p:cNvPr id="10" name="Group 8"/>
          <p:cNvGrpSpPr>
            <a:grpSpLocks/>
          </p:cNvGrpSpPr>
          <p:nvPr/>
        </p:nvGrpSpPr>
        <p:grpSpPr bwMode="auto">
          <a:xfrm>
            <a:off x="1481138" y="5253037"/>
            <a:ext cx="1522413" cy="1446213"/>
            <a:chOff x="96" y="3318"/>
            <a:chExt cx="959" cy="911"/>
          </a:xfrm>
        </p:grpSpPr>
        <p:pic>
          <p:nvPicPr>
            <p:cNvPr id="11" name="Picture 9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6" y="3318"/>
              <a:ext cx="959" cy="9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pic>
        <p:sp>
          <p:nvSpPr>
            <p:cNvPr id="12" name="Rectangle 10"/>
            <p:cNvSpPr>
              <a:spLocks noChangeArrowheads="1"/>
            </p:cNvSpPr>
            <p:nvPr/>
          </p:nvSpPr>
          <p:spPr bwMode="auto">
            <a:xfrm>
              <a:off x="241" y="3318"/>
              <a:ext cx="638" cy="1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lIns="90000" tIns="46800" rIns="90000" bIns="46800">
              <a:spAutoFit/>
            </a:bodyPr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panose="020B0604020202020204" pitchFamily="34" charset="0"/>
                  <a:ea typeface="Microsoft YaHei" panose="020B0503020204020204" pitchFamily="34" charset="-122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panose="020B0604020202020204" pitchFamily="34" charset="0"/>
                  <a:ea typeface="Microsoft YaHei" panose="020B0503020204020204" pitchFamily="34" charset="-122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panose="020B0604020202020204" pitchFamily="34" charset="0"/>
                  <a:ea typeface="Microsoft YaHei" panose="020B0503020204020204" pitchFamily="34" charset="-122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panose="020B0604020202020204" pitchFamily="34" charset="0"/>
                  <a:ea typeface="Microsoft YaHei" panose="020B0503020204020204" pitchFamily="34" charset="-122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panose="020B0604020202020204" pitchFamily="34" charset="0"/>
                  <a:ea typeface="Microsoft YaHei" panose="020B0503020204020204" pitchFamily="34" charset="-122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panose="020B0604020202020204" pitchFamily="34" charset="0"/>
                  <a:ea typeface="Microsoft YaHei" panose="020B0503020204020204" pitchFamily="34" charset="-122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panose="020B0604020202020204" pitchFamily="34" charset="0"/>
                  <a:ea typeface="Microsoft YaHei" panose="020B0503020204020204" pitchFamily="34" charset="-122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panose="020B0604020202020204" pitchFamily="34" charset="0"/>
                  <a:ea typeface="Microsoft YaHei" panose="020B0503020204020204" pitchFamily="34" charset="-122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panose="020B0604020202020204" pitchFamily="34" charset="0"/>
                  <a:ea typeface="Microsoft YaHei" panose="020B0503020204020204" pitchFamily="34" charset="-122"/>
                </a:defRPr>
              </a:lvl9pPr>
            </a:lstStyle>
            <a:p>
              <a:pPr eaLnBrk="1" hangingPunct="1">
                <a:buSzPct val="100000"/>
              </a:pPr>
              <a:r>
                <a:rPr lang="en-US" altLang="en-US" sz="1200">
                  <a:solidFill>
                    <a:srgbClr val="FF0000"/>
                  </a:solidFill>
                </a:rPr>
                <a:t>MONGOLIA</a:t>
              </a:r>
            </a:p>
          </p:txBody>
        </p:sp>
      </p:grpSp>
      <p:grpSp>
        <p:nvGrpSpPr>
          <p:cNvPr id="13" name="Group 11"/>
          <p:cNvGrpSpPr>
            <a:grpSpLocks/>
          </p:cNvGrpSpPr>
          <p:nvPr/>
        </p:nvGrpSpPr>
        <p:grpSpPr bwMode="auto">
          <a:xfrm>
            <a:off x="3233738" y="5095875"/>
            <a:ext cx="1419225" cy="1674812"/>
            <a:chOff x="1200" y="3219"/>
            <a:chExt cx="894" cy="1055"/>
          </a:xfrm>
        </p:grpSpPr>
        <p:pic>
          <p:nvPicPr>
            <p:cNvPr id="14" name="Picture 12"/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32" y="3251"/>
              <a:ext cx="862" cy="10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pic>
        <p:sp>
          <p:nvSpPr>
            <p:cNvPr id="15" name="Rectangle 13"/>
            <p:cNvSpPr>
              <a:spLocks noChangeArrowheads="1"/>
            </p:cNvSpPr>
            <p:nvPr/>
          </p:nvSpPr>
          <p:spPr bwMode="auto">
            <a:xfrm>
              <a:off x="1200" y="3219"/>
              <a:ext cx="829" cy="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lIns="90000" tIns="46800" rIns="90000" bIns="46800">
              <a:spAutoFit/>
            </a:bodyPr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panose="020B0604020202020204" pitchFamily="34" charset="0"/>
                  <a:ea typeface="Microsoft YaHei" panose="020B0503020204020204" pitchFamily="34" charset="-122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panose="020B0604020202020204" pitchFamily="34" charset="0"/>
                  <a:ea typeface="Microsoft YaHei" panose="020B0503020204020204" pitchFamily="34" charset="-122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panose="020B0604020202020204" pitchFamily="34" charset="0"/>
                  <a:ea typeface="Microsoft YaHei" panose="020B0503020204020204" pitchFamily="34" charset="-122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panose="020B0604020202020204" pitchFamily="34" charset="0"/>
                  <a:ea typeface="Microsoft YaHei" panose="020B0503020204020204" pitchFamily="34" charset="-122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panose="020B0604020202020204" pitchFamily="34" charset="0"/>
                  <a:ea typeface="Microsoft YaHei" panose="020B0503020204020204" pitchFamily="34" charset="-122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panose="020B0604020202020204" pitchFamily="34" charset="0"/>
                  <a:ea typeface="Microsoft YaHei" panose="020B0503020204020204" pitchFamily="34" charset="-122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panose="020B0604020202020204" pitchFamily="34" charset="0"/>
                  <a:ea typeface="Microsoft YaHei" panose="020B0503020204020204" pitchFamily="34" charset="-122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panose="020B0604020202020204" pitchFamily="34" charset="0"/>
                  <a:ea typeface="Microsoft YaHei" panose="020B0503020204020204" pitchFamily="34" charset="-122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panose="020B0604020202020204" pitchFamily="34" charset="0"/>
                  <a:ea typeface="Microsoft YaHei" panose="020B0503020204020204" pitchFamily="34" charset="-122"/>
                </a:defRPr>
              </a:lvl9pPr>
            </a:lstStyle>
            <a:p>
              <a:pPr eaLnBrk="1" hangingPunct="1">
                <a:buSzPct val="100000"/>
              </a:pPr>
              <a:r>
                <a:rPr lang="en-US" altLang="en-US" sz="1200">
                  <a:solidFill>
                    <a:srgbClr val="FF0000"/>
                  </a:solidFill>
                </a:rPr>
                <a:t>BURKINA FASO</a:t>
              </a:r>
            </a:p>
          </p:txBody>
        </p:sp>
      </p:grpSp>
      <p:grpSp>
        <p:nvGrpSpPr>
          <p:cNvPr id="16" name="Group 14"/>
          <p:cNvGrpSpPr>
            <a:grpSpLocks/>
          </p:cNvGrpSpPr>
          <p:nvPr/>
        </p:nvGrpSpPr>
        <p:grpSpPr bwMode="auto">
          <a:xfrm>
            <a:off x="4757738" y="5253037"/>
            <a:ext cx="1370013" cy="1446213"/>
            <a:chOff x="2160" y="3318"/>
            <a:chExt cx="863" cy="911"/>
          </a:xfrm>
        </p:grpSpPr>
        <p:pic>
          <p:nvPicPr>
            <p:cNvPr id="17" name="Picture 15"/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82" y="3318"/>
              <a:ext cx="841" cy="9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pic>
        <p:sp>
          <p:nvSpPr>
            <p:cNvPr id="18" name="Rectangle 16"/>
            <p:cNvSpPr>
              <a:spLocks noChangeArrowheads="1"/>
            </p:cNvSpPr>
            <p:nvPr/>
          </p:nvSpPr>
          <p:spPr bwMode="auto">
            <a:xfrm>
              <a:off x="2160" y="3318"/>
              <a:ext cx="401" cy="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lIns="90000" tIns="46800" rIns="90000" bIns="46800">
              <a:spAutoFit/>
            </a:bodyPr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panose="020B0604020202020204" pitchFamily="34" charset="0"/>
                  <a:ea typeface="Microsoft YaHei" panose="020B0503020204020204" pitchFamily="34" charset="-122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panose="020B0604020202020204" pitchFamily="34" charset="0"/>
                  <a:ea typeface="Microsoft YaHei" panose="020B0503020204020204" pitchFamily="34" charset="-122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panose="020B0604020202020204" pitchFamily="34" charset="0"/>
                  <a:ea typeface="Microsoft YaHei" panose="020B0503020204020204" pitchFamily="34" charset="-122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panose="020B0604020202020204" pitchFamily="34" charset="0"/>
                  <a:ea typeface="Microsoft YaHei" panose="020B0503020204020204" pitchFamily="34" charset="-122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panose="020B0604020202020204" pitchFamily="34" charset="0"/>
                  <a:ea typeface="Microsoft YaHei" panose="020B0503020204020204" pitchFamily="34" charset="-122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panose="020B0604020202020204" pitchFamily="34" charset="0"/>
                  <a:ea typeface="Microsoft YaHei" panose="020B0503020204020204" pitchFamily="34" charset="-122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panose="020B0604020202020204" pitchFamily="34" charset="0"/>
                  <a:ea typeface="Microsoft YaHei" panose="020B0503020204020204" pitchFamily="34" charset="-122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panose="020B0604020202020204" pitchFamily="34" charset="0"/>
                  <a:ea typeface="Microsoft YaHei" panose="020B0503020204020204" pitchFamily="34" charset="-122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panose="020B0604020202020204" pitchFamily="34" charset="0"/>
                  <a:ea typeface="Microsoft YaHei" panose="020B0503020204020204" pitchFamily="34" charset="-122"/>
                </a:defRPr>
              </a:lvl9pPr>
            </a:lstStyle>
            <a:p>
              <a:pPr eaLnBrk="1" hangingPunct="1">
                <a:buSzPct val="100000"/>
              </a:pPr>
              <a:r>
                <a:rPr lang="en-US" altLang="en-US" sz="1200">
                  <a:solidFill>
                    <a:srgbClr val="FF0000"/>
                  </a:solidFill>
                </a:rPr>
                <a:t>OMAN</a:t>
              </a:r>
            </a:p>
          </p:txBody>
        </p:sp>
      </p:grpSp>
      <p:grpSp>
        <p:nvGrpSpPr>
          <p:cNvPr id="19" name="Group 17"/>
          <p:cNvGrpSpPr>
            <a:grpSpLocks/>
          </p:cNvGrpSpPr>
          <p:nvPr/>
        </p:nvGrpSpPr>
        <p:grpSpPr bwMode="auto">
          <a:xfrm>
            <a:off x="6205538" y="5200650"/>
            <a:ext cx="1316038" cy="1522412"/>
            <a:chOff x="3072" y="3285"/>
            <a:chExt cx="829" cy="959"/>
          </a:xfrm>
        </p:grpSpPr>
        <p:pic>
          <p:nvPicPr>
            <p:cNvPr id="20" name="Picture 18"/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72" y="3285"/>
              <a:ext cx="815" cy="9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pic>
        <p:sp>
          <p:nvSpPr>
            <p:cNvPr id="21" name="Rectangle 19"/>
            <p:cNvSpPr>
              <a:spLocks noChangeArrowheads="1"/>
            </p:cNvSpPr>
            <p:nvPr/>
          </p:nvSpPr>
          <p:spPr bwMode="auto">
            <a:xfrm>
              <a:off x="3563" y="3292"/>
              <a:ext cx="338" cy="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lIns="90000" tIns="46800" rIns="90000" bIns="46800">
              <a:spAutoFit/>
            </a:bodyPr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panose="020B0604020202020204" pitchFamily="34" charset="0"/>
                  <a:ea typeface="Microsoft YaHei" panose="020B0503020204020204" pitchFamily="34" charset="-122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panose="020B0604020202020204" pitchFamily="34" charset="0"/>
                  <a:ea typeface="Microsoft YaHei" panose="020B0503020204020204" pitchFamily="34" charset="-122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panose="020B0604020202020204" pitchFamily="34" charset="0"/>
                  <a:ea typeface="Microsoft YaHei" panose="020B0503020204020204" pitchFamily="34" charset="-122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panose="020B0604020202020204" pitchFamily="34" charset="0"/>
                  <a:ea typeface="Microsoft YaHei" panose="020B0503020204020204" pitchFamily="34" charset="-122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panose="020B0604020202020204" pitchFamily="34" charset="0"/>
                  <a:ea typeface="Microsoft YaHei" panose="020B0503020204020204" pitchFamily="34" charset="-122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panose="020B0604020202020204" pitchFamily="34" charset="0"/>
                  <a:ea typeface="Microsoft YaHei" panose="020B0503020204020204" pitchFamily="34" charset="-122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panose="020B0604020202020204" pitchFamily="34" charset="0"/>
                  <a:ea typeface="Microsoft YaHei" panose="020B0503020204020204" pitchFamily="34" charset="-122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panose="020B0604020202020204" pitchFamily="34" charset="0"/>
                  <a:ea typeface="Microsoft YaHei" panose="020B0503020204020204" pitchFamily="34" charset="-122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panose="020B0604020202020204" pitchFamily="34" charset="0"/>
                  <a:ea typeface="Microsoft YaHei" panose="020B0503020204020204" pitchFamily="34" charset="-122"/>
                </a:defRPr>
              </a:lvl9pPr>
            </a:lstStyle>
            <a:p>
              <a:pPr eaLnBrk="1" hangingPunct="1">
                <a:buSzPct val="100000"/>
              </a:pPr>
              <a:r>
                <a:rPr lang="en-US" altLang="en-US" sz="1200">
                  <a:solidFill>
                    <a:srgbClr val="FF0000"/>
                  </a:solidFill>
                </a:rPr>
                <a:t>MALI</a:t>
              </a:r>
            </a:p>
          </p:txBody>
        </p:sp>
      </p:grpSp>
      <p:grpSp>
        <p:nvGrpSpPr>
          <p:cNvPr id="22" name="Group 20"/>
          <p:cNvGrpSpPr>
            <a:grpSpLocks/>
          </p:cNvGrpSpPr>
          <p:nvPr/>
        </p:nvGrpSpPr>
        <p:grpSpPr bwMode="auto">
          <a:xfrm>
            <a:off x="7500938" y="3386137"/>
            <a:ext cx="1522413" cy="1598613"/>
            <a:chOff x="3888" y="2142"/>
            <a:chExt cx="959" cy="1007"/>
          </a:xfrm>
        </p:grpSpPr>
        <p:pic>
          <p:nvPicPr>
            <p:cNvPr id="23" name="Picture 21"/>
            <p:cNvPicPr>
              <a:picLocks noChangeAspect="1" noChangeArrowheads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88" y="2142"/>
              <a:ext cx="876" cy="10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pic>
        <p:sp>
          <p:nvSpPr>
            <p:cNvPr id="24" name="Rectangle 22"/>
            <p:cNvSpPr>
              <a:spLocks noChangeArrowheads="1"/>
            </p:cNvSpPr>
            <p:nvPr/>
          </p:nvSpPr>
          <p:spPr bwMode="auto">
            <a:xfrm>
              <a:off x="4389" y="2142"/>
              <a:ext cx="458" cy="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>
              <a:spAutoFit/>
            </a:bodyPr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panose="020B0604020202020204" pitchFamily="34" charset="0"/>
                  <a:ea typeface="Microsoft YaHei" panose="020B0503020204020204" pitchFamily="34" charset="-122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panose="020B0604020202020204" pitchFamily="34" charset="0"/>
                  <a:ea typeface="Microsoft YaHei" panose="020B0503020204020204" pitchFamily="34" charset="-122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panose="020B0604020202020204" pitchFamily="34" charset="0"/>
                  <a:ea typeface="Microsoft YaHei" panose="020B0503020204020204" pitchFamily="34" charset="-122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panose="020B0604020202020204" pitchFamily="34" charset="0"/>
                  <a:ea typeface="Microsoft YaHei" panose="020B0503020204020204" pitchFamily="34" charset="-122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panose="020B0604020202020204" pitchFamily="34" charset="0"/>
                  <a:ea typeface="Microsoft YaHei" panose="020B0503020204020204" pitchFamily="34" charset="-122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panose="020B0604020202020204" pitchFamily="34" charset="0"/>
                  <a:ea typeface="Microsoft YaHei" panose="020B0503020204020204" pitchFamily="34" charset="-122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panose="020B0604020202020204" pitchFamily="34" charset="0"/>
                  <a:ea typeface="Microsoft YaHei" panose="020B0503020204020204" pitchFamily="34" charset="-122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panose="020B0604020202020204" pitchFamily="34" charset="0"/>
                  <a:ea typeface="Microsoft YaHei" panose="020B0503020204020204" pitchFamily="34" charset="-122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panose="020B0604020202020204" pitchFamily="34" charset="0"/>
                  <a:ea typeface="Microsoft YaHei" panose="020B0503020204020204" pitchFamily="34" charset="-122"/>
                </a:defRPr>
              </a:lvl9pPr>
            </a:lstStyle>
            <a:p>
              <a:pPr eaLnBrk="1" hangingPunct="1">
                <a:buSzPct val="100000"/>
              </a:pPr>
              <a:r>
                <a:rPr lang="en-US" altLang="en-US" sz="1200">
                  <a:solidFill>
                    <a:srgbClr val="FF0000"/>
                  </a:solidFill>
                </a:rPr>
                <a:t>CUBA</a:t>
              </a:r>
            </a:p>
          </p:txBody>
        </p:sp>
      </p:grpSp>
      <p:grpSp>
        <p:nvGrpSpPr>
          <p:cNvPr id="25" name="Group 23"/>
          <p:cNvGrpSpPr>
            <a:grpSpLocks/>
          </p:cNvGrpSpPr>
          <p:nvPr/>
        </p:nvGrpSpPr>
        <p:grpSpPr bwMode="auto">
          <a:xfrm>
            <a:off x="9001126" y="3378200"/>
            <a:ext cx="1393825" cy="1606550"/>
            <a:chOff x="4833" y="2137"/>
            <a:chExt cx="878" cy="1012"/>
          </a:xfrm>
        </p:grpSpPr>
        <p:pic>
          <p:nvPicPr>
            <p:cNvPr id="26" name="Picture 24"/>
            <p:cNvPicPr>
              <a:picLocks noChangeAspect="1" noChangeArrowheads="1"/>
            </p:cNvPicPr>
            <p:nvPr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33" y="2137"/>
              <a:ext cx="878" cy="10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pic>
        <p:sp>
          <p:nvSpPr>
            <p:cNvPr id="27" name="Text Box 25"/>
            <p:cNvSpPr txBox="1">
              <a:spLocks noChangeArrowheads="1"/>
            </p:cNvSpPr>
            <p:nvPr/>
          </p:nvSpPr>
          <p:spPr bwMode="auto">
            <a:xfrm>
              <a:off x="4896" y="2184"/>
              <a:ext cx="732" cy="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6800" rIns="90000" bIns="46800">
              <a:spAutoFit/>
            </a:bodyPr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panose="020B0604020202020204" pitchFamily="34" charset="0"/>
                  <a:ea typeface="Microsoft YaHei" panose="020B0503020204020204" pitchFamily="34" charset="-122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panose="020B0604020202020204" pitchFamily="34" charset="0"/>
                  <a:ea typeface="Microsoft YaHei" panose="020B0503020204020204" pitchFamily="34" charset="-122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panose="020B0604020202020204" pitchFamily="34" charset="0"/>
                  <a:ea typeface="Microsoft YaHei" panose="020B0503020204020204" pitchFamily="34" charset="-122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panose="020B0604020202020204" pitchFamily="34" charset="0"/>
                  <a:ea typeface="Microsoft YaHei" panose="020B0503020204020204" pitchFamily="34" charset="-122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panose="020B0604020202020204" pitchFamily="34" charset="0"/>
                  <a:ea typeface="Microsoft YaHei" panose="020B0503020204020204" pitchFamily="34" charset="-122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panose="020B0604020202020204" pitchFamily="34" charset="0"/>
                  <a:ea typeface="Microsoft YaHei" panose="020B0503020204020204" pitchFamily="34" charset="-122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panose="020B0604020202020204" pitchFamily="34" charset="0"/>
                  <a:ea typeface="Microsoft YaHei" panose="020B0503020204020204" pitchFamily="34" charset="-122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panose="020B0604020202020204" pitchFamily="34" charset="0"/>
                  <a:ea typeface="Microsoft YaHei" panose="020B0503020204020204" pitchFamily="34" charset="-122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panose="020B0604020202020204" pitchFamily="34" charset="0"/>
                  <a:ea typeface="Microsoft YaHei" panose="020B0503020204020204" pitchFamily="34" charset="-122"/>
                </a:defRPr>
              </a:lvl9pPr>
            </a:lstStyle>
            <a:p>
              <a:pPr eaLnBrk="1" hangingPunct="1">
                <a:buSzPct val="100000"/>
              </a:pPr>
              <a:r>
                <a:rPr lang="en-US" altLang="en-US" sz="1200">
                  <a:solidFill>
                    <a:srgbClr val="FF0000"/>
                  </a:solidFill>
                </a:rPr>
                <a:t>COLOMBIA</a:t>
              </a:r>
            </a:p>
          </p:txBody>
        </p:sp>
      </p:grpSp>
      <p:grpSp>
        <p:nvGrpSpPr>
          <p:cNvPr id="28" name="Group 26"/>
          <p:cNvGrpSpPr>
            <a:grpSpLocks/>
          </p:cNvGrpSpPr>
          <p:nvPr/>
        </p:nvGrpSpPr>
        <p:grpSpPr bwMode="auto">
          <a:xfrm>
            <a:off x="7577138" y="5176837"/>
            <a:ext cx="1370013" cy="1522413"/>
            <a:chOff x="3936" y="3270"/>
            <a:chExt cx="863" cy="959"/>
          </a:xfrm>
        </p:grpSpPr>
        <p:pic>
          <p:nvPicPr>
            <p:cNvPr id="29" name="Picture 27"/>
            <p:cNvPicPr>
              <a:picLocks noChangeAspect="1" noChangeArrowheads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36" y="3270"/>
              <a:ext cx="863" cy="9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pic>
        <p:sp>
          <p:nvSpPr>
            <p:cNvPr id="30" name="Rectangle 28"/>
            <p:cNvSpPr>
              <a:spLocks noChangeArrowheads="1"/>
            </p:cNvSpPr>
            <p:nvPr/>
          </p:nvSpPr>
          <p:spPr bwMode="auto">
            <a:xfrm>
              <a:off x="4100" y="3270"/>
              <a:ext cx="598" cy="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lIns="90000" tIns="46800" rIns="90000" bIns="46800">
              <a:spAutoFit/>
            </a:bodyPr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panose="020B0604020202020204" pitchFamily="34" charset="0"/>
                  <a:ea typeface="Microsoft YaHei" panose="020B0503020204020204" pitchFamily="34" charset="-122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panose="020B0604020202020204" pitchFamily="34" charset="0"/>
                  <a:ea typeface="Microsoft YaHei" panose="020B0503020204020204" pitchFamily="34" charset="-122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panose="020B0604020202020204" pitchFamily="34" charset="0"/>
                  <a:ea typeface="Microsoft YaHei" panose="020B0503020204020204" pitchFamily="34" charset="-122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panose="020B0604020202020204" pitchFamily="34" charset="0"/>
                  <a:ea typeface="Microsoft YaHei" panose="020B0503020204020204" pitchFamily="34" charset="-122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panose="020B0604020202020204" pitchFamily="34" charset="0"/>
                  <a:ea typeface="Microsoft YaHei" panose="020B0503020204020204" pitchFamily="34" charset="-122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panose="020B0604020202020204" pitchFamily="34" charset="0"/>
                  <a:ea typeface="Microsoft YaHei" panose="020B0503020204020204" pitchFamily="34" charset="-122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panose="020B0604020202020204" pitchFamily="34" charset="0"/>
                  <a:ea typeface="Microsoft YaHei" panose="020B0503020204020204" pitchFamily="34" charset="-122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panose="020B0604020202020204" pitchFamily="34" charset="0"/>
                  <a:ea typeface="Microsoft YaHei" panose="020B0503020204020204" pitchFamily="34" charset="-122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panose="020B0604020202020204" pitchFamily="34" charset="0"/>
                  <a:ea typeface="Microsoft YaHei" panose="020B0503020204020204" pitchFamily="34" charset="-122"/>
                </a:defRPr>
              </a:lvl9pPr>
            </a:lstStyle>
            <a:p>
              <a:pPr eaLnBrk="1" hangingPunct="1">
                <a:buSzPct val="100000"/>
              </a:pPr>
              <a:r>
                <a:rPr lang="en-US" altLang="en-US" sz="1200">
                  <a:solidFill>
                    <a:srgbClr val="FF0000"/>
                  </a:solidFill>
                </a:rPr>
                <a:t>GERMANY</a:t>
              </a:r>
            </a:p>
          </p:txBody>
        </p:sp>
      </p:grpSp>
      <p:sp>
        <p:nvSpPr>
          <p:cNvPr id="31" name="Text Box 29"/>
          <p:cNvSpPr txBox="1">
            <a:spLocks noChangeArrowheads="1"/>
          </p:cNvSpPr>
          <p:nvPr/>
        </p:nvSpPr>
        <p:spPr bwMode="auto">
          <a:xfrm>
            <a:off x="8872538" y="4938712"/>
            <a:ext cx="1600200" cy="1919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eaLnBrk="1" hangingPunct="1">
              <a:buSzPct val="100000"/>
            </a:pPr>
            <a:r>
              <a:rPr lang="en-US" altLang="en-US" sz="1200">
                <a:solidFill>
                  <a:srgbClr val="000000"/>
                </a:solidFill>
              </a:rPr>
              <a:t>Other Countries:</a:t>
            </a:r>
          </a:p>
          <a:p>
            <a:pPr eaLnBrk="1" hangingPunct="1">
              <a:buSzPct val="100000"/>
            </a:pPr>
            <a:r>
              <a:rPr lang="en-US" altLang="en-US" sz="1200">
                <a:solidFill>
                  <a:srgbClr val="0320F3"/>
                </a:solidFill>
              </a:rPr>
              <a:t>Bangladesh,</a:t>
            </a:r>
          </a:p>
          <a:p>
            <a:pPr eaLnBrk="1" hangingPunct="1">
              <a:buSzPct val="100000"/>
            </a:pPr>
            <a:r>
              <a:rPr lang="en-US" altLang="en-US" sz="1200">
                <a:solidFill>
                  <a:srgbClr val="0320F3"/>
                </a:solidFill>
              </a:rPr>
              <a:t>Bhutan, </a:t>
            </a:r>
          </a:p>
          <a:p>
            <a:pPr eaLnBrk="1" hangingPunct="1">
              <a:buSzPct val="100000"/>
            </a:pPr>
            <a:r>
              <a:rPr lang="en-US" altLang="en-US" sz="1200">
                <a:solidFill>
                  <a:srgbClr val="0320F3"/>
                </a:solidFill>
              </a:rPr>
              <a:t>Indonesia, </a:t>
            </a:r>
          </a:p>
          <a:p>
            <a:pPr eaLnBrk="1" hangingPunct="1">
              <a:buSzPct val="100000"/>
            </a:pPr>
            <a:r>
              <a:rPr lang="en-US" altLang="en-US" sz="1200">
                <a:solidFill>
                  <a:srgbClr val="0320F3"/>
                </a:solidFill>
              </a:rPr>
              <a:t>Philippines</a:t>
            </a:r>
          </a:p>
          <a:p>
            <a:pPr eaLnBrk="1" hangingPunct="1">
              <a:buSzPct val="100000"/>
            </a:pPr>
            <a:r>
              <a:rPr lang="en-US" altLang="en-US" sz="1200">
                <a:solidFill>
                  <a:srgbClr val="0320F3"/>
                </a:solidFill>
              </a:rPr>
              <a:t>Srilanka, Syria</a:t>
            </a:r>
          </a:p>
          <a:p>
            <a:pPr eaLnBrk="1" hangingPunct="1">
              <a:buSzPct val="100000"/>
            </a:pPr>
            <a:r>
              <a:rPr lang="en-US" altLang="en-US" sz="1200">
                <a:solidFill>
                  <a:srgbClr val="FF0000"/>
                </a:solidFill>
              </a:rPr>
              <a:t>Egypt, Ghambia, </a:t>
            </a:r>
          </a:p>
          <a:p>
            <a:pPr eaLnBrk="1" hangingPunct="1">
              <a:buSzPct val="100000"/>
            </a:pPr>
            <a:r>
              <a:rPr lang="en-US" altLang="en-US" sz="1200">
                <a:solidFill>
                  <a:srgbClr val="FF0000"/>
                </a:solidFill>
              </a:rPr>
              <a:t>Libya, Nigeria, </a:t>
            </a:r>
          </a:p>
          <a:p>
            <a:pPr eaLnBrk="1" hangingPunct="1">
              <a:buSzPct val="100000"/>
            </a:pPr>
            <a:r>
              <a:rPr lang="en-US" altLang="en-US" sz="1200">
                <a:solidFill>
                  <a:srgbClr val="FF0000"/>
                </a:solidFill>
              </a:rPr>
              <a:t>Uganda, Zambia</a:t>
            </a:r>
          </a:p>
          <a:p>
            <a:pPr eaLnBrk="1" hangingPunct="1">
              <a:buSzPct val="100000"/>
            </a:pPr>
            <a:r>
              <a:rPr lang="en-US" altLang="en-US" sz="1200">
                <a:solidFill>
                  <a:srgbClr val="0320F3"/>
                </a:solidFill>
              </a:rPr>
              <a:t>Guyana, Austria</a:t>
            </a:r>
            <a:r>
              <a:rPr lang="en-US" altLang="en-US" sz="1200">
                <a:solidFill>
                  <a:srgbClr val="000000"/>
                </a:solidFill>
              </a:rPr>
              <a:t> </a:t>
            </a:r>
          </a:p>
        </p:txBody>
      </p:sp>
      <p:pic>
        <p:nvPicPr>
          <p:cNvPr id="32" name="Picture 31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1875" y="0"/>
            <a:ext cx="1610125" cy="14430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7728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9847" y="1449896"/>
            <a:ext cx="10288715" cy="4950904"/>
          </a:xfrm>
        </p:spPr>
        <p:txBody>
          <a:bodyPr>
            <a:normAutofit/>
          </a:bodyPr>
          <a:lstStyle/>
          <a:p>
            <a:pPr algn="just"/>
            <a:r>
              <a:rPr lang="en-IN" dirty="0" smtClean="0"/>
              <a:t>International </a:t>
            </a:r>
            <a:r>
              <a:rPr lang="en-IN" dirty="0"/>
              <a:t>Solar Alliance (ISA) is  alliance </a:t>
            </a:r>
            <a:r>
              <a:rPr lang="en-IN" dirty="0" smtClean="0"/>
              <a:t>of countries </a:t>
            </a:r>
            <a:r>
              <a:rPr lang="en-IN" dirty="0"/>
              <a:t>initiated by </a:t>
            </a:r>
            <a:r>
              <a:rPr lang="en-IN" dirty="0" smtClean="0"/>
              <a:t>India to promote solar energy across the world. </a:t>
            </a:r>
          </a:p>
          <a:p>
            <a:pPr algn="just"/>
            <a:r>
              <a:rPr lang="en-IN" dirty="0" smtClean="0"/>
              <a:t>The purpose of ISA is to bring </a:t>
            </a:r>
            <a:r>
              <a:rPr lang="en-IN" dirty="0"/>
              <a:t>together a group of nations to endorse clean energy, sustainable environment, public transport and </a:t>
            </a:r>
            <a:r>
              <a:rPr lang="en-IN" dirty="0" smtClean="0"/>
              <a:t>climate.</a:t>
            </a:r>
          </a:p>
          <a:p>
            <a:pPr algn="just"/>
            <a:r>
              <a:rPr lang="en-IN" dirty="0"/>
              <a:t>79 countries have signed the ISA Framework </a:t>
            </a:r>
            <a:r>
              <a:rPr lang="en-IN" dirty="0" smtClean="0"/>
              <a:t>Agreement &amp; </a:t>
            </a:r>
            <a:r>
              <a:rPr lang="en-IN" dirty="0"/>
              <a:t>57 countries have signed and ratified the ISA Framework </a:t>
            </a:r>
            <a:r>
              <a:rPr lang="en-IN" dirty="0" smtClean="0"/>
              <a:t>Agreement. </a:t>
            </a:r>
            <a:endParaRPr lang="en-IN" dirty="0"/>
          </a:p>
          <a:p>
            <a:pPr marL="0" indent="0">
              <a:buNone/>
            </a:pPr>
            <a:r>
              <a:rPr lang="en-IN" b="1" u="sng" dirty="0" smtClean="0"/>
              <a:t>Proposed Scope of Work for CEL</a:t>
            </a:r>
          </a:p>
          <a:p>
            <a:pPr algn="just"/>
            <a:r>
              <a:rPr lang="en-IN" dirty="0"/>
              <a:t>Aggregation for 140 Million Home Lighting </a:t>
            </a:r>
            <a:r>
              <a:rPr lang="en-IN" dirty="0" smtClean="0"/>
              <a:t>System</a:t>
            </a:r>
          </a:p>
          <a:p>
            <a:pPr algn="just"/>
            <a:r>
              <a:rPr lang="en-IN" dirty="0" smtClean="0"/>
              <a:t>Finalization of Requirement/Specifications in consultation with the stakeholders including member countries</a:t>
            </a:r>
          </a:p>
          <a:p>
            <a:pPr algn="just"/>
            <a:r>
              <a:rPr lang="en-IN" dirty="0" smtClean="0"/>
              <a:t>Floating of Tender for Price Discovery</a:t>
            </a:r>
          </a:p>
          <a:p>
            <a:pPr algn="just"/>
            <a:r>
              <a:rPr lang="en-IN" dirty="0" smtClean="0"/>
              <a:t>Assistance to Member Countries for awarding of work</a:t>
            </a:r>
          </a:p>
          <a:p>
            <a:pPr algn="just"/>
            <a:r>
              <a:rPr lang="en-IN" dirty="0" smtClean="0"/>
              <a:t>Program and Project Monitoring </a:t>
            </a:r>
            <a:endParaRPr lang="en-IN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1069848" y="0"/>
            <a:ext cx="10058400" cy="1609344"/>
          </a:xfrm>
        </p:spPr>
        <p:txBody>
          <a:bodyPr/>
          <a:lstStyle/>
          <a:p>
            <a:r>
              <a:rPr lang="en-IN" dirty="0" smtClean="0"/>
              <a:t>About ISA</a:t>
            </a:r>
            <a:endParaRPr lang="en-IN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1875" y="0"/>
            <a:ext cx="1610125" cy="14430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1711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9848" y="0"/>
            <a:ext cx="10058400" cy="1609344"/>
          </a:xfrm>
        </p:spPr>
        <p:txBody>
          <a:bodyPr/>
          <a:lstStyle/>
          <a:p>
            <a:r>
              <a:rPr lang="en-IN" dirty="0" smtClean="0"/>
              <a:t>Solar Home Lighting System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9848" y="1632775"/>
            <a:ext cx="10058400" cy="4050792"/>
          </a:xfrm>
        </p:spPr>
        <p:txBody>
          <a:bodyPr/>
          <a:lstStyle/>
          <a:p>
            <a:r>
              <a:rPr lang="en-IN" dirty="0" smtClean="0"/>
              <a:t>Home </a:t>
            </a:r>
            <a:r>
              <a:rPr lang="en-IN" dirty="0"/>
              <a:t>lighting system is a perfect compact solution for an independent power </a:t>
            </a:r>
            <a:r>
              <a:rPr lang="en-IN" dirty="0" smtClean="0"/>
              <a:t>supply</a:t>
            </a:r>
          </a:p>
          <a:p>
            <a:r>
              <a:rPr lang="en-IN" dirty="0" smtClean="0"/>
              <a:t>For Remote </a:t>
            </a:r>
            <a:r>
              <a:rPr lang="en-IN" dirty="0"/>
              <a:t>locations where electricity is unavailable, unreliable or expensive. </a:t>
            </a:r>
            <a:endParaRPr lang="en-IN" dirty="0" smtClean="0"/>
          </a:p>
          <a:p>
            <a:r>
              <a:rPr lang="en-IN" dirty="0" smtClean="0"/>
              <a:t>Solar </a:t>
            </a:r>
            <a:r>
              <a:rPr lang="en-IN" dirty="0"/>
              <a:t>home lighting system is used to light up the </a:t>
            </a:r>
            <a:r>
              <a:rPr lang="en-IN" dirty="0" smtClean="0"/>
              <a:t>home.</a:t>
            </a:r>
          </a:p>
          <a:p>
            <a:r>
              <a:rPr lang="en-IN" dirty="0"/>
              <a:t>C</a:t>
            </a:r>
            <a:r>
              <a:rPr lang="en-IN" dirty="0" smtClean="0"/>
              <a:t>an </a:t>
            </a:r>
            <a:r>
              <a:rPr lang="en-IN" dirty="0"/>
              <a:t>power small appliances like Fan, Television, mobile </a:t>
            </a:r>
            <a:r>
              <a:rPr lang="en-IN" dirty="0" smtClean="0"/>
              <a:t>phones etc. </a:t>
            </a:r>
            <a:endParaRPr lang="en-IN" dirty="0"/>
          </a:p>
        </p:txBody>
      </p:sp>
      <p:pic>
        <p:nvPicPr>
          <p:cNvPr id="11" name="Picture 11" descr="IMG-20150420-WA001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0218" y="3678406"/>
            <a:ext cx="2032236" cy="26960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10" descr="IMG-20150421-WA001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8745" y="3678407"/>
            <a:ext cx="2021473" cy="26938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9" descr="IMG-20150420-WA0015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81691" y="3678407"/>
            <a:ext cx="3590342" cy="26938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1875" y="0"/>
            <a:ext cx="1610125" cy="14430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177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 smtClean="0"/>
              <a:t>Process of Aggregation - </a:t>
            </a:r>
            <a:r>
              <a:rPr lang="en-IN" dirty="0" err="1" smtClean="0"/>
              <a:t>hls</a:t>
            </a:r>
            <a:r>
              <a:rPr lang="en-IN" dirty="0" smtClean="0"/>
              <a:t> </a:t>
            </a:r>
            <a:endParaRPr lang="en-IN" dirty="0"/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2724720485"/>
              </p:ext>
            </p:extLst>
          </p:nvPr>
        </p:nvGraphicFramePr>
        <p:xfrm>
          <a:off x="1204686" y="1814284"/>
          <a:ext cx="9923562" cy="457200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Picture 4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1875" y="0"/>
            <a:ext cx="1610125" cy="1443037"/>
          </a:xfrm>
          <a:prstGeom prst="rect">
            <a:avLst/>
          </a:prstGeom>
        </p:spPr>
      </p:pic>
      <p:sp>
        <p:nvSpPr>
          <p:cNvPr id="3" name="Right Arrow 2"/>
          <p:cNvSpPr/>
          <p:nvPr/>
        </p:nvSpPr>
        <p:spPr>
          <a:xfrm>
            <a:off x="3557588" y="2471451"/>
            <a:ext cx="214313" cy="214313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6" name="Right Arrow 5"/>
          <p:cNvSpPr/>
          <p:nvPr/>
        </p:nvSpPr>
        <p:spPr>
          <a:xfrm>
            <a:off x="6059310" y="2471451"/>
            <a:ext cx="214313" cy="214313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7" name="Right Arrow 6"/>
          <p:cNvSpPr/>
          <p:nvPr/>
        </p:nvSpPr>
        <p:spPr>
          <a:xfrm>
            <a:off x="8561032" y="2465223"/>
            <a:ext cx="214313" cy="214313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1" name="Right Arrow 10"/>
          <p:cNvSpPr/>
          <p:nvPr/>
        </p:nvSpPr>
        <p:spPr>
          <a:xfrm>
            <a:off x="3557587" y="5560637"/>
            <a:ext cx="214313" cy="214313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2" name="Right Arrow 11"/>
          <p:cNvSpPr/>
          <p:nvPr/>
        </p:nvSpPr>
        <p:spPr>
          <a:xfrm>
            <a:off x="6059308" y="5569782"/>
            <a:ext cx="214313" cy="214313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3" name="Right Arrow 12"/>
          <p:cNvSpPr/>
          <p:nvPr/>
        </p:nvSpPr>
        <p:spPr>
          <a:xfrm>
            <a:off x="8579490" y="5569782"/>
            <a:ext cx="214313" cy="214313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3" name="Right Arrow 22"/>
          <p:cNvSpPr/>
          <p:nvPr/>
        </p:nvSpPr>
        <p:spPr>
          <a:xfrm flipH="1" flipV="1">
            <a:off x="8561031" y="4009188"/>
            <a:ext cx="214313" cy="211596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4" name="Right Arrow 23"/>
          <p:cNvSpPr/>
          <p:nvPr/>
        </p:nvSpPr>
        <p:spPr>
          <a:xfrm flipH="1" flipV="1">
            <a:off x="6059308" y="3994486"/>
            <a:ext cx="214313" cy="211596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5" name="Right Arrow 24"/>
          <p:cNvSpPr/>
          <p:nvPr/>
        </p:nvSpPr>
        <p:spPr>
          <a:xfrm flipH="1" flipV="1">
            <a:off x="3524841" y="3976543"/>
            <a:ext cx="214313" cy="211596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8" name="Curved Left Arrow 27"/>
          <p:cNvSpPr/>
          <p:nvPr/>
        </p:nvSpPr>
        <p:spPr>
          <a:xfrm>
            <a:off x="11067753" y="2784466"/>
            <a:ext cx="929377" cy="979458"/>
          </a:xfrm>
          <a:prstGeom prst="curvedLeftArrow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>
              <a:solidFill>
                <a:schemeClr val="tx1"/>
              </a:solidFill>
            </a:endParaRPr>
          </a:p>
        </p:txBody>
      </p:sp>
      <p:sp>
        <p:nvSpPr>
          <p:cNvPr id="31" name="Curved Right Arrow 30"/>
          <p:cNvSpPr/>
          <p:nvPr/>
        </p:nvSpPr>
        <p:spPr>
          <a:xfrm>
            <a:off x="335803" y="4407107"/>
            <a:ext cx="878399" cy="1153529"/>
          </a:xfrm>
          <a:prstGeom prst="curvedRightArrow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75958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9848" y="0"/>
            <a:ext cx="10058400" cy="1609344"/>
          </a:xfrm>
        </p:spPr>
        <p:txBody>
          <a:bodyPr>
            <a:normAutofit/>
          </a:bodyPr>
          <a:lstStyle/>
          <a:p>
            <a:r>
              <a:rPr lang="en-US" altLang="en-US" dirty="0"/>
              <a:t>PROJECT</a:t>
            </a:r>
            <a:r>
              <a:rPr lang="en-US" altLang="en-US" sz="4000" dirty="0">
                <a:solidFill>
                  <a:schemeClr val="tx2"/>
                </a:solidFill>
                <a:latin typeface="Georgia" panose="02040502050405020303" pitchFamily="18" charset="0"/>
              </a:rPr>
              <a:t> </a:t>
            </a:r>
            <a:r>
              <a:rPr lang="en-US" altLang="en-US" dirty="0"/>
              <a:t>EXECUTION METHODOLOGY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9848" y="1507045"/>
            <a:ext cx="3816477" cy="4050792"/>
          </a:xfrm>
        </p:spPr>
        <p:txBody>
          <a:bodyPr>
            <a:normAutofit fontScale="85000" lnSpcReduction="20000"/>
          </a:bodyPr>
          <a:lstStyle/>
          <a:p>
            <a:pPr>
              <a:lnSpc>
                <a:spcPct val="100000"/>
              </a:lnSpc>
            </a:pPr>
            <a:r>
              <a:rPr lang="en-US" altLang="en-US" sz="2200" dirty="0"/>
              <a:t>Project Initiation</a:t>
            </a:r>
          </a:p>
          <a:p>
            <a:pPr>
              <a:lnSpc>
                <a:spcPct val="100000"/>
              </a:lnSpc>
            </a:pPr>
            <a:r>
              <a:rPr lang="en-US" altLang="en-US" sz="2200" dirty="0"/>
              <a:t>Project Plan and Documentation preparation</a:t>
            </a:r>
          </a:p>
          <a:p>
            <a:pPr>
              <a:lnSpc>
                <a:spcPct val="100000"/>
              </a:lnSpc>
            </a:pPr>
            <a:r>
              <a:rPr lang="en-US" altLang="en-US" sz="2200" dirty="0"/>
              <a:t>Site Survey</a:t>
            </a:r>
          </a:p>
          <a:p>
            <a:pPr>
              <a:lnSpc>
                <a:spcPct val="100000"/>
              </a:lnSpc>
            </a:pPr>
            <a:r>
              <a:rPr lang="en-US" altLang="en-US" sz="2200" dirty="0"/>
              <a:t>Technical design verification</a:t>
            </a:r>
          </a:p>
          <a:p>
            <a:pPr>
              <a:lnSpc>
                <a:spcPct val="100000"/>
              </a:lnSpc>
            </a:pPr>
            <a:r>
              <a:rPr lang="en-US" altLang="en-US" sz="2200" dirty="0"/>
              <a:t>Equipment &amp; Site Readiness Material Procurement</a:t>
            </a:r>
          </a:p>
          <a:p>
            <a:pPr>
              <a:lnSpc>
                <a:spcPct val="100000"/>
              </a:lnSpc>
            </a:pPr>
            <a:r>
              <a:rPr lang="en-US" altLang="en-US" sz="2200" dirty="0"/>
              <a:t>Site Preparation &amp; Readiness check</a:t>
            </a:r>
          </a:p>
          <a:p>
            <a:pPr>
              <a:lnSpc>
                <a:spcPct val="100000"/>
              </a:lnSpc>
            </a:pPr>
            <a:r>
              <a:rPr lang="en-US" altLang="en-US" sz="2200" dirty="0"/>
              <a:t>Equipment Warehousing &amp; Staging</a:t>
            </a:r>
          </a:p>
          <a:p>
            <a:pPr>
              <a:lnSpc>
                <a:spcPct val="100000"/>
              </a:lnSpc>
            </a:pPr>
            <a:r>
              <a:rPr lang="en-US" altLang="en-US" sz="2200" dirty="0"/>
              <a:t>Equipment Delivery to Site</a:t>
            </a:r>
          </a:p>
          <a:p>
            <a:endParaRPr lang="en-IN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6551486" y="1479613"/>
            <a:ext cx="3816477" cy="40507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82880" indent="-182880" algn="l" defTabSz="9144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80160" indent="-18288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00000" indent="-22860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00000" indent="-22860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200000" indent="-22860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500000" indent="-22860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80000"/>
              </a:lnSpc>
            </a:pPr>
            <a:r>
              <a:rPr lang="en-US" altLang="en-US" sz="1900" dirty="0"/>
              <a:t>Resource mobilization</a:t>
            </a:r>
          </a:p>
          <a:p>
            <a:pPr>
              <a:lnSpc>
                <a:spcPct val="80000"/>
              </a:lnSpc>
            </a:pPr>
            <a:r>
              <a:rPr lang="en-US" altLang="en-US" sz="1900" dirty="0"/>
              <a:t>Installation and Commissioning</a:t>
            </a:r>
          </a:p>
          <a:p>
            <a:pPr>
              <a:lnSpc>
                <a:spcPct val="80000"/>
              </a:lnSpc>
            </a:pPr>
            <a:r>
              <a:rPr lang="en-US" altLang="en-US" sz="1900" smtClean="0"/>
              <a:t>Operation </a:t>
            </a:r>
            <a:r>
              <a:rPr lang="en-US" altLang="en-US" sz="1900" dirty="0"/>
              <a:t>&amp; Maintenance </a:t>
            </a:r>
          </a:p>
          <a:p>
            <a:pPr>
              <a:lnSpc>
                <a:spcPct val="80000"/>
              </a:lnSpc>
            </a:pPr>
            <a:r>
              <a:rPr lang="en-US" altLang="en-US" sz="1900" dirty="0"/>
              <a:t>Warranty and Support</a:t>
            </a:r>
          </a:p>
          <a:p>
            <a:endParaRPr lang="en-IN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1875" y="0"/>
            <a:ext cx="1610125" cy="14430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1963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ood Type">
  <a:themeElements>
    <a:clrScheme name="Wood Type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Wood Type">
      <a:majorFont>
        <a:latin typeface="Rockwell Condensed" panose="02060603050405020104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 panose="02060603020205020403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Wood Type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hade val="63000"/>
              </a:schemeClr>
              <a:schemeClr val="phClr">
                <a:tint val="10000"/>
                <a:satMod val="150000"/>
              </a:schemeClr>
            </a:duotone>
          </a:blip>
          <a:tile tx="0" ty="0" sx="60000" sy="59000" flip="none" algn="tl"/>
        </a:blipFill>
        <a:blipFill rotWithShape="1">
          <a:blip xmlns:r="http://schemas.openxmlformats.org/officeDocument/2006/relationships" r:embed="rId1">
            <a:duotone>
              <a:schemeClr val="phClr">
                <a:shade val="36000"/>
                <a:satMod val="120000"/>
              </a:schemeClr>
              <a:schemeClr val="phClr">
                <a:tint val="40000"/>
              </a:schemeClr>
            </a:duotone>
          </a:blip>
          <a:tile tx="0" ty="0" sx="60000" sy="59000" flip="none" algn="tl"/>
        </a:blip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softEdge rad="12700"/>
          </a:effectLst>
        </a:effectStyle>
        <a:effectStyle>
          <a:effectLst>
            <a:outerShdw blurRad="50800" dist="19050" dir="5400000" algn="tl" rotWithShape="0">
              <a:srgbClr val="000000">
                <a:alpha val="60000"/>
              </a:srgbClr>
            </a:outerShdw>
            <a:softEdge rad="12700"/>
          </a:effectLst>
        </a:effectStyle>
      </a:effectStyleLst>
      <a:bgFillStyleLst>
        <a:solidFill>
          <a:schemeClr val="phClr"/>
        </a:solidFill>
        <a:solidFill>
          <a:schemeClr val="phClr">
            <a:shade val="97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5000"/>
                <a:shade val="58000"/>
                <a:satMod val="120000"/>
              </a:schemeClr>
              <a:schemeClr val="phClr">
                <a:tint val="50000"/>
                <a:shade val="96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ood Type" id="{7ACABC62-BF99-48CF-A9DC-4DB89C7B13DC}" vid="{142A1326-48AB-42A9-8428-CB14AA30176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TM03090434[[fn=Wood Type]]</Template>
  <TotalTime>425</TotalTime>
  <Words>879</Words>
  <Application>Microsoft Office PowerPoint</Application>
  <PresentationFormat>Widescreen</PresentationFormat>
  <Paragraphs>195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4" baseType="lpstr">
      <vt:lpstr>Microsoft YaHei</vt:lpstr>
      <vt:lpstr>Arial</vt:lpstr>
      <vt:lpstr>Arial Rounded MT Bold</vt:lpstr>
      <vt:lpstr>Calibri</vt:lpstr>
      <vt:lpstr>Georgia</vt:lpstr>
      <vt:lpstr>Mangal</vt:lpstr>
      <vt:lpstr>Rockwell</vt:lpstr>
      <vt:lpstr>Rockwell Condensed</vt:lpstr>
      <vt:lpstr>Wingdings</vt:lpstr>
      <vt:lpstr>Wood Type</vt:lpstr>
      <vt:lpstr>Aggregation for 140 Million Home Lighting System</vt:lpstr>
      <vt:lpstr>About CEL</vt:lpstr>
      <vt:lpstr>CEL INSTALLATION BASE</vt:lpstr>
      <vt:lpstr>CEL’s International exposure</vt:lpstr>
      <vt:lpstr>PowerPoint Presentation</vt:lpstr>
      <vt:lpstr>About ISA</vt:lpstr>
      <vt:lpstr>Solar Home Lighting System</vt:lpstr>
      <vt:lpstr>Process of Aggregation - hls </vt:lpstr>
      <vt:lpstr>PROJECT EXECUTION METHODOLOGY</vt:lpstr>
      <vt:lpstr>PROJECT EXECUTION METHODOLOGY</vt:lpstr>
      <vt:lpstr>PROJECT ORGANOGRAM</vt:lpstr>
      <vt:lpstr>Broad responsibilities of steering committee </vt:lpstr>
      <vt:lpstr>CRITICAL SUCCESS FACTORS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Aggregation for 140 Million Home Lighting System</dc:title>
  <dc:creator>CEL</dc:creator>
  <cp:lastModifiedBy>CEL</cp:lastModifiedBy>
  <cp:revision>43</cp:revision>
  <dcterms:created xsi:type="dcterms:W3CDTF">2019-10-17T05:10:32Z</dcterms:created>
  <dcterms:modified xsi:type="dcterms:W3CDTF">2019-10-23T08:41:37Z</dcterms:modified>
</cp:coreProperties>
</file>