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349" r:id="rId4"/>
    <p:sldId id="350" r:id="rId5"/>
    <p:sldId id="368" r:id="rId6"/>
    <p:sldId id="359" r:id="rId7"/>
    <p:sldId id="351" r:id="rId8"/>
    <p:sldId id="369" r:id="rId9"/>
    <p:sldId id="363" r:id="rId10"/>
    <p:sldId id="366" r:id="rId11"/>
    <p:sldId id="356" r:id="rId12"/>
    <p:sldId id="352" r:id="rId13"/>
    <p:sldId id="354" r:id="rId14"/>
    <p:sldId id="353" r:id="rId15"/>
    <p:sldId id="370" r:id="rId16"/>
    <p:sldId id="371" r:id="rId17"/>
    <p:sldId id="362" r:id="rId18"/>
    <p:sldId id="346" r:id="rId19"/>
  </p:sldIdLst>
  <p:sldSz cx="12192000" cy="6858000"/>
  <p:notesSz cx="7053263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4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F89924-8614-44DC-BD95-70715354779D}" type="doc">
      <dgm:prSet loTypeId="urn:microsoft.com/office/officeart/2009/3/layout/SubStep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24179D5-277C-4AFF-875E-C8C2B38BD6EC}">
      <dgm:prSet phldrT="[Text]"/>
      <dgm:spPr/>
      <dgm:t>
        <a:bodyPr/>
        <a:lstStyle/>
        <a:p>
          <a:r>
            <a:rPr lang="en-US" dirty="0"/>
            <a:t>BIS Act 1986</a:t>
          </a:r>
        </a:p>
      </dgm:t>
    </dgm:pt>
    <dgm:pt modelId="{A904F741-829B-410A-A209-9C07509C47B2}" type="parTrans" cxnId="{93F148E9-96E3-4082-A328-87D2D093B187}">
      <dgm:prSet/>
      <dgm:spPr/>
      <dgm:t>
        <a:bodyPr/>
        <a:lstStyle/>
        <a:p>
          <a:endParaRPr lang="en-US"/>
        </a:p>
      </dgm:t>
    </dgm:pt>
    <dgm:pt modelId="{5E60555E-DFFF-402D-AFD1-82C2FA56094F}" type="sibTrans" cxnId="{93F148E9-96E3-4082-A328-87D2D093B187}">
      <dgm:prSet/>
      <dgm:spPr/>
      <dgm:t>
        <a:bodyPr/>
        <a:lstStyle/>
        <a:p>
          <a:endParaRPr lang="en-US"/>
        </a:p>
      </dgm:t>
    </dgm:pt>
    <dgm:pt modelId="{32BC79CA-6165-45D0-BF9C-AE842C732389}">
      <dgm:prSet phldrT="[Text]"/>
      <dgm:spPr/>
      <dgm:t>
        <a:bodyPr/>
        <a:lstStyle/>
        <a:p>
          <a:r>
            <a:rPr lang="en-US" dirty="0"/>
            <a:t>BIS Act 2016</a:t>
          </a:r>
        </a:p>
      </dgm:t>
    </dgm:pt>
    <dgm:pt modelId="{D61394B4-644D-4323-A248-9259D0760D26}" type="parTrans" cxnId="{EA350DDC-0177-4F64-BFD8-AD9993861217}">
      <dgm:prSet/>
      <dgm:spPr/>
      <dgm:t>
        <a:bodyPr/>
        <a:lstStyle/>
        <a:p>
          <a:endParaRPr lang="en-US"/>
        </a:p>
      </dgm:t>
    </dgm:pt>
    <dgm:pt modelId="{8DEF7777-4088-40F5-8A5D-92F03EF476C8}" type="sibTrans" cxnId="{EA350DDC-0177-4F64-BFD8-AD9993861217}">
      <dgm:prSet/>
      <dgm:spPr/>
      <dgm:t>
        <a:bodyPr/>
        <a:lstStyle/>
        <a:p>
          <a:endParaRPr lang="en-US"/>
        </a:p>
      </dgm:t>
    </dgm:pt>
    <dgm:pt modelId="{3DA0D975-3C7B-4B27-A3C5-486F859F9A51}">
      <dgm:prSet phldrT="[Text]"/>
      <dgm:spPr/>
      <dgm:t>
        <a:bodyPr/>
        <a:lstStyle/>
        <a:p>
          <a:r>
            <a:rPr lang="en-US" dirty="0"/>
            <a:t>Indian Standards Institution 1947</a:t>
          </a:r>
        </a:p>
      </dgm:t>
    </dgm:pt>
    <dgm:pt modelId="{88183A68-FE4C-4060-99F7-9EB44A838BB3}" type="sibTrans" cxnId="{616A1D4A-E703-4651-BDDA-F17FAF8D5BDD}">
      <dgm:prSet/>
      <dgm:spPr/>
      <dgm:t>
        <a:bodyPr/>
        <a:lstStyle/>
        <a:p>
          <a:endParaRPr lang="en-US"/>
        </a:p>
      </dgm:t>
    </dgm:pt>
    <dgm:pt modelId="{A62895C8-A91A-48F1-AAA4-9FC1151791D8}" type="parTrans" cxnId="{616A1D4A-E703-4651-BDDA-F17FAF8D5BDD}">
      <dgm:prSet/>
      <dgm:spPr/>
      <dgm:t>
        <a:bodyPr/>
        <a:lstStyle/>
        <a:p>
          <a:endParaRPr lang="en-US"/>
        </a:p>
      </dgm:t>
    </dgm:pt>
    <dgm:pt modelId="{4077F96B-31C2-413F-8068-4C924E56CA77}" type="pres">
      <dgm:prSet presAssocID="{05F89924-8614-44DC-BD95-70715354779D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en-US"/>
        </a:p>
      </dgm:t>
    </dgm:pt>
    <dgm:pt modelId="{231675C4-5CAC-4561-8187-8E7CB3B812DE}" type="pres">
      <dgm:prSet presAssocID="{3DA0D975-3C7B-4B27-A3C5-486F859F9A51}" presName="parTx1" presStyleLbl="node1" presStyleIdx="0" presStyleCnt="3"/>
      <dgm:spPr/>
      <dgm:t>
        <a:bodyPr/>
        <a:lstStyle/>
        <a:p>
          <a:endParaRPr lang="en-US"/>
        </a:p>
      </dgm:t>
    </dgm:pt>
    <dgm:pt modelId="{31AAD144-CDEE-4F31-BF6E-7A5577C0F9EA}" type="pres">
      <dgm:prSet presAssocID="{624179D5-277C-4AFF-875E-C8C2B38BD6EC}" presName="parTx2" presStyleLbl="node1" presStyleIdx="1" presStyleCnt="3"/>
      <dgm:spPr/>
      <dgm:t>
        <a:bodyPr/>
        <a:lstStyle/>
        <a:p>
          <a:endParaRPr lang="en-US"/>
        </a:p>
      </dgm:t>
    </dgm:pt>
    <dgm:pt modelId="{75DB57E7-87F1-4FA3-9D6C-0DDE291BE7C4}" type="pres">
      <dgm:prSet presAssocID="{32BC79CA-6165-45D0-BF9C-AE842C732389}" presName="parTx3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A78377C9-AB4C-4E0E-AA05-025302B90562}" type="presOf" srcId="{32BC79CA-6165-45D0-BF9C-AE842C732389}" destId="{75DB57E7-87F1-4FA3-9D6C-0DDE291BE7C4}" srcOrd="0" destOrd="0" presId="urn:microsoft.com/office/officeart/2009/3/layout/SubStepProcess"/>
    <dgm:cxn modelId="{3A6AE6F0-DDB8-49AF-855B-463394207DCE}" type="presOf" srcId="{624179D5-277C-4AFF-875E-C8C2B38BD6EC}" destId="{31AAD144-CDEE-4F31-BF6E-7A5577C0F9EA}" srcOrd="0" destOrd="0" presId="urn:microsoft.com/office/officeart/2009/3/layout/SubStepProcess"/>
    <dgm:cxn modelId="{93F148E9-96E3-4082-A328-87D2D093B187}" srcId="{05F89924-8614-44DC-BD95-70715354779D}" destId="{624179D5-277C-4AFF-875E-C8C2B38BD6EC}" srcOrd="1" destOrd="0" parTransId="{A904F741-829B-410A-A209-9C07509C47B2}" sibTransId="{5E60555E-DFFF-402D-AFD1-82C2FA56094F}"/>
    <dgm:cxn modelId="{616A1D4A-E703-4651-BDDA-F17FAF8D5BDD}" srcId="{05F89924-8614-44DC-BD95-70715354779D}" destId="{3DA0D975-3C7B-4B27-A3C5-486F859F9A51}" srcOrd="0" destOrd="0" parTransId="{A62895C8-A91A-48F1-AAA4-9FC1151791D8}" sibTransId="{88183A68-FE4C-4060-99F7-9EB44A838BB3}"/>
    <dgm:cxn modelId="{EA350DDC-0177-4F64-BFD8-AD9993861217}" srcId="{05F89924-8614-44DC-BD95-70715354779D}" destId="{32BC79CA-6165-45D0-BF9C-AE842C732389}" srcOrd="2" destOrd="0" parTransId="{D61394B4-644D-4323-A248-9259D0760D26}" sibTransId="{8DEF7777-4088-40F5-8A5D-92F03EF476C8}"/>
    <dgm:cxn modelId="{A58D897A-C0F6-4C01-AD4B-913905683E3D}" type="presOf" srcId="{3DA0D975-3C7B-4B27-A3C5-486F859F9A51}" destId="{231675C4-5CAC-4561-8187-8E7CB3B812DE}" srcOrd="0" destOrd="0" presId="urn:microsoft.com/office/officeart/2009/3/layout/SubStepProcess"/>
    <dgm:cxn modelId="{61B8A4C0-0484-47BC-A4C8-2AA00D53DE2D}" type="presOf" srcId="{05F89924-8614-44DC-BD95-70715354779D}" destId="{4077F96B-31C2-413F-8068-4C924E56CA77}" srcOrd="0" destOrd="0" presId="urn:microsoft.com/office/officeart/2009/3/layout/SubStepProcess"/>
    <dgm:cxn modelId="{8D760CEB-20ED-41BA-B996-F4E06AF2EAD7}" type="presParOf" srcId="{4077F96B-31C2-413F-8068-4C924E56CA77}" destId="{231675C4-5CAC-4561-8187-8E7CB3B812DE}" srcOrd="0" destOrd="0" presId="urn:microsoft.com/office/officeart/2009/3/layout/SubStepProcess"/>
    <dgm:cxn modelId="{E861DA95-B56B-43F2-91AD-16BB04735595}" type="presParOf" srcId="{4077F96B-31C2-413F-8068-4C924E56CA77}" destId="{31AAD144-CDEE-4F31-BF6E-7A5577C0F9EA}" srcOrd="1" destOrd="0" presId="urn:microsoft.com/office/officeart/2009/3/layout/SubStepProcess"/>
    <dgm:cxn modelId="{D2774F25-EAA9-411E-956F-183EFFFAE455}" type="presParOf" srcId="{4077F96B-31C2-413F-8068-4C924E56CA77}" destId="{75DB57E7-87F1-4FA3-9D6C-0DDE291BE7C4}" srcOrd="2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1675C4-5CAC-4561-8187-8E7CB3B812DE}">
      <dsp:nvSpPr>
        <dsp:cNvPr id="0" name=""/>
        <dsp:cNvSpPr/>
      </dsp:nvSpPr>
      <dsp:spPr>
        <a:xfrm>
          <a:off x="593499" y="0"/>
          <a:ext cx="1420238" cy="1420238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/>
            <a:t>Indian Standards Institution 1947</a:t>
          </a:r>
        </a:p>
      </dsp:txBody>
      <dsp:txXfrm>
        <a:off x="801488" y="207989"/>
        <a:ext cx="1004260" cy="1004260"/>
      </dsp:txXfrm>
    </dsp:sp>
    <dsp:sp modelId="{31AAD144-CDEE-4F31-BF6E-7A5577C0F9EA}">
      <dsp:nvSpPr>
        <dsp:cNvPr id="0" name=""/>
        <dsp:cNvSpPr/>
      </dsp:nvSpPr>
      <dsp:spPr>
        <a:xfrm>
          <a:off x="2013738" y="0"/>
          <a:ext cx="1420238" cy="1420238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/>
            <a:t>BIS Act 1986</a:t>
          </a:r>
        </a:p>
      </dsp:txBody>
      <dsp:txXfrm>
        <a:off x="2221727" y="207989"/>
        <a:ext cx="1004260" cy="1004260"/>
      </dsp:txXfrm>
    </dsp:sp>
    <dsp:sp modelId="{75DB57E7-87F1-4FA3-9D6C-0DDE291BE7C4}">
      <dsp:nvSpPr>
        <dsp:cNvPr id="0" name=""/>
        <dsp:cNvSpPr/>
      </dsp:nvSpPr>
      <dsp:spPr>
        <a:xfrm>
          <a:off x="3433976" y="0"/>
          <a:ext cx="1420238" cy="1420238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/>
            <a:t>BIS Act 2016</a:t>
          </a:r>
        </a:p>
      </dsp:txBody>
      <dsp:txXfrm>
        <a:off x="3641965" y="207989"/>
        <a:ext cx="1004260" cy="10042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55938" cy="465139"/>
          </a:xfrm>
          <a:prstGeom prst="rect">
            <a:avLst/>
          </a:prstGeom>
        </p:spPr>
        <p:txBody>
          <a:bodyPr vert="horz" lIns="91751" tIns="45875" rIns="91751" bIns="4587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739" y="0"/>
            <a:ext cx="3055937" cy="465139"/>
          </a:xfrm>
          <a:prstGeom prst="rect">
            <a:avLst/>
          </a:prstGeom>
        </p:spPr>
        <p:txBody>
          <a:bodyPr vert="horz" lIns="91751" tIns="45875" rIns="91751" bIns="4587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57DEDFF-1042-47B7-B1A7-41AEB815B5A8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374"/>
            <a:ext cx="3055938" cy="465139"/>
          </a:xfrm>
          <a:prstGeom prst="rect">
            <a:avLst/>
          </a:prstGeom>
        </p:spPr>
        <p:txBody>
          <a:bodyPr vert="horz" lIns="91751" tIns="45875" rIns="91751" bIns="4587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739" y="8842374"/>
            <a:ext cx="3055937" cy="465139"/>
          </a:xfrm>
          <a:prstGeom prst="rect">
            <a:avLst/>
          </a:prstGeom>
        </p:spPr>
        <p:txBody>
          <a:bodyPr vert="horz" lIns="91751" tIns="45875" rIns="91751" bIns="4587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42F390F-264A-4FC0-AACF-0DC6917B4C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3023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55938" cy="466726"/>
          </a:xfrm>
          <a:prstGeom prst="rect">
            <a:avLst/>
          </a:prstGeom>
        </p:spPr>
        <p:txBody>
          <a:bodyPr vert="horz" lIns="93815" tIns="46908" rIns="93815" bIns="469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739" y="0"/>
            <a:ext cx="3055937" cy="466726"/>
          </a:xfrm>
          <a:prstGeom prst="rect">
            <a:avLst/>
          </a:prstGeom>
        </p:spPr>
        <p:txBody>
          <a:bodyPr vert="horz" lIns="93815" tIns="46908" rIns="93815" bIns="469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1BBAE58-970B-4451-87FB-C9EF230E630E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63638"/>
            <a:ext cx="5586413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815" tIns="46908" rIns="93815" bIns="4690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851" y="4479926"/>
            <a:ext cx="5643563" cy="3665538"/>
          </a:xfrm>
          <a:prstGeom prst="rect">
            <a:avLst/>
          </a:prstGeom>
        </p:spPr>
        <p:txBody>
          <a:bodyPr vert="horz" lIns="93815" tIns="46908" rIns="93815" bIns="46908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376"/>
            <a:ext cx="3055938" cy="466726"/>
          </a:xfrm>
          <a:prstGeom prst="rect">
            <a:avLst/>
          </a:prstGeom>
        </p:spPr>
        <p:txBody>
          <a:bodyPr vert="horz" lIns="93815" tIns="46908" rIns="93815" bIns="469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739" y="8842376"/>
            <a:ext cx="3055937" cy="466726"/>
          </a:xfrm>
          <a:prstGeom prst="rect">
            <a:avLst/>
          </a:prstGeom>
        </p:spPr>
        <p:txBody>
          <a:bodyPr vert="horz" lIns="93815" tIns="46908" rIns="93815" bIns="469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98470CF-FED3-48EE-B7A6-5862BC74F1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9992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40A1C2-793E-4B3D-9F7E-99650CB5AFB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65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dirty="0" smtClean="0"/>
              <a:t>Fun fact – November 3</a:t>
            </a:r>
            <a:r>
              <a:rPr lang="en-US" baseline="30000" dirty="0" smtClean="0"/>
              <a:t>rd</a:t>
            </a:r>
            <a:r>
              <a:rPr lang="en-US" dirty="0" smtClean="0"/>
              <a:t> 2017 was the 48</a:t>
            </a:r>
            <a:r>
              <a:rPr lang="en-US" baseline="30000" dirty="0" smtClean="0"/>
              <a:t>th</a:t>
            </a:r>
            <a:r>
              <a:rPr lang="en-US" dirty="0" smtClean="0"/>
              <a:t> world standards day and BIS organized a seminar with the theme – Standards make cities smarter. </a:t>
            </a:r>
            <a:r>
              <a:rPr lang="en-US" dirty="0" err="1" smtClean="0"/>
              <a:t>Mr</a:t>
            </a:r>
            <a:r>
              <a:rPr lang="en-US" dirty="0" smtClean="0"/>
              <a:t> </a:t>
            </a:r>
            <a:r>
              <a:rPr lang="en-US" dirty="0" err="1" smtClean="0"/>
              <a:t>Chaudhary</a:t>
            </a:r>
            <a:r>
              <a:rPr lang="en-US" dirty="0" smtClean="0"/>
              <a:t> and Mr. </a:t>
            </a:r>
            <a:r>
              <a:rPr lang="en-US" dirty="0" err="1" smtClean="0"/>
              <a:t>Paswan</a:t>
            </a:r>
            <a:r>
              <a:rPr lang="en-US" dirty="0" smtClean="0"/>
              <a:t> both made comments which can be found here - http://taxongo.com/columnDesc.php?qwer43fcxzt=MjA3OA== 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7D937B-8542-4B22-A995-A050582E89C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60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FCB42-39F8-464B-868B-82B3BF8A6CE8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14908-7FBC-4A25-A3C2-BDCD6A5A2B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/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7D47B-4135-493E-A0DC-CD79CB73488A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7965E-8BCA-4199-A56A-E2B77EA0B9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0C3E6-0143-4C99-BDBE-86252AE6D7A3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B4B4E-BDC5-41EC-82F3-BA4E98EF9A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background &amp; yellow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23828" y="189061"/>
            <a:ext cx="10507133" cy="1511747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4400" b="1">
                <a:ln>
                  <a:solidFill>
                    <a:srgbClr val="002060"/>
                  </a:solidFill>
                </a:ln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4000"/>
            </a:lvl2pPr>
          </a:lstStyle>
          <a:p>
            <a:pPr lvl="0"/>
            <a:r>
              <a:rPr lang="en-US" dirty="0"/>
              <a:t>Add title 30 to 50 +</a:t>
            </a:r>
            <a:br>
              <a:rPr lang="en-US" dirty="0"/>
            </a:br>
            <a:r>
              <a:rPr lang="en-US" dirty="0"/>
              <a:t>full-size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3165467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work background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90400" y="1602000"/>
            <a:ext cx="11041227" cy="4420800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</a:lstStyle>
          <a:p>
            <a:pPr lvl="0"/>
            <a:r>
              <a:rPr lang="en-US" dirty="0" smtClean="0"/>
              <a:t>Add text: font size 28 to 38</a:t>
            </a:r>
          </a:p>
          <a:p>
            <a:pPr lvl="0"/>
            <a:r>
              <a:rPr lang="en-US" dirty="0" smtClean="0"/>
              <a:t>Add text: font size 28 to 38</a:t>
            </a:r>
          </a:p>
          <a:p>
            <a:pPr lvl="1"/>
            <a:r>
              <a:rPr lang="en-US" dirty="0" smtClean="0"/>
              <a:t>Add text: font size 28</a:t>
            </a:r>
          </a:p>
          <a:p>
            <a:pPr lvl="2"/>
            <a:r>
              <a:rPr lang="en-US" dirty="0" smtClean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90400" y="187201"/>
            <a:ext cx="110400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add title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70749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29019-BD5A-41E8-BDC4-2D35022E278B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69295-84EC-4E58-A6B9-2F3C9950A1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00A6B-45F6-4F91-BD48-0841265C5DCE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2B6B6-7CCD-4166-84CC-8B57D8D229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48019-FA25-4436-9325-6FC3E796ACA2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D41B4-E817-4F15-8E5E-69453D05AE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B06C-DE31-4F59-84C1-072F362C3B6F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8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B02AB-E7ED-4F70-8A3B-84B3E1154A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E3BFC-0A64-4B37-916F-4BB3045EF58C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4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B2442-06B2-457F-AE8E-EBFC906B1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B87CF-8A20-4A8A-8747-9805DCAF8263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3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AB45D-9D50-4D17-AB89-2B0CF9DEAF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581C2-684C-4F89-B9E1-92C3E1C3DFB2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FD5FB-231E-4C5A-BDE1-499DB3C14F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BD94B-AAC7-49DD-BA35-859B281CDC19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0B6E7-0993-4B28-8B17-366A84D3E1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C45B97-3D24-4AAB-A4D3-1D493FDB9040}" type="datetimeFigureOut">
              <a:rPr lang="en-US"/>
              <a:pPr>
                <a:defRPr/>
              </a:pPr>
              <a:t>5/15/2018</a:t>
            </a:fld>
            <a:endParaRPr 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706A0C-425A-4E8C-994C-873F775F05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s://twitter.com/indianstandards" TargetMode="External"/><Relationship Id="rId7" Type="http://schemas.openxmlformats.org/officeDocument/2006/relationships/hyperlink" Target="http://www.bis.org.in/" TargetMode="External"/><Relationship Id="rId2" Type="http://schemas.openxmlformats.org/officeDocument/2006/relationships/hyperlink" Target="http://www.facebook.com/IndianStandard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ird@bis.gov.in" TargetMode="External"/><Relationship Id="rId5" Type="http://schemas.openxmlformats.org/officeDocument/2006/relationships/hyperlink" Target="http://www.instagram.com/indianstandards/" TargetMode="External"/><Relationship Id="rId4" Type="http://schemas.openxmlformats.org/officeDocument/2006/relationships/hyperlink" Target="http://www.linkedin.com/company/bureau-of-indian-standards-official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5468938" cy="6858000"/>
          </a:xfrm>
          <a:prstGeom prst="rect">
            <a:avLst/>
          </a:prstGeom>
          <a:solidFill>
            <a:srgbClr val="3E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/>
          </a:p>
        </p:txBody>
      </p:sp>
      <p:cxnSp>
        <p:nvCxnSpPr>
          <p:cNvPr id="73" name="Straight Connector 72">
            <a:extLst/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787400" y="3929063"/>
            <a:ext cx="3930650" cy="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650558" y="491491"/>
            <a:ext cx="4208462" cy="30337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FFFF"/>
                </a:solidFill>
                <a:latin typeface="+mn-lt"/>
              </a:rPr>
              <a:t>Standardization in Solar Sector</a:t>
            </a:r>
            <a:endParaRPr lang="en-US" sz="2800" b="1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2054" name="Picture 2" descr="https://i0.wp.com/navratnanews.com/wp-content/uploads/BIS-1.jpg"/>
          <p:cNvPicPr>
            <a:picLocks noChangeAspect="1" noChangeArrowheads="1"/>
          </p:cNvPicPr>
          <p:nvPr/>
        </p:nvPicPr>
        <p:blipFill>
          <a:blip r:embed="rId3" cstate="print"/>
          <a:srcRect t="83786" r="2" b="885"/>
          <a:stretch>
            <a:fillRect/>
          </a:stretch>
        </p:blipFill>
        <p:spPr bwMode="auto">
          <a:xfrm>
            <a:off x="6148388" y="4733925"/>
            <a:ext cx="5459412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2" descr="https://i0.wp.com/navratnanews.com/wp-content/uploads/BIS-1.jpg"/>
          <p:cNvPicPr>
            <a:picLocks noChangeAspect="1" noChangeArrowheads="1"/>
          </p:cNvPicPr>
          <p:nvPr/>
        </p:nvPicPr>
        <p:blipFill>
          <a:blip r:embed="rId3" cstate="print"/>
          <a:srcRect t="2800" r="2" b="77682"/>
          <a:stretch>
            <a:fillRect/>
          </a:stretch>
        </p:blipFill>
        <p:spPr bwMode="auto">
          <a:xfrm>
            <a:off x="6169025" y="844550"/>
            <a:ext cx="551973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4975" y="1677988"/>
            <a:ext cx="4297363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197" y="583244"/>
            <a:ext cx="10642947" cy="5986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 l="27404" t="18519" r="25481" b="19373"/>
          <a:stretch>
            <a:fillRect/>
          </a:stretch>
        </p:blipFill>
        <p:spPr bwMode="auto">
          <a:xfrm>
            <a:off x="3043826" y="1678488"/>
            <a:ext cx="5974914" cy="415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905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/>
              <a:t>Standardization for Sustainable Development Goals 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r>
              <a:rPr lang="en-US" sz="2800" dirty="0" smtClean="0"/>
              <a:t>SDG-7 –Affordable and Clean Energy ,and 11 other SDGs.</a:t>
            </a:r>
          </a:p>
          <a:p>
            <a:pPr lvl="1" algn="just"/>
            <a:endParaRPr lang="en-US" sz="2800" dirty="0"/>
          </a:p>
          <a:p>
            <a:pPr lvl="1" algn="just"/>
            <a:r>
              <a:rPr lang="en-US" sz="2800" dirty="0" smtClean="0"/>
              <a:t>Standards on Electricity Access addressing World Bank ESMAP Multitier framework</a:t>
            </a:r>
          </a:p>
          <a:p>
            <a:pPr lvl="2" algn="just"/>
            <a:r>
              <a:rPr lang="en-US" dirty="0" smtClean="0"/>
              <a:t>Standards on LED based Solar Lanterns addressing Tier 1</a:t>
            </a:r>
          </a:p>
          <a:p>
            <a:pPr lvl="2" algn="just"/>
            <a:r>
              <a:rPr lang="en-US" dirty="0" smtClean="0"/>
              <a:t>Standard on  48 V ELVDC Distribution System addressing the Tier 2 and Tier 3</a:t>
            </a:r>
          </a:p>
          <a:p>
            <a:pPr lvl="2" algn="just"/>
            <a:r>
              <a:rPr lang="en-US" dirty="0" smtClean="0"/>
              <a:t>Standardization of various LVDC SPV applications identified as a key priority area</a:t>
            </a:r>
          </a:p>
          <a:p>
            <a:pPr marL="914400" lvl="2" indent="0" algn="just">
              <a:buNone/>
            </a:pPr>
            <a:endParaRPr lang="en-US" sz="2800" dirty="0" smtClean="0"/>
          </a:p>
          <a:p>
            <a:pPr lvl="1"/>
            <a:r>
              <a:rPr lang="en-US" sz="2800" dirty="0" smtClean="0"/>
              <a:t>Electrical Energy Storage Systems  key area for standardization to support Tier 4 &amp; 5, E-mobility ,more industrial and agricultural applications.</a:t>
            </a:r>
          </a:p>
        </p:txBody>
      </p:sp>
      <p:pic>
        <p:nvPicPr>
          <p:cNvPr id="4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0988" y="0"/>
            <a:ext cx="1691012" cy="120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/>
              <a:t>Way Forward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r>
              <a:rPr lang="en-US" dirty="0" smtClean="0"/>
              <a:t>BIS is keen to work in close coordination with ISA </a:t>
            </a:r>
          </a:p>
          <a:p>
            <a:pPr lvl="1" algn="just"/>
            <a:r>
              <a:rPr lang="en-US" dirty="0" smtClean="0"/>
              <a:t>Core Competencies of BIS : Standardization , Conformity Assessment, Testing &amp; Capacity Building</a:t>
            </a:r>
          </a:p>
          <a:p>
            <a:pPr lvl="1" algn="just"/>
            <a:r>
              <a:rPr lang="en-US" dirty="0" smtClean="0"/>
              <a:t>Rich expertise  available in BIS technical committees in Solar sector  </a:t>
            </a:r>
          </a:p>
          <a:p>
            <a:pPr lvl="1" algn="just"/>
            <a:r>
              <a:rPr lang="en-US" dirty="0" smtClean="0"/>
              <a:t>Experience of Solar segment and its challenges as one of the biggest buyers with the same expectations as most of the ISA member countries</a:t>
            </a:r>
          </a:p>
          <a:p>
            <a:pPr lvl="1" algn="just"/>
            <a:r>
              <a:rPr lang="en-US" dirty="0" smtClean="0"/>
              <a:t>Presence in policy making bodies of ISO and IEC as well as leadership position in LVDC segment  at IEC</a:t>
            </a:r>
            <a:endParaRPr lang="en-US" dirty="0"/>
          </a:p>
        </p:txBody>
      </p:sp>
      <p:pic>
        <p:nvPicPr>
          <p:cNvPr id="4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0988" y="0"/>
            <a:ext cx="1691012" cy="120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726" y="0"/>
            <a:ext cx="10515600" cy="1325563"/>
          </a:xfrm>
        </p:spPr>
        <p:txBody>
          <a:bodyPr/>
          <a:lstStyle/>
          <a:p>
            <a:r>
              <a:rPr lang="en-US" b="1" dirty="0" smtClean="0"/>
              <a:t>Way Forward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3147" y="1550051"/>
            <a:ext cx="10823531" cy="5163899"/>
          </a:xfrm>
        </p:spPr>
        <p:txBody>
          <a:bodyPr/>
          <a:lstStyle/>
          <a:p>
            <a:r>
              <a:rPr lang="en-US" dirty="0" smtClean="0"/>
              <a:t>BIS proposes to play an active role in </a:t>
            </a:r>
          </a:p>
          <a:p>
            <a:pPr lvl="1"/>
            <a:r>
              <a:rPr lang="en-US" dirty="0" smtClean="0"/>
              <a:t>Standardization on electricity access to enable ISA members to achieve SDG 7 </a:t>
            </a:r>
          </a:p>
          <a:p>
            <a:pPr lvl="1"/>
            <a:r>
              <a:rPr lang="en-US" dirty="0" smtClean="0"/>
              <a:t>Developing  the Standard for  STAR-C in member countries </a:t>
            </a:r>
          </a:p>
          <a:p>
            <a:pPr lvl="1"/>
            <a:r>
              <a:rPr lang="en-US" dirty="0" smtClean="0"/>
              <a:t>Laying down criteria for benchmarking</a:t>
            </a:r>
          </a:p>
          <a:p>
            <a:pPr lvl="2"/>
            <a:r>
              <a:rPr lang="en-US" dirty="0" smtClean="0"/>
              <a:t>STAR C </a:t>
            </a:r>
          </a:p>
          <a:p>
            <a:pPr lvl="2"/>
            <a:r>
              <a:rPr lang="en-US" dirty="0" smtClean="0"/>
              <a:t>STAR C Centre of Excellence</a:t>
            </a:r>
          </a:p>
          <a:p>
            <a:pPr lvl="2"/>
            <a:r>
              <a:rPr lang="en-US" dirty="0" smtClean="0"/>
              <a:t>STAR C Global Centre of Excellence </a:t>
            </a:r>
          </a:p>
          <a:p>
            <a:pPr lvl="1"/>
            <a:r>
              <a:rPr lang="en-US" dirty="0"/>
              <a:t>Technical Guidance &amp; Support for establishing /evaluating  a STAR-C</a:t>
            </a:r>
          </a:p>
          <a:p>
            <a:pPr lvl="1"/>
            <a:r>
              <a:rPr lang="en-US" dirty="0" smtClean="0"/>
              <a:t>Mentoring  in Standardization , Conformity Assessment, Testing &amp; Capacity Building 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MoU</a:t>
            </a:r>
            <a:r>
              <a:rPr lang="en-US" dirty="0" smtClean="0"/>
              <a:t> with ISA will lead to an effective partnership in Solar Sector.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4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0988" y="0"/>
            <a:ext cx="1691012" cy="120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674" y="0"/>
            <a:ext cx="10515600" cy="1325563"/>
          </a:xfrm>
        </p:spPr>
        <p:txBody>
          <a:bodyPr/>
          <a:lstStyle/>
          <a:p>
            <a:r>
              <a:rPr lang="en-US" b="1" dirty="0" smtClean="0"/>
              <a:t>Proposed Road-map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256" y="1349635"/>
            <a:ext cx="11828744" cy="5508365"/>
          </a:xfrm>
        </p:spPr>
        <p:txBody>
          <a:bodyPr/>
          <a:lstStyle/>
          <a:p>
            <a:pPr>
              <a:buNone/>
            </a:pPr>
            <a:r>
              <a:rPr lang="en-US" b="1" u="sng" dirty="0" smtClean="0"/>
              <a:t>The Task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To develop solar standards for </a:t>
            </a:r>
          </a:p>
          <a:p>
            <a:pPr lvl="0"/>
            <a:r>
              <a:rPr lang="en-US" dirty="0" smtClean="0"/>
              <a:t>various solar goods and services, </a:t>
            </a:r>
          </a:p>
          <a:p>
            <a:pPr lvl="0"/>
            <a:r>
              <a:rPr lang="en-US" dirty="0" smtClean="0"/>
              <a:t>energy access and </a:t>
            </a:r>
          </a:p>
          <a:p>
            <a:r>
              <a:rPr lang="en-US" dirty="0" smtClean="0"/>
              <a:t>STAR-Cs </a:t>
            </a:r>
          </a:p>
          <a:p>
            <a:pPr>
              <a:buNone/>
            </a:pPr>
            <a:r>
              <a:rPr lang="en-US" b="1" u="sng" dirty="0" smtClean="0"/>
              <a:t>The methodology</a:t>
            </a:r>
          </a:p>
          <a:p>
            <a:pPr lvl="0"/>
            <a:r>
              <a:rPr lang="en-US" dirty="0" smtClean="0"/>
              <a:t>Identify priority areas of standardization</a:t>
            </a:r>
          </a:p>
          <a:p>
            <a:pPr lvl="0"/>
            <a:r>
              <a:rPr lang="en-US" dirty="0" smtClean="0"/>
              <a:t>Design a survey questionnaire</a:t>
            </a:r>
          </a:p>
          <a:p>
            <a:pPr lvl="0"/>
            <a:r>
              <a:rPr lang="en-US" dirty="0" smtClean="0"/>
              <a:t>Collect and analyze the responses to identify the gaps</a:t>
            </a:r>
          </a:p>
          <a:p>
            <a:r>
              <a:rPr lang="en-US" dirty="0" smtClean="0"/>
              <a:t>To form expert panels to prepare draft solar standards for identified priority areas</a:t>
            </a:r>
          </a:p>
          <a:p>
            <a:pPr lvl="0"/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0988" y="0"/>
            <a:ext cx="1691012" cy="120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Proposed Road-map (contd.)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622" y="1550052"/>
            <a:ext cx="10898688" cy="5051164"/>
          </a:xfrm>
        </p:spPr>
        <p:txBody>
          <a:bodyPr/>
          <a:lstStyle/>
          <a:p>
            <a:pPr>
              <a:buNone/>
            </a:pPr>
            <a:r>
              <a:rPr lang="en-US" b="1" u="sng" dirty="0" smtClean="0"/>
              <a:t>Liaison with International SDOs</a:t>
            </a:r>
          </a:p>
          <a:p>
            <a:pPr fontAlgn="ctr"/>
            <a:r>
              <a:rPr lang="en-US" dirty="0" smtClean="0"/>
              <a:t>ISO (TC 180 Solar energy) </a:t>
            </a:r>
          </a:p>
          <a:p>
            <a:r>
              <a:rPr lang="en-US" dirty="0" smtClean="0"/>
              <a:t>IEC (TC 82 Solar photovoltaic energy systems, Systems Committee LVDC)</a:t>
            </a:r>
          </a:p>
          <a:p>
            <a:r>
              <a:rPr lang="en-US" dirty="0" smtClean="0"/>
              <a:t>AFNOR</a:t>
            </a:r>
          </a:p>
          <a:p>
            <a:pPr lvl="0"/>
            <a:r>
              <a:rPr lang="en-US" dirty="0" smtClean="0"/>
              <a:t>PASC</a:t>
            </a:r>
          </a:p>
          <a:p>
            <a:pPr lvl="0"/>
            <a:r>
              <a:rPr lang="en-US" dirty="0" smtClean="0"/>
              <a:t>SARSO</a:t>
            </a:r>
          </a:p>
          <a:p>
            <a:pPr lvl="0"/>
            <a:r>
              <a:rPr lang="en-US" dirty="0" smtClean="0"/>
              <a:t>AFSEC</a:t>
            </a:r>
          </a:p>
          <a:p>
            <a:pPr>
              <a:buNone/>
            </a:pPr>
            <a:r>
              <a:rPr lang="en-US" b="1" u="sng" dirty="0" smtClean="0"/>
              <a:t>The deliverables</a:t>
            </a:r>
          </a:p>
          <a:p>
            <a:pPr lvl="0"/>
            <a:r>
              <a:rPr lang="en-US" dirty="0" smtClean="0"/>
              <a:t>Coherent set of solar standards so that a common challenge is collectively addressed.</a:t>
            </a:r>
          </a:p>
          <a:p>
            <a:pPr lvl="0"/>
            <a:endParaRPr lang="en-US" dirty="0"/>
          </a:p>
        </p:txBody>
      </p:sp>
      <p:pic>
        <p:nvPicPr>
          <p:cNvPr id="4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0988" y="0"/>
            <a:ext cx="1691012" cy="120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Reach us @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136682" cy="4351338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sz="2200" b="1" dirty="0" err="1" smtClean="0">
                <a:solidFill>
                  <a:srgbClr val="C00000"/>
                </a:solidFill>
              </a:rPr>
              <a:t>Facebook</a:t>
            </a:r>
            <a:r>
              <a:rPr lang="en-US" sz="2200" b="1" dirty="0" smtClean="0">
                <a:solidFill>
                  <a:srgbClr val="C00000"/>
                </a:solidFill>
              </a:rPr>
              <a:t>:	</a:t>
            </a:r>
            <a:r>
              <a:rPr lang="en-US" sz="2200" b="1" dirty="0" smtClean="0">
                <a:solidFill>
                  <a:srgbClr val="C00000"/>
                </a:solidFill>
                <a:hlinkClick r:id="rId2"/>
              </a:rPr>
              <a:t>www.facebook.com/IndianStandards/</a:t>
            </a:r>
            <a:endParaRPr lang="en-US" sz="22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sz="2200" b="1" dirty="0" smtClean="0">
                <a:solidFill>
                  <a:srgbClr val="C00000"/>
                </a:solidFill>
              </a:rPr>
              <a:t>Twitter:		</a:t>
            </a:r>
            <a:r>
              <a:rPr lang="en-US" sz="2200" b="1" dirty="0" smtClean="0">
                <a:solidFill>
                  <a:srgbClr val="C00000"/>
                </a:solidFill>
                <a:hlinkClick r:id="rId3"/>
              </a:rPr>
              <a:t>twitter.com/</a:t>
            </a:r>
            <a:r>
              <a:rPr lang="en-US" sz="2200" b="1" dirty="0" err="1" smtClean="0">
                <a:solidFill>
                  <a:srgbClr val="C00000"/>
                </a:solidFill>
                <a:hlinkClick r:id="rId3"/>
              </a:rPr>
              <a:t>indianstandards</a:t>
            </a:r>
            <a:endParaRPr lang="en-US" sz="22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sz="2200" b="1" dirty="0" err="1" smtClean="0">
                <a:solidFill>
                  <a:srgbClr val="C00000"/>
                </a:solidFill>
              </a:rPr>
              <a:t>Linkedin</a:t>
            </a:r>
            <a:r>
              <a:rPr lang="en-US" sz="2200" b="1" dirty="0" smtClean="0">
                <a:solidFill>
                  <a:srgbClr val="C00000"/>
                </a:solidFill>
              </a:rPr>
              <a:t>:	</a:t>
            </a:r>
            <a:r>
              <a:rPr lang="en-US" sz="2200" b="1" dirty="0" smtClean="0">
                <a:solidFill>
                  <a:srgbClr val="C00000"/>
                </a:solidFill>
                <a:hlinkClick r:id="rId4"/>
              </a:rPr>
              <a:t>www.linkedin.com/company/bureau-of-indian-standards-official/</a:t>
            </a:r>
            <a:endParaRPr lang="en-US" sz="22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sz="2200" b="1" dirty="0" err="1" smtClean="0">
                <a:solidFill>
                  <a:srgbClr val="C00000"/>
                </a:solidFill>
              </a:rPr>
              <a:t>Instagram</a:t>
            </a:r>
            <a:r>
              <a:rPr lang="en-US" sz="2200" b="1" dirty="0" smtClean="0">
                <a:solidFill>
                  <a:srgbClr val="C00000"/>
                </a:solidFill>
              </a:rPr>
              <a:t>:	</a:t>
            </a:r>
            <a:r>
              <a:rPr lang="en-US" sz="2200" b="1" dirty="0" smtClean="0">
                <a:solidFill>
                  <a:srgbClr val="C00000"/>
                </a:solidFill>
                <a:hlinkClick r:id="rId5"/>
              </a:rPr>
              <a:t>www.instagram.com/indianstandards/</a:t>
            </a:r>
            <a:endParaRPr lang="en-US" sz="22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sz="2200" b="1" dirty="0" smtClean="0">
                <a:solidFill>
                  <a:srgbClr val="C00000"/>
                </a:solidFill>
              </a:rPr>
              <a:t>E Mail: 		</a:t>
            </a:r>
            <a:r>
              <a:rPr lang="en-US" sz="2200" b="1" u="sng" dirty="0" smtClean="0">
                <a:solidFill>
                  <a:srgbClr val="C00000"/>
                </a:solidFill>
                <a:hlinkClick r:id="rId6"/>
              </a:rPr>
              <a:t> ird@bis.gov.in</a:t>
            </a:r>
            <a:r>
              <a:rPr lang="en-US" sz="2200" b="1" dirty="0" smtClean="0">
                <a:solidFill>
                  <a:srgbClr val="C00000"/>
                </a:solidFill>
              </a:rPr>
              <a:t> </a:t>
            </a:r>
            <a:r>
              <a:rPr lang="en-US" sz="2200" b="1" dirty="0" smtClean="0">
                <a:solidFill>
                  <a:srgbClr val="C00000"/>
                </a:solidFill>
                <a:hlinkClick r:id="rId3"/>
              </a:rPr>
              <a:t>, eetd@bis.gov.in</a:t>
            </a:r>
          </a:p>
          <a:p>
            <a:pPr>
              <a:lnSpc>
                <a:spcPct val="150000"/>
              </a:lnSpc>
              <a:buNone/>
            </a:pPr>
            <a:r>
              <a:rPr lang="en-US" sz="2200" b="1" dirty="0" smtClean="0">
                <a:solidFill>
                  <a:srgbClr val="C00000"/>
                </a:solidFill>
              </a:rPr>
              <a:t>Website:	</a:t>
            </a:r>
            <a:r>
              <a:rPr lang="en-US" sz="2200" b="1" u="sng" dirty="0" smtClean="0">
                <a:solidFill>
                  <a:srgbClr val="C00000"/>
                </a:solidFill>
                <a:hlinkClick r:id="rId7"/>
              </a:rPr>
              <a:t>www.bis.org.in</a:t>
            </a:r>
            <a:endParaRPr lang="en-US" sz="2200" b="1" u="sng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en-US" sz="2200" b="1" u="sng" dirty="0" smtClean="0">
              <a:solidFill>
                <a:srgbClr val="C00000"/>
              </a:solidFill>
              <a:hlinkClick r:id="rId3"/>
            </a:endParaRPr>
          </a:p>
          <a:p>
            <a:pPr>
              <a:lnSpc>
                <a:spcPct val="150000"/>
              </a:lnSpc>
              <a:buNone/>
            </a:pPr>
            <a:endParaRPr lang="en-US" sz="2200" dirty="0" smtClean="0"/>
          </a:p>
          <a:p>
            <a:pPr>
              <a:lnSpc>
                <a:spcPct val="150000"/>
              </a:lnSpc>
              <a:buNone/>
            </a:pPr>
            <a:endParaRPr lang="en-US" sz="2200" u="sng" dirty="0" smtClean="0"/>
          </a:p>
          <a:p>
            <a:pPr>
              <a:lnSpc>
                <a:spcPct val="150000"/>
              </a:lnSpc>
              <a:buNone/>
            </a:pPr>
            <a:endParaRPr lang="en-US" sz="2200" b="1" u="sng" dirty="0" smtClean="0"/>
          </a:p>
          <a:p>
            <a:pPr>
              <a:lnSpc>
                <a:spcPct val="150000"/>
              </a:lnSpc>
              <a:buNone/>
            </a:pPr>
            <a:endParaRPr lang="en-US" sz="2200" b="1" dirty="0" smtClean="0"/>
          </a:p>
          <a:p>
            <a:pPr>
              <a:buNone/>
            </a:pPr>
            <a:endParaRPr lang="en-US" sz="2200" b="1" dirty="0" smtClean="0"/>
          </a:p>
          <a:p>
            <a:pPr>
              <a:buNone/>
            </a:pPr>
            <a:endParaRPr lang="en-US" sz="2200" b="1" dirty="0" smtClean="0"/>
          </a:p>
          <a:p>
            <a:pPr>
              <a:buNone/>
            </a:pPr>
            <a:endParaRPr lang="en-US" sz="2200" b="1" dirty="0" smtClean="0"/>
          </a:p>
          <a:p>
            <a:pPr>
              <a:buNone/>
            </a:pPr>
            <a:endParaRPr lang="en-US" sz="2200" dirty="0"/>
          </a:p>
        </p:txBody>
      </p:sp>
      <p:pic>
        <p:nvPicPr>
          <p:cNvPr id="4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523956" y="0"/>
            <a:ext cx="2668044" cy="190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7973" y="0"/>
            <a:ext cx="8700586" cy="6519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5900" y="4533928"/>
            <a:ext cx="3001880" cy="588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66700" y="127000"/>
            <a:ext cx="10515600" cy="1325563"/>
          </a:xfrm>
        </p:spPr>
        <p:txBody>
          <a:bodyPr/>
          <a:lstStyle/>
          <a:p>
            <a:r>
              <a:rPr lang="en-US" sz="4800" b="1" dirty="0" smtClean="0">
                <a:solidFill>
                  <a:srgbClr val="002060"/>
                </a:solidFill>
              </a:rPr>
              <a:t>Introduction</a:t>
            </a:r>
            <a:r>
              <a:rPr lang="en-US" sz="4800" dirty="0" smtClean="0">
                <a:solidFill>
                  <a:srgbClr val="002060"/>
                </a:solidFill>
              </a:rPr>
              <a:t> -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14325" y="1590805"/>
            <a:ext cx="11511915" cy="433755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 BIS – the National Standards Body of </a:t>
            </a:r>
            <a:r>
              <a:rPr lang="en-US" dirty="0"/>
              <a:t>India 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/>
              <a:t> </a:t>
            </a:r>
            <a:r>
              <a:rPr lang="en-US" dirty="0" smtClean="0"/>
              <a:t>Founded in 1947,has notified 19,000 Standards in 70 years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 Works in 14 major  Sectors of relevance for industry and consumers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 More than 10000 Experts drawn from industry, academia and government 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 Founder Member of ISO, IEC with several Leadership positions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 A solid voice for standardization relevant for developing countries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Presence in  51 countries through Certification activity  &amp;  Alumni network</a:t>
            </a:r>
          </a:p>
        </p:txBody>
      </p:sp>
      <p:graphicFrame>
        <p:nvGraphicFramePr>
          <p:cNvPr id="4" name="Diagram 3">
            <a:extLst/>
          </p:cNvPr>
          <p:cNvGraphicFramePr/>
          <p:nvPr/>
        </p:nvGraphicFramePr>
        <p:xfrm>
          <a:off x="3496261" y="265687"/>
          <a:ext cx="5447714" cy="1420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296395" y="224969"/>
            <a:ext cx="1691012" cy="120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/>
              <a:t>Standardization in Solar Sector  –A national priority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dirty="0" smtClean="0"/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 Focus on Electricity Access  &amp;  Solar based energy use applications  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Four dedicated technical Committees –Standards evolved for</a:t>
            </a:r>
          </a:p>
          <a:p>
            <a:pPr lvl="1"/>
            <a:r>
              <a:rPr lang="en-US" sz="2800" dirty="0" smtClean="0"/>
              <a:t> Solar Flat Plate  Collectors  &amp; Solar Cooker </a:t>
            </a:r>
          </a:p>
          <a:p>
            <a:pPr lvl="1"/>
            <a:r>
              <a:rPr lang="en-US" sz="2800" dirty="0" smtClean="0"/>
              <a:t> Evacuated Glass Tube  water heating system</a:t>
            </a:r>
          </a:p>
          <a:p>
            <a:pPr lvl="1"/>
            <a:r>
              <a:rPr lang="en-US" sz="2800" dirty="0" smtClean="0"/>
              <a:t> Concentrated Solar Thermal systems</a:t>
            </a:r>
          </a:p>
          <a:p>
            <a:pPr lvl="1" algn="just"/>
            <a:r>
              <a:rPr lang="en-US" sz="2800" dirty="0" smtClean="0"/>
              <a:t>LED based Solar Lanterns</a:t>
            </a:r>
          </a:p>
          <a:p>
            <a:pPr lvl="1" algn="just"/>
            <a:r>
              <a:rPr lang="en-US" sz="2800" dirty="0" smtClean="0"/>
              <a:t> 48 V ELVDC Distribution System</a:t>
            </a:r>
          </a:p>
          <a:p>
            <a:pPr lvl="1" algn="just"/>
            <a:r>
              <a:rPr lang="en-US" sz="2800" dirty="0" smtClean="0"/>
              <a:t>SPV Water Pumping Systems (under development)</a:t>
            </a:r>
          </a:p>
          <a:p>
            <a:endParaRPr lang="en-US" dirty="0"/>
          </a:p>
        </p:txBody>
      </p:sp>
      <p:pic>
        <p:nvPicPr>
          <p:cNvPr id="4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0988" y="0"/>
            <a:ext cx="1691012" cy="120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/>
              <a:t>Supporting  Electricity Access-Solar  Micro-Mini Grids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Pioneering work to enable Electricity Access to millions </a:t>
            </a:r>
          </a:p>
          <a:p>
            <a:r>
              <a:rPr lang="en-US" dirty="0" smtClean="0"/>
              <a:t> </a:t>
            </a:r>
            <a:r>
              <a:rPr lang="en-IN" dirty="0" smtClean="0"/>
              <a:t>IS 16711: 2017 First DC Distribution standard in the world</a:t>
            </a:r>
          </a:p>
          <a:p>
            <a:pPr algn="just"/>
            <a:r>
              <a:rPr lang="en-IN" dirty="0" smtClean="0"/>
              <a:t>Standard covers performance and safety requirements</a:t>
            </a:r>
          </a:p>
          <a:p>
            <a:pPr algn="just"/>
            <a:r>
              <a:rPr lang="en-IN" dirty="0" smtClean="0"/>
              <a:t>Technical basis for funding/insurance of rural electrification </a:t>
            </a:r>
          </a:p>
          <a:p>
            <a:pPr algn="just"/>
            <a:r>
              <a:rPr lang="en-US" dirty="0"/>
              <a:t>Indian Experts holding leadership positions in IEC </a:t>
            </a:r>
            <a:r>
              <a:rPr lang="en-US" dirty="0" err="1"/>
              <a:t>SyC</a:t>
            </a:r>
            <a:r>
              <a:rPr lang="en-US" dirty="0"/>
              <a:t> LVDC</a:t>
            </a:r>
            <a:endParaRPr lang="en-IN" dirty="0"/>
          </a:p>
          <a:p>
            <a:pPr algn="just"/>
            <a:r>
              <a:rPr lang="en-IN" dirty="0" smtClean="0"/>
              <a:t>Ideally suited for adoption by all ISA Member countries</a:t>
            </a:r>
          </a:p>
        </p:txBody>
      </p:sp>
      <p:pic>
        <p:nvPicPr>
          <p:cNvPr id="4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0988" y="0"/>
            <a:ext cx="1691012" cy="120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Need for Standardization…..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57" b="6376"/>
          <a:stretch>
            <a:fillRect/>
          </a:stretch>
        </p:blipFill>
        <p:spPr bwMode="auto">
          <a:xfrm>
            <a:off x="1640909" y="1258867"/>
            <a:ext cx="8843376" cy="5242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90551" y="1601789"/>
            <a:ext cx="11040533" cy="4421187"/>
          </a:xfrm>
        </p:spPr>
        <p:txBody>
          <a:bodyPr rtlCol="0">
            <a:normAutofit/>
          </a:bodyPr>
          <a:lstStyle/>
          <a:p>
            <a:pPr marL="91440" indent="-91440" eaLnBrk="1" fontAlgn="auto" hangingPunct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41288"/>
            <a:ext cx="11040533" cy="13255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/>
            </a:r>
            <a:br>
              <a:rPr lang="en-US" sz="3200" b="1" dirty="0" smtClean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/>
            </a:r>
            <a:br>
              <a:rPr lang="en-US" sz="3200" b="1" dirty="0" smtClean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>Pilot 48 LVDC Installations in India in Diverse Geographical Terrains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768" t="14593" r="13479" b="5146"/>
          <a:stretch/>
        </p:blipFill>
        <p:spPr>
          <a:xfrm>
            <a:off x="630766" y="1487488"/>
            <a:ext cx="5632451" cy="2425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Content Placeholder 4"/>
          <p:cNvPicPr>
            <a:picLocks noChangeAspect="1"/>
          </p:cNvPicPr>
          <p:nvPr/>
        </p:nvPicPr>
        <p:blipFill rotWithShape="1">
          <a:blip r:embed="rId3" cstate="print"/>
          <a:srcRect l="7550" t="253"/>
          <a:stretch/>
        </p:blipFill>
        <p:spPr>
          <a:xfrm>
            <a:off x="6303434" y="1503364"/>
            <a:ext cx="5151967" cy="2409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/>
          <a:srcRect l="20964" t="19773" r="604" b="-494"/>
          <a:stretch/>
        </p:blipFill>
        <p:spPr>
          <a:xfrm>
            <a:off x="675218" y="3902075"/>
            <a:ext cx="5632449" cy="2566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3434" y="3933825"/>
            <a:ext cx="5151967" cy="254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826665" y="0"/>
            <a:ext cx="1365335" cy="9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Standards - Rooftop &amp; Ground Mounted Solar Power Generation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464" y="1816275"/>
            <a:ext cx="11098060" cy="4647156"/>
          </a:xfrm>
        </p:spPr>
        <p:txBody>
          <a:bodyPr/>
          <a:lstStyle/>
          <a:p>
            <a:r>
              <a:rPr lang="en-US" dirty="0" smtClean="0"/>
              <a:t>National target of  60 GW ground mounted </a:t>
            </a:r>
            <a:r>
              <a:rPr lang="en-US" dirty="0"/>
              <a:t>&amp;</a:t>
            </a:r>
            <a:r>
              <a:rPr lang="en-US" dirty="0" smtClean="0"/>
              <a:t> 40 GW Rooftop Solar Power Generation by 2022</a:t>
            </a:r>
          </a:p>
          <a:p>
            <a:r>
              <a:rPr lang="en-US" dirty="0" smtClean="0"/>
              <a:t>36 standards published to support the ambitious initiative</a:t>
            </a:r>
          </a:p>
          <a:p>
            <a:pPr lvl="0" algn="just"/>
            <a:r>
              <a:rPr lang="en-US" dirty="0" smtClean="0"/>
              <a:t>8 standards (SPV Modules, Inverters and Batteries) made mandatory</a:t>
            </a:r>
          </a:p>
          <a:p>
            <a:pPr lvl="1" algn="just"/>
            <a:r>
              <a:rPr lang="en-US" sz="2800" dirty="0" smtClean="0"/>
              <a:t>Modules IS 14286/IEC  61215, IS 16077/ IEC 61646, IS/IEC 61730 (Part 1 &amp;2)</a:t>
            </a:r>
          </a:p>
          <a:p>
            <a:pPr lvl="1" algn="just"/>
            <a:r>
              <a:rPr lang="en-US" sz="2800" dirty="0" smtClean="0"/>
              <a:t>Inverters IS 16221 (Part 1 &amp;2), IS 16169</a:t>
            </a:r>
          </a:p>
          <a:p>
            <a:pPr lvl="1" algn="just"/>
            <a:r>
              <a:rPr lang="en-US" sz="2800" dirty="0" smtClean="0"/>
              <a:t>Batteries IS 16270</a:t>
            </a:r>
          </a:p>
          <a:p>
            <a:pPr lvl="0" algn="just"/>
            <a:r>
              <a:rPr lang="en-US" dirty="0" smtClean="0"/>
              <a:t>Several more standards under development</a:t>
            </a:r>
          </a:p>
          <a:p>
            <a:pPr lvl="0" algn="just"/>
            <a:r>
              <a:rPr lang="en-US" dirty="0" smtClean="0"/>
              <a:t>India is participating member in IEC TC 82, Solar PV Energy Systems</a:t>
            </a:r>
          </a:p>
          <a:p>
            <a:endParaRPr lang="en-US" dirty="0"/>
          </a:p>
        </p:txBody>
      </p:sp>
      <p:pic>
        <p:nvPicPr>
          <p:cNvPr id="4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0988" y="0"/>
            <a:ext cx="1691012" cy="120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52822" y="1933940"/>
            <a:ext cx="11146488" cy="4924060"/>
          </a:xfrm>
        </p:spPr>
        <p:txBody>
          <a:bodyPr/>
          <a:lstStyle/>
          <a:p>
            <a:r>
              <a:rPr lang="en-US" dirty="0" smtClean="0"/>
              <a:t>Energy envelope optimization through energy modeling, daylight simulation, solar shade analysis, wind modeling software etc.</a:t>
            </a:r>
          </a:p>
          <a:p>
            <a:r>
              <a:rPr lang="en-US" dirty="0" smtClean="0"/>
              <a:t>Usage of solar passive methods-Orientation, double glazing, </a:t>
            </a:r>
            <a:r>
              <a:rPr lang="en-US" dirty="0" err="1" smtClean="0"/>
              <a:t>trombe</a:t>
            </a:r>
            <a:r>
              <a:rPr lang="en-US" dirty="0" smtClean="0"/>
              <a:t> walls and solar collectors to minimize air conditioning loads</a:t>
            </a:r>
          </a:p>
          <a:p>
            <a:r>
              <a:rPr lang="en-US" dirty="0" smtClean="0"/>
              <a:t>Methods of calculation of solar radiation on buildings</a:t>
            </a:r>
          </a:p>
          <a:p>
            <a:r>
              <a:rPr lang="en-US" dirty="0" smtClean="0"/>
              <a:t>Building Integrated photo voltaic systems</a:t>
            </a:r>
          </a:p>
          <a:p>
            <a:r>
              <a:rPr lang="en-US" dirty="0" smtClean="0"/>
              <a:t>Dampening heat island effects</a:t>
            </a:r>
          </a:p>
          <a:p>
            <a:r>
              <a:rPr lang="en-US" dirty="0" smtClean="0"/>
              <a:t>Solar heating system and water heating system</a:t>
            </a:r>
          </a:p>
          <a:p>
            <a:r>
              <a:rPr lang="en-US" dirty="0" smtClean="0"/>
              <a:t>Use of daylight as primary source of lighting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Design and structural elements in the National Building Code</a:t>
            </a:r>
            <a:endParaRPr lang="en-US" b="1" dirty="0"/>
          </a:p>
        </p:txBody>
      </p:sp>
      <p:pic>
        <p:nvPicPr>
          <p:cNvPr id="4" name="Picture 2" descr="Image result for manak path pradarshak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0988" y="626301"/>
            <a:ext cx="1691012" cy="120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197" y="583244"/>
            <a:ext cx="10642947" cy="5986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3305</TotalTime>
  <Words>781</Words>
  <Application>Microsoft Office PowerPoint</Application>
  <PresentationFormat>Widescreen</PresentationFormat>
  <Paragraphs>113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Office Theme</vt:lpstr>
      <vt:lpstr>Standardization in Solar Sector</vt:lpstr>
      <vt:lpstr>Introduction - </vt:lpstr>
      <vt:lpstr>Standardization in Solar Sector  –A national priority</vt:lpstr>
      <vt:lpstr>Supporting  Electricity Access-Solar  Micro-Mini Grids</vt:lpstr>
      <vt:lpstr>PowerPoint Presentation</vt:lpstr>
      <vt:lpstr>  Pilot 48 LVDC Installations in India in Diverse Geographical Terrains</vt:lpstr>
      <vt:lpstr> Standards - Rooftop &amp; Ground Mounted Solar Power Generation</vt:lpstr>
      <vt:lpstr>Design and structural elements in the National Building Code</vt:lpstr>
      <vt:lpstr>PowerPoint Presentation</vt:lpstr>
      <vt:lpstr>PowerPoint Presentation</vt:lpstr>
      <vt:lpstr>PowerPoint Presentation</vt:lpstr>
      <vt:lpstr>Standardization for Sustainable Development Goals </vt:lpstr>
      <vt:lpstr>Way Forward</vt:lpstr>
      <vt:lpstr>Way Forward</vt:lpstr>
      <vt:lpstr>Proposed Road-map</vt:lpstr>
      <vt:lpstr>Proposed Road-map (contd.)</vt:lpstr>
      <vt:lpstr>Reach us @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Vision, Objectives and Priorities</dc:title>
  <dc:creator>Anirudh Saini</dc:creator>
  <cp:lastModifiedBy>HP</cp:lastModifiedBy>
  <cp:revision>304</cp:revision>
  <dcterms:created xsi:type="dcterms:W3CDTF">2017-11-18T08:42:47Z</dcterms:created>
  <dcterms:modified xsi:type="dcterms:W3CDTF">2018-05-15T12:14:07Z</dcterms:modified>
</cp:coreProperties>
</file>